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60" r:id="rId5"/>
  </p:sldIdLst>
  <p:sldSz cx="9144000" cy="6858000" type="screen4x3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DB"/>
    <a:srgbClr val="00549F"/>
    <a:srgbClr val="FDC82F"/>
    <a:srgbClr val="00338D"/>
    <a:srgbClr val="D0103A"/>
    <a:srgbClr val="008542"/>
    <a:srgbClr val="E37222"/>
    <a:srgbClr val="822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62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-24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9/16/2013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693738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3886200"/>
            <a:ext cx="7948800" cy="419100"/>
          </a:xfr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4" y="2574925"/>
            <a:ext cx="7947025" cy="579438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pic>
        <p:nvPicPr>
          <p:cNvPr id="56341" name="Picture 22" descr="signatur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1" t="-8163"/>
          <a:stretch>
            <a:fillRect/>
          </a:stretch>
        </p:blipFill>
        <p:spPr bwMode="auto">
          <a:xfrm>
            <a:off x="7705725" y="6202363"/>
            <a:ext cx="14382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4" name="Picture 24" descr="PPT_Header0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45" name="Picture 25" descr="PPT_Header01" hidden="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631825" y="6429375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noProof="0" smtClean="0"/>
              <a:t>ESA UNCLASSIFIED – For Official Use</a:t>
            </a:r>
            <a:endParaRPr lang="en-GB" sz="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06898"/>
            <a:ext cx="7789050" cy="1323439"/>
          </a:xfrm>
        </p:spPr>
        <p:txBody>
          <a:bodyPr anchor="t"/>
          <a:lstStyle>
            <a:lvl1pPr algn="l">
              <a:defRPr sz="4000" b="1" cap="all">
                <a:solidFill>
                  <a:srgbClr val="0098DB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2906713"/>
            <a:ext cx="77890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5031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950" y="1673225"/>
            <a:ext cx="3889376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3" y="1673225"/>
            <a:ext cx="3888000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98672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381600"/>
            <a:ext cx="6105600" cy="428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666800"/>
            <a:ext cx="3895200" cy="49680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6875"/>
            <a:ext cx="3896416" cy="495324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2174400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5409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91654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29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409890"/>
            <a:ext cx="61056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66874"/>
            <a:ext cx="4968875" cy="4324351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666800"/>
            <a:ext cx="2846388" cy="4324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198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5069086"/>
            <a:ext cx="5932800" cy="307777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666873"/>
            <a:ext cx="5932488" cy="33909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5372100"/>
            <a:ext cx="5932800" cy="619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50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31" name="Picture 35" descr="PPT_Header0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32" name="Picture 36" descr="PPT_Header01" hidden="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21" name="Picture 22" descr="signatur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1" t="-8163"/>
          <a:stretch>
            <a:fillRect/>
          </a:stretch>
        </p:blipFill>
        <p:spPr bwMode="auto">
          <a:xfrm>
            <a:off x="7705725" y="6202363"/>
            <a:ext cx="14382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73225"/>
            <a:ext cx="790575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5530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25475" y="381000"/>
            <a:ext cx="61055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5330" name="Text Box 34"/>
          <p:cNvSpPr txBox="1">
            <a:spLocks noChangeAspect="1" noChangeArrowheads="1"/>
          </p:cNvSpPr>
          <p:nvPr/>
        </p:nvSpPr>
        <p:spPr bwMode="auto">
          <a:xfrm>
            <a:off x="630238" y="6197600"/>
            <a:ext cx="6977062" cy="14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GB" sz="800" noProof="1" smtClean="0">
                <a:solidFill>
                  <a:schemeClr val="bg2"/>
                </a:solidFill>
              </a:rPr>
              <a:t>ESA IP-Cores Day | L. Fossati | ESA/ESTEC | 16/09/2013 | TEc-ED | Slide  </a:t>
            </a:r>
            <a:fld id="{C380A0D6-44E7-41E7-BB3D-82655E381D5C}" type="slidenum">
              <a:rPr lang="en-GB" sz="800" noProof="1" smtClean="0">
                <a:solidFill>
                  <a:schemeClr val="bg2"/>
                </a:solidFill>
              </a:rPr>
              <a:t>‹#›</a:t>
            </a:fld>
            <a:endParaRPr lang="en-GB" sz="800" noProof="1">
              <a:solidFill>
                <a:schemeClr val="bg2"/>
              </a:solidFill>
            </a:endParaRPr>
          </a:p>
        </p:txBody>
      </p:sp>
      <p:sp>
        <p:nvSpPr>
          <p:cNvPr id="55334" name="Text Box 38"/>
          <p:cNvSpPr txBox="1">
            <a:spLocks noChangeArrowheads="1"/>
          </p:cNvSpPr>
          <p:nvPr/>
        </p:nvSpPr>
        <p:spPr bwMode="auto">
          <a:xfrm>
            <a:off x="631825" y="6429375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noProof="0" smtClean="0"/>
              <a:t>ESA UNCLASSIFIED – For Official Use</a:t>
            </a:r>
            <a:endParaRPr lang="en-GB" sz="800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rabicPeriod"/>
        <a:defRPr sz="1600">
          <a:solidFill>
            <a:schemeClr val="bg2"/>
          </a:solidFill>
          <a:latin typeface="+mn-lt"/>
          <a:ea typeface="+mn-ea"/>
          <a:cs typeface="+mn-cs"/>
        </a:defRPr>
      </a:lvl1pPr>
      <a:lvl2pPr marL="1227138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lphaLcPeriod"/>
        <a:defRPr sz="1600">
          <a:solidFill>
            <a:schemeClr val="bg2"/>
          </a:solidFill>
          <a:latin typeface="+mn-lt"/>
        </a:defRPr>
      </a:lvl2pPr>
      <a:lvl3pPr marL="1825625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3pPr>
      <a:lvl4pPr marL="2424113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4pPr>
      <a:lvl5pPr marL="30226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587375" y="2350462"/>
            <a:ext cx="7972425" cy="1015663"/>
          </a:xfrm>
        </p:spPr>
        <p:txBody>
          <a:bodyPr/>
          <a:lstStyle/>
          <a:p>
            <a:r>
              <a:rPr lang="en-GB" dirty="0" smtClean="0"/>
              <a:t>ESA IP-Cores Day</a:t>
            </a:r>
            <a:br>
              <a:rPr lang="en-GB" dirty="0" smtClean="0"/>
            </a:br>
            <a:r>
              <a:rPr lang="en-GB" sz="2800" i="1" dirty="0" smtClean="0">
                <a:solidFill>
                  <a:schemeClr val="tx2"/>
                </a:solidFill>
              </a:rPr>
              <a:t>Welcome</a:t>
            </a:r>
            <a:endParaRPr lang="en-GB" i="1" dirty="0">
              <a:solidFill>
                <a:schemeClr val="tx2"/>
              </a:solidFill>
            </a:endParaRPr>
          </a:p>
        </p:txBody>
      </p:sp>
      <p:sp>
        <p:nvSpPr>
          <p:cNvPr id="57368" name="Text Box 24"/>
          <p:cNvSpPr txBox="1">
            <a:spLocks noChangeArrowheads="1"/>
          </p:cNvSpPr>
          <p:nvPr/>
        </p:nvSpPr>
        <p:spPr bwMode="auto">
          <a:xfrm>
            <a:off x="614363" y="4025900"/>
            <a:ext cx="78898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chemeClr val="accent1"/>
                </a:solidFill>
              </a:rPr>
              <a:t>L. </a:t>
            </a:r>
            <a:r>
              <a:rPr lang="en-GB" dirty="0" smtClean="0">
                <a:solidFill>
                  <a:schemeClr val="accent1"/>
                </a:solidFill>
              </a:rPr>
              <a:t>Fossati, A. Fernandez-Leon</a:t>
            </a:r>
            <a:r>
              <a:rPr lang="en-GB" dirty="0" smtClean="0">
                <a:solidFill>
                  <a:schemeClr val="accent1"/>
                </a:solidFill>
              </a:rPr>
              <a:t/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ESA/ESTEC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16/09/2013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GB" dirty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Discuss about the use of IP-Cores in space designs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smtClean="0"/>
              <a:t>Not only related the ESA IP-Cores offer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smtClean="0"/>
              <a:t>Considering digital, analog/mixed signal IP-Cores and related SystemC </a:t>
            </a:r>
            <a:r>
              <a:rPr lang="en-US" sz="1400" dirty="0" err="1" smtClean="0"/>
              <a:t>simulatable</a:t>
            </a:r>
            <a:r>
              <a:rPr lang="en-US" sz="1400" dirty="0" smtClean="0"/>
              <a:t> models</a:t>
            </a:r>
          </a:p>
          <a:p>
            <a:pPr marL="808038" lvl="1" indent="0">
              <a:buNone/>
            </a:pPr>
            <a:endParaRPr lang="en-US" sz="1400" dirty="0" smtClean="0"/>
          </a:p>
          <a:p>
            <a:r>
              <a:rPr lang="en-GB" i="1" dirty="0" smtClean="0"/>
              <a:t>Exchange information and </a:t>
            </a:r>
            <a:r>
              <a:rPr lang="en-GB" i="1" dirty="0"/>
              <a:t>lessons </a:t>
            </a:r>
            <a:r>
              <a:rPr lang="en-GB" i="1" dirty="0" smtClean="0"/>
              <a:t>learnt</a:t>
            </a:r>
          </a:p>
          <a:p>
            <a:endParaRPr lang="en-GB" i="1" dirty="0" smtClean="0"/>
          </a:p>
          <a:p>
            <a:r>
              <a:rPr lang="en-US" i="1" dirty="0" smtClean="0"/>
              <a:t>Present the current status of the ESA IP-Cores offer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smtClean="0"/>
              <a:t>Collecting feedback from you</a:t>
            </a:r>
          </a:p>
          <a:p>
            <a:pPr lvl="1">
              <a:buFont typeface="Wingdings" pitchFamily="2" charset="2"/>
              <a:buChar char="§"/>
            </a:pPr>
            <a:endParaRPr lang="en-US" sz="1400" dirty="0"/>
          </a:p>
          <a:p>
            <a:r>
              <a:rPr lang="en-US" i="1" dirty="0" smtClean="0"/>
              <a:t>Favor cooperation among European Industry to build a strong portfolio of building blocks for semiconductor designs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- 1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GB" i="1" dirty="0"/>
              <a:t>Introduction (10:00 – 11:00)</a:t>
            </a:r>
            <a:endParaRPr lang="en-GB" dirty="0"/>
          </a:p>
          <a:p>
            <a:pPr marL="720000" lvl="1"/>
            <a:r>
              <a:rPr lang="en-GB" sz="1100" b="1" dirty="0"/>
              <a:t>IP-Core based design methodology</a:t>
            </a:r>
            <a:r>
              <a:rPr lang="en-GB" sz="1100" dirty="0"/>
              <a:t>, ESA (Fossati) </a:t>
            </a:r>
          </a:p>
          <a:p>
            <a:pPr marL="720000" lvl="1"/>
            <a:r>
              <a:rPr lang="en-GB" sz="1100" b="1" dirty="0"/>
              <a:t>Current ESA IP-Cores offer and on-going developments</a:t>
            </a:r>
            <a:r>
              <a:rPr lang="en-GB" sz="1100" dirty="0"/>
              <a:t>, ESA (Fossati</a:t>
            </a:r>
            <a:r>
              <a:rPr lang="en-GB" sz="1100" dirty="0" smtClean="0"/>
              <a:t>)</a:t>
            </a:r>
          </a:p>
          <a:p>
            <a:pPr marL="720000" lvl="1"/>
            <a:endParaRPr lang="en-GB" sz="1100" dirty="0"/>
          </a:p>
          <a:p>
            <a:pPr lvl="0"/>
            <a:r>
              <a:rPr lang="en-GB" i="1" dirty="0" smtClean="0"/>
              <a:t>Industry </a:t>
            </a:r>
            <a:r>
              <a:rPr lang="en-GB" i="1" dirty="0"/>
              <a:t>Experience in Using/Designing IP-Cores (11:00 – 14:15)</a:t>
            </a:r>
            <a:endParaRPr lang="en-GB" dirty="0"/>
          </a:p>
          <a:p>
            <a:pPr marL="720000" lvl="1"/>
            <a:r>
              <a:rPr lang="en-GB" sz="1100" b="1" dirty="0"/>
              <a:t>ASIC, FPGA, ASSPs platforms development through IP-Cores re-use, </a:t>
            </a:r>
            <a:r>
              <a:rPr lang="en-GB" sz="1100" dirty="0"/>
              <a:t>Atmel (</a:t>
            </a:r>
            <a:r>
              <a:rPr lang="en-GB" sz="1100" dirty="0" err="1"/>
              <a:t>Bancelin</a:t>
            </a:r>
            <a:r>
              <a:rPr lang="en-GB" sz="1100" dirty="0"/>
              <a:t>)</a:t>
            </a:r>
          </a:p>
          <a:p>
            <a:pPr marL="720000" lvl="1"/>
            <a:r>
              <a:rPr lang="en-GB" sz="1100" b="1" dirty="0" err="1"/>
              <a:t>TTEthernet</a:t>
            </a:r>
            <a:r>
              <a:rPr lang="en-GB" sz="1100" b="1" dirty="0"/>
              <a:t> 2.0 IP Cores for Space, </a:t>
            </a:r>
            <a:r>
              <a:rPr lang="en-GB" sz="1100" dirty="0" err="1"/>
              <a:t>TTTech</a:t>
            </a:r>
            <a:r>
              <a:rPr lang="en-GB" sz="1100" dirty="0"/>
              <a:t> (Make-</a:t>
            </a:r>
            <a:r>
              <a:rPr lang="en-GB" sz="1100" dirty="0" err="1"/>
              <a:t>Kail</a:t>
            </a:r>
            <a:r>
              <a:rPr lang="en-GB" sz="1100" dirty="0"/>
              <a:t>)</a:t>
            </a:r>
          </a:p>
          <a:p>
            <a:pPr marL="0" indent="0">
              <a:buNone/>
            </a:pPr>
            <a:r>
              <a:rPr lang="en-GB" i="1" dirty="0" smtClean="0"/>
              <a:t>	</a:t>
            </a:r>
            <a:r>
              <a:rPr lang="en-GB" sz="1100" b="1" dirty="0" smtClean="0">
                <a:solidFill>
                  <a:srgbClr val="7030A0"/>
                </a:solidFill>
              </a:rPr>
              <a:t>Coffee </a:t>
            </a:r>
            <a:r>
              <a:rPr lang="en-GB" sz="1100" b="1" dirty="0">
                <a:solidFill>
                  <a:srgbClr val="7030A0"/>
                </a:solidFill>
              </a:rPr>
              <a:t>Break: 11:30 – 11:45</a:t>
            </a:r>
          </a:p>
          <a:p>
            <a:pPr marL="720000" lvl="1">
              <a:buFont typeface="+mj-lt"/>
              <a:buAutoNum type="alphaLcPeriod" startAt="3"/>
            </a:pPr>
            <a:r>
              <a:rPr lang="it-IT" sz="1100" b="1" dirty="0"/>
              <a:t>SITAEL IP </a:t>
            </a:r>
            <a:r>
              <a:rPr lang="it-IT" sz="1100" b="1" dirty="0" err="1"/>
              <a:t>Cores</a:t>
            </a:r>
            <a:r>
              <a:rPr lang="it-IT" sz="1100" dirty="0"/>
              <a:t>, </a:t>
            </a:r>
            <a:r>
              <a:rPr lang="it-IT" sz="1100" dirty="0" err="1"/>
              <a:t>Sitael</a:t>
            </a:r>
            <a:r>
              <a:rPr lang="it-IT" sz="1100" dirty="0"/>
              <a:t> (</a:t>
            </a:r>
            <a:r>
              <a:rPr lang="it-IT" sz="1100" dirty="0" err="1"/>
              <a:t>Brigongiari</a:t>
            </a:r>
            <a:r>
              <a:rPr lang="it-IT" sz="1100" dirty="0"/>
              <a:t>)</a:t>
            </a:r>
            <a:endParaRPr lang="en-GB" sz="1100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720000" lvl="1">
              <a:buFont typeface="+mj-lt"/>
              <a:buAutoNum type="alphaLcPeriod" startAt="4"/>
            </a:pPr>
            <a:r>
              <a:rPr lang="en-GB" sz="1100" b="1" dirty="0"/>
              <a:t>New features and IP Cores in the GRLIB IP Library</a:t>
            </a:r>
            <a:r>
              <a:rPr lang="en-GB" sz="1100" dirty="0"/>
              <a:t>, </a:t>
            </a:r>
            <a:r>
              <a:rPr lang="en-GB" sz="1100" dirty="0" err="1"/>
              <a:t>Aeroflex</a:t>
            </a:r>
            <a:r>
              <a:rPr lang="en-GB" sz="1100" dirty="0"/>
              <a:t> </a:t>
            </a:r>
            <a:r>
              <a:rPr lang="en-GB" sz="1100" dirty="0" err="1"/>
              <a:t>Gaisler</a:t>
            </a:r>
            <a:r>
              <a:rPr lang="en-GB" sz="1100" dirty="0"/>
              <a:t> (</a:t>
            </a:r>
            <a:r>
              <a:rPr lang="en-GB" sz="1100" dirty="0" err="1"/>
              <a:t>Andersson</a:t>
            </a:r>
            <a:r>
              <a:rPr lang="en-GB" sz="1100" dirty="0" smtClean="0"/>
              <a:t>)</a:t>
            </a:r>
            <a:endParaRPr lang="en-GB" sz="1100" b="1" dirty="0" smtClean="0"/>
          </a:p>
          <a:p>
            <a:pPr marL="720000" lvl="1">
              <a:buFont typeface="+mj-lt"/>
              <a:buAutoNum type="alphaLcPeriod" startAt="4"/>
            </a:pPr>
            <a:r>
              <a:rPr lang="en-GB" sz="1100" b="1" dirty="0" smtClean="0"/>
              <a:t>Remote </a:t>
            </a:r>
            <a:r>
              <a:rPr lang="en-GB" sz="1100" b="1" dirty="0"/>
              <a:t>terminal </a:t>
            </a:r>
            <a:r>
              <a:rPr lang="en-GB" sz="1100" b="1" dirty="0" err="1" smtClean="0"/>
              <a:t>Macrocells</a:t>
            </a:r>
            <a:r>
              <a:rPr lang="en-GB" sz="1100" dirty="0" smtClean="0"/>
              <a:t>, </a:t>
            </a:r>
            <a:r>
              <a:rPr lang="en-GB" sz="1100" dirty="0"/>
              <a:t>Maya Tech. (Mercier)</a:t>
            </a:r>
          </a:p>
          <a:p>
            <a:pPr marL="0" indent="0">
              <a:buNone/>
            </a:pPr>
            <a:r>
              <a:rPr lang="en-GB" i="1" dirty="0" smtClean="0"/>
              <a:t>	</a:t>
            </a:r>
            <a:r>
              <a:rPr lang="en-GB" sz="1100" b="1" dirty="0">
                <a:solidFill>
                  <a:srgbClr val="7030A0"/>
                </a:solidFill>
              </a:rPr>
              <a:t>Lunch: 12:30 – 13:30</a:t>
            </a:r>
          </a:p>
          <a:p>
            <a:pPr marL="720000" lvl="1">
              <a:buFont typeface="+mj-lt"/>
              <a:buAutoNum type="alphaLcPeriod" startAt="6"/>
            </a:pPr>
            <a:r>
              <a:rPr lang="en-GB" sz="1100" b="1" dirty="0"/>
              <a:t>IP-Cores design using SEE mitigation techniques for Flash-based FPGAs</a:t>
            </a:r>
            <a:r>
              <a:rPr lang="en-GB" sz="1100" dirty="0"/>
              <a:t>, ESA (</a:t>
            </a:r>
            <a:r>
              <a:rPr lang="en-GB" sz="1100" dirty="0" err="1"/>
              <a:t>Furano</a:t>
            </a:r>
            <a:r>
              <a:rPr lang="en-GB" sz="1100" dirty="0"/>
              <a:t>, </a:t>
            </a:r>
            <a:r>
              <a:rPr lang="en-GB" sz="1100" dirty="0" err="1"/>
              <a:t>Urbina</a:t>
            </a:r>
            <a:r>
              <a:rPr lang="en-GB" sz="1100" dirty="0"/>
              <a:t>)</a:t>
            </a:r>
          </a:p>
          <a:p>
            <a:pPr marL="720000" lvl="1">
              <a:buFont typeface="+mj-lt"/>
              <a:buAutoNum type="alphaLcPeriod" startAt="6"/>
            </a:pPr>
            <a:r>
              <a:rPr lang="en-GB" sz="1100" b="1" dirty="0"/>
              <a:t>Experience in developing </a:t>
            </a:r>
            <a:r>
              <a:rPr lang="en-GB" sz="1100" b="1" dirty="0" err="1"/>
              <a:t>SpaceWire</a:t>
            </a:r>
            <a:r>
              <a:rPr lang="en-GB" sz="1100" b="1" dirty="0"/>
              <a:t> and </a:t>
            </a:r>
            <a:r>
              <a:rPr lang="en-GB" sz="1100" b="1" dirty="0" err="1"/>
              <a:t>SpaceFibre</a:t>
            </a:r>
            <a:r>
              <a:rPr lang="en-GB" sz="1100" b="1" dirty="0"/>
              <a:t> IP Cores</a:t>
            </a:r>
            <a:r>
              <a:rPr lang="en-GB" sz="1100" dirty="0"/>
              <a:t>, Star-Dundee (</a:t>
            </a:r>
            <a:r>
              <a:rPr lang="en-GB" sz="1100" dirty="0" err="1"/>
              <a:t>Parkes</a:t>
            </a:r>
            <a:r>
              <a:rPr lang="en-GB" sz="1100" dirty="0"/>
              <a:t>)</a:t>
            </a:r>
          </a:p>
          <a:p>
            <a:pPr marL="720000" lvl="1">
              <a:buFont typeface="+mj-lt"/>
              <a:buAutoNum type="alphaLcPeriod" startAt="6"/>
            </a:pPr>
            <a:r>
              <a:rPr lang="en-GB" sz="1100" b="1" dirty="0"/>
              <a:t>Advanced CCSDS File Delivery Protocol Hardware IP Core</a:t>
            </a:r>
            <a:r>
              <a:rPr lang="en-GB" sz="1100" dirty="0"/>
              <a:t>, TU </a:t>
            </a:r>
            <a:r>
              <a:rPr lang="en-GB" sz="1100" dirty="0" err="1"/>
              <a:t>Braunschweig</a:t>
            </a:r>
            <a:r>
              <a:rPr lang="en-GB" sz="1100" dirty="0"/>
              <a:t> (</a:t>
            </a:r>
            <a:r>
              <a:rPr lang="en-GB" sz="1100" dirty="0" err="1"/>
              <a:t>Berekovich</a:t>
            </a:r>
            <a:r>
              <a:rPr lang="en-GB" sz="1100" dirty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10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- 2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GB" i="1" dirty="0" err="1"/>
              <a:t>Analog</a:t>
            </a:r>
            <a:r>
              <a:rPr lang="en-GB" i="1" dirty="0"/>
              <a:t> IP-Cores (14:30 – 15:45)</a:t>
            </a:r>
            <a:endParaRPr lang="en-GB" dirty="0"/>
          </a:p>
          <a:p>
            <a:pPr marL="720000" lvl="1">
              <a:buFont typeface="+mj-lt"/>
              <a:buAutoNum type="alphaLcPeriod"/>
            </a:pPr>
            <a:r>
              <a:rPr lang="en-GB" sz="1100" b="1" dirty="0"/>
              <a:t>Analogue and Mixed-Signal IP cores for Space: Status and Challenges</a:t>
            </a:r>
            <a:r>
              <a:rPr lang="en-GB" sz="1100" dirty="0"/>
              <a:t>, ESA (R. Jansen)</a:t>
            </a:r>
          </a:p>
          <a:p>
            <a:pPr marL="720000" lvl="1">
              <a:buFont typeface="+mj-lt"/>
              <a:buAutoNum type="alphaLcPeriod"/>
            </a:pPr>
            <a:r>
              <a:rPr lang="en-GB" sz="1100" b="1" dirty="0" err="1"/>
              <a:t>Analog</a:t>
            </a:r>
            <a:r>
              <a:rPr lang="en-GB" sz="1100" b="1" dirty="0"/>
              <a:t> rad hard ASICs for cosmic vision  - reusability of IP-Cores</a:t>
            </a:r>
            <a:r>
              <a:rPr lang="en-GB" sz="1100" dirty="0"/>
              <a:t>, </a:t>
            </a:r>
            <a:r>
              <a:rPr lang="en-GB" sz="1100" dirty="0" err="1"/>
              <a:t>Arquimea</a:t>
            </a:r>
            <a:r>
              <a:rPr lang="en-GB" sz="1100" dirty="0"/>
              <a:t> (Gutierrez)</a:t>
            </a:r>
          </a:p>
          <a:p>
            <a:pPr marL="720000" lvl="1">
              <a:buFont typeface="+mj-lt"/>
              <a:buAutoNum type="alphaLcPeriod"/>
            </a:pPr>
            <a:r>
              <a:rPr lang="en-GB" sz="1100" b="1" dirty="0"/>
              <a:t>Rad-hard, high-performance </a:t>
            </a:r>
            <a:r>
              <a:rPr lang="en-GB" sz="1100" b="1" dirty="0" err="1"/>
              <a:t>analog</a:t>
            </a:r>
            <a:r>
              <a:rPr lang="en-GB" sz="1100" b="1" dirty="0"/>
              <a:t> and high-voltage IP in 0.18um CMOS (DARE)</a:t>
            </a:r>
            <a:r>
              <a:rPr lang="en-GB" sz="1100" dirty="0"/>
              <a:t>, </a:t>
            </a:r>
            <a:r>
              <a:rPr lang="en-GB" sz="1100" dirty="0" err="1"/>
              <a:t>ICSense</a:t>
            </a:r>
            <a:r>
              <a:rPr lang="en-GB" sz="1100" dirty="0"/>
              <a:t> (De </a:t>
            </a:r>
            <a:r>
              <a:rPr lang="en-GB" sz="1100" dirty="0" err="1"/>
              <a:t>Muer</a:t>
            </a:r>
            <a:r>
              <a:rPr lang="en-GB" sz="1100" dirty="0"/>
              <a:t>)</a:t>
            </a:r>
          </a:p>
          <a:p>
            <a:pPr marL="720000" lvl="1">
              <a:buFont typeface="+mj-lt"/>
              <a:buAutoNum type="alphaLcPeriod"/>
            </a:pPr>
            <a:r>
              <a:rPr lang="en-GB" sz="1100" b="1" dirty="0"/>
              <a:t>Development of RHBD mixed-signal ASICs and IP-Blocks in AMS-0.35um</a:t>
            </a:r>
            <a:r>
              <a:rPr lang="en-GB" sz="1100" dirty="0"/>
              <a:t>, IMSE-CNM-CSIC / Universidad de </a:t>
            </a:r>
            <a:r>
              <a:rPr lang="en-GB" sz="1100" dirty="0" err="1"/>
              <a:t>Sevilla</a:t>
            </a:r>
            <a:r>
              <a:rPr lang="en-GB" sz="1100" dirty="0"/>
              <a:t>  (</a:t>
            </a:r>
            <a:r>
              <a:rPr lang="en-GB" sz="1100" dirty="0" err="1"/>
              <a:t>Meana</a:t>
            </a:r>
            <a:r>
              <a:rPr lang="en-GB" sz="1100" dirty="0"/>
              <a:t>)</a:t>
            </a:r>
          </a:p>
          <a:p>
            <a:pPr marL="0" indent="0">
              <a:buNone/>
            </a:pPr>
            <a:r>
              <a:rPr lang="en-GB" i="1" dirty="0" smtClean="0"/>
              <a:t>	</a:t>
            </a:r>
          </a:p>
          <a:p>
            <a:pPr marL="0" indent="0">
              <a:buNone/>
            </a:pPr>
            <a:r>
              <a:rPr lang="en-GB" b="1" i="1" dirty="0"/>
              <a:t>	</a:t>
            </a:r>
            <a:r>
              <a:rPr lang="en-GB" b="1" dirty="0" smtClean="0">
                <a:solidFill>
                  <a:srgbClr val="7030A0"/>
                </a:solidFill>
              </a:rPr>
              <a:t>Coffee </a:t>
            </a:r>
            <a:r>
              <a:rPr lang="en-GB" b="1" dirty="0">
                <a:solidFill>
                  <a:srgbClr val="7030A0"/>
                </a:solidFill>
              </a:rPr>
              <a:t>Break (15:45 – 16:00)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GB" i="1" dirty="0"/>
              <a:t>Round-Table – 11 years of ESA IP-Cores service (16:00 – 16:30)</a:t>
            </a:r>
            <a:endParaRPr lang="en-GB" dirty="0"/>
          </a:p>
          <a:p>
            <a:pPr marL="720000" lvl="1"/>
            <a:r>
              <a:rPr lang="en-GB" dirty="0"/>
              <a:t>Discussion on the status of the ESA IP-Core service, brainstorming on negative and positive aspects, improvements for the future both in terms of the service and of the IP-Cores part of the offer</a:t>
            </a:r>
            <a:r>
              <a:rPr lang="en-GB" dirty="0" smtClean="0"/>
              <a:t>.</a:t>
            </a:r>
          </a:p>
          <a:p>
            <a:pPr marL="720000" lvl="1"/>
            <a:endParaRPr lang="en-GB" dirty="0"/>
          </a:p>
          <a:p>
            <a:pPr lvl="0"/>
            <a:r>
              <a:rPr lang="en-GB" i="1" dirty="0"/>
              <a:t>Q/A and Conclusions</a:t>
            </a:r>
            <a:r>
              <a:rPr lang="en-GB" dirty="0"/>
              <a:t> (16:30 – 17:00)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12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A Presentation">
  <a:themeElements>
    <a:clrScheme name="Esa presentatio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</Template>
  <TotalTime>0</TotalTime>
  <Words>301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ESA Presentation</vt:lpstr>
      <vt:lpstr>ESA IP-Cores Day Welcome</vt:lpstr>
      <vt:lpstr>Objectives</vt:lpstr>
      <vt:lpstr>AGENDA - 1</vt:lpstr>
      <vt:lpstr>Agenda - 2</vt:lpstr>
    </vt:vector>
  </TitlesOfParts>
  <Company>ESA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 IP-Cores Day Welcome</dc:title>
  <dc:creator>Luca Fossati</dc:creator>
  <cp:lastModifiedBy>Luca Fossati</cp:lastModifiedBy>
  <cp:revision>17</cp:revision>
  <cp:lastPrinted>2008-08-26T16:26:23Z</cp:lastPrinted>
  <dcterms:created xsi:type="dcterms:W3CDTF">2013-07-03T14:21:10Z</dcterms:created>
  <dcterms:modified xsi:type="dcterms:W3CDTF">2013-09-16T05:54:16Z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ESA IP-Cores Day</vt:lpwstr>
  </property>
  <property fmtid="{D5CDD505-2E9C-101B-9397-08002B2CF9AE}" pid="3" name="PSubtitle">
    <vt:lpwstr>ESA IP-Cores Day</vt:lpwstr>
  </property>
  <property fmtid="{D5CDD505-2E9C-101B-9397-08002B2CF9AE}" pid="4" name="PAuthor">
    <vt:lpwstr>L. Fossati</vt:lpwstr>
  </property>
  <property fmtid="{D5CDD505-2E9C-101B-9397-08002B2CF9AE}" pid="5" name="PPlace">
    <vt:lpwstr>ESA/ESTEC</vt:lpwstr>
  </property>
  <property fmtid="{D5CDD505-2E9C-101B-9397-08002B2CF9AE}" pid="6" name="PDate">
    <vt:lpwstr>16/09/2013</vt:lpwstr>
  </property>
  <property fmtid="{D5CDD505-2E9C-101B-9397-08002B2CF9AE}" pid="7" name="PProgramme">
    <vt:lpwstr>TEc-ED</vt:lpwstr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false</vt:bool>
  </property>
  <property fmtid="{D5CDD505-2E9C-101B-9397-08002B2CF9AE}" pid="11" name="POptionButton2">
    <vt:bool>true</vt:bool>
  </property>
  <property fmtid="{D5CDD505-2E9C-101B-9397-08002B2CF9AE}" pid="12" name="ESAVersion">
    <vt:lpwstr>4GV1.0</vt:lpwstr>
  </property>
  <property fmtid="{D5CDD505-2E9C-101B-9397-08002B2CF9AE}" pid="13" name="ShowESADialog1">
    <vt:bool>true</vt:bool>
  </property>
</Properties>
</file>