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8" r:id="rId1"/>
  </p:sldMasterIdLst>
  <p:notesMasterIdLst>
    <p:notesMasterId r:id="rId31"/>
  </p:notesMasterIdLst>
  <p:handoutMasterIdLst>
    <p:handoutMasterId r:id="rId32"/>
  </p:handoutMasterIdLst>
  <p:sldIdLst>
    <p:sldId id="256" r:id="rId2"/>
    <p:sldId id="282" r:id="rId3"/>
    <p:sldId id="259" r:id="rId4"/>
    <p:sldId id="258" r:id="rId5"/>
    <p:sldId id="262" r:id="rId6"/>
    <p:sldId id="275" r:id="rId7"/>
    <p:sldId id="276" r:id="rId8"/>
    <p:sldId id="277" r:id="rId9"/>
    <p:sldId id="278" r:id="rId10"/>
    <p:sldId id="281" r:id="rId11"/>
    <p:sldId id="279" r:id="rId12"/>
    <p:sldId id="280" r:id="rId13"/>
    <p:sldId id="285" r:id="rId14"/>
    <p:sldId id="260" r:id="rId15"/>
    <p:sldId id="261" r:id="rId16"/>
    <p:sldId id="271" r:id="rId17"/>
    <p:sldId id="272" r:id="rId18"/>
    <p:sldId id="273" r:id="rId19"/>
    <p:sldId id="274" r:id="rId20"/>
    <p:sldId id="270" r:id="rId21"/>
    <p:sldId id="269" r:id="rId22"/>
    <p:sldId id="267" r:id="rId23"/>
    <p:sldId id="283" r:id="rId24"/>
    <p:sldId id="284" r:id="rId25"/>
    <p:sldId id="286" r:id="rId26"/>
    <p:sldId id="287" r:id="rId27"/>
    <p:sldId id="288" r:id="rId28"/>
    <p:sldId id="289" r:id="rId29"/>
    <p:sldId id="290" r:id="rId30"/>
  </p:sldIdLst>
  <p:sldSz cx="9144000" cy="6858000" type="screen4x3"/>
  <p:notesSz cx="7023100" cy="9309100"/>
  <p:defaultTextStyle>
    <a:defPPr>
      <a:defRPr lang="en-GB"/>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8DB"/>
    <a:srgbClr val="00549F"/>
    <a:srgbClr val="FDC82F"/>
    <a:srgbClr val="00338D"/>
    <a:srgbClr val="D0103A"/>
    <a:srgbClr val="008542"/>
    <a:srgbClr val="E37222"/>
    <a:srgbClr val="8224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662" autoAdjust="0"/>
    <p:restoredTop sz="94660"/>
  </p:normalViewPr>
  <p:slideViewPr>
    <p:cSldViewPr snapToGrid="0">
      <p:cViewPr>
        <p:scale>
          <a:sx n="150" d="100"/>
          <a:sy n="150" d="100"/>
        </p:scale>
        <p:origin x="-2706" y="-294"/>
      </p:cViewPr>
      <p:guideLst>
        <p:guide orient="horz" pos="2160"/>
        <p:guide pos="2880"/>
      </p:guideLst>
    </p:cSldViewPr>
  </p:slideViewPr>
  <p:notesTextViewPr>
    <p:cViewPr>
      <p:scale>
        <a:sx n="100" d="100"/>
        <a:sy n="100" d="100"/>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file:///C:\Users\luca%20fossati\Downloads\esaIPCoresStats.xls" TargetMode="Externa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30"/>
      <c:rotY val="0"/>
      <c:rAngAx val="0"/>
      <c:perspective val="30"/>
    </c:view3D>
    <c:floor>
      <c:thickness val="0"/>
    </c:floor>
    <c:sideWall>
      <c:thickness val="0"/>
    </c:sideWall>
    <c:backWall>
      <c:thickness val="0"/>
    </c:backWall>
    <c:plotArea>
      <c:layout/>
      <c:pie3DChart>
        <c:varyColors val="1"/>
        <c:ser>
          <c:idx val="0"/>
          <c:order val="0"/>
          <c:explosion val="25"/>
          <c:dLbls>
            <c:txPr>
              <a:bodyPr/>
              <a:lstStyle/>
              <a:p>
                <a:pPr>
                  <a:defRPr sz="1050" b="1"/>
                </a:pPr>
                <a:endParaRPr lang="en-US"/>
              </a:p>
            </c:txPr>
            <c:dLblPos val="bestFit"/>
            <c:showLegendKey val="0"/>
            <c:showVal val="0"/>
            <c:showCatName val="1"/>
            <c:showSerName val="0"/>
            <c:showPercent val="1"/>
            <c:showBubbleSize val="0"/>
            <c:showLeaderLines val="1"/>
          </c:dLbls>
          <c:cat>
            <c:strRef>
              <c:f>'[esaIPCoresStats.xls]IP-Cores Statistics'!$A$1:$A$33</c:f>
              <c:strCache>
                <c:ptCount val="33"/>
                <c:pt idx="0">
                  <c:v>TRP</c:v>
                </c:pt>
                <c:pt idx="1">
                  <c:v>GSTP</c:v>
                </c:pt>
                <c:pt idx="2">
                  <c:v>BepiColombo</c:v>
                </c:pt>
                <c:pt idx="3">
                  <c:v>ExoMars</c:v>
                </c:pt>
                <c:pt idx="4">
                  <c:v>INFRA</c:v>
                </c:pt>
                <c:pt idx="5">
                  <c:v>PROBA</c:v>
                </c:pt>
                <c:pt idx="6">
                  <c:v>Sentinel-1</c:v>
                </c:pt>
                <c:pt idx="7">
                  <c:v>Cosmic Vision</c:v>
                </c:pt>
                <c:pt idx="8">
                  <c:v>Maser</c:v>
                </c:pt>
                <c:pt idx="9">
                  <c:v>EOEP</c:v>
                </c:pt>
                <c:pt idx="10">
                  <c:v>ARTES 4</c:v>
                </c:pt>
                <c:pt idx="11">
                  <c:v>Greek TF</c:v>
                </c:pt>
                <c:pt idx="12">
                  <c:v>CTP</c:v>
                </c:pt>
                <c:pt idx="13">
                  <c:v>ARTES</c:v>
                </c:pt>
                <c:pt idx="14">
                  <c:v>NPI</c:v>
                </c:pt>
                <c:pt idx="15">
                  <c:v>Portu. TF</c:v>
                </c:pt>
                <c:pt idx="16">
                  <c:v>GAIA</c:v>
                </c:pt>
                <c:pt idx="17">
                  <c:v>ESEO</c:v>
                </c:pt>
                <c:pt idx="18">
                  <c:v>Sentinel-3</c:v>
                </c:pt>
                <c:pt idx="19">
                  <c:v>COLUMBUS</c:v>
                </c:pt>
                <c:pt idx="20">
                  <c:v>ISS</c:v>
                </c:pt>
                <c:pt idx="21">
                  <c:v>SEOSAT</c:v>
                </c:pt>
                <c:pt idx="22">
                  <c:v>AlphaBus</c:v>
                </c:pt>
                <c:pt idx="23">
                  <c:v>ECI</c:v>
                </c:pt>
                <c:pt idx="24">
                  <c:v>PECS</c:v>
                </c:pt>
                <c:pt idx="25">
                  <c:v>LET SME</c:v>
                </c:pt>
                <c:pt idx="26">
                  <c:v>ARTES 5.2</c:v>
                </c:pt>
                <c:pt idx="27">
                  <c:v>Euclid</c:v>
                </c:pt>
                <c:pt idx="28">
                  <c:v>Czech TF</c:v>
                </c:pt>
                <c:pt idx="29">
                  <c:v>Sentinel-2</c:v>
                </c:pt>
                <c:pt idx="30">
                  <c:v>NPAL</c:v>
                </c:pt>
                <c:pt idx="31">
                  <c:v>Galileo</c:v>
                </c:pt>
                <c:pt idx="32">
                  <c:v>ASTRO-H</c:v>
                </c:pt>
              </c:strCache>
            </c:strRef>
          </c:cat>
          <c:val>
            <c:numRef>
              <c:f>'[esaIPCoresStats.xls]IP-Cores Statistics'!$B$1:$B$33</c:f>
              <c:numCache>
                <c:formatCode>General</c:formatCode>
                <c:ptCount val="33"/>
                <c:pt idx="0">
                  <c:v>94</c:v>
                </c:pt>
                <c:pt idx="1">
                  <c:v>45</c:v>
                </c:pt>
                <c:pt idx="2">
                  <c:v>35</c:v>
                </c:pt>
                <c:pt idx="3">
                  <c:v>27</c:v>
                </c:pt>
                <c:pt idx="4">
                  <c:v>23</c:v>
                </c:pt>
                <c:pt idx="5">
                  <c:v>9</c:v>
                </c:pt>
                <c:pt idx="6">
                  <c:v>9</c:v>
                </c:pt>
                <c:pt idx="7">
                  <c:v>8</c:v>
                </c:pt>
                <c:pt idx="8">
                  <c:v>6</c:v>
                </c:pt>
                <c:pt idx="9">
                  <c:v>5</c:v>
                </c:pt>
                <c:pt idx="10">
                  <c:v>5</c:v>
                </c:pt>
                <c:pt idx="11">
                  <c:v>5</c:v>
                </c:pt>
                <c:pt idx="12">
                  <c:v>5</c:v>
                </c:pt>
                <c:pt idx="13">
                  <c:v>5</c:v>
                </c:pt>
                <c:pt idx="14">
                  <c:v>5</c:v>
                </c:pt>
                <c:pt idx="15">
                  <c:v>4</c:v>
                </c:pt>
                <c:pt idx="16">
                  <c:v>4</c:v>
                </c:pt>
                <c:pt idx="17">
                  <c:v>3</c:v>
                </c:pt>
                <c:pt idx="18">
                  <c:v>3</c:v>
                </c:pt>
                <c:pt idx="19">
                  <c:v>3</c:v>
                </c:pt>
                <c:pt idx="20">
                  <c:v>2</c:v>
                </c:pt>
                <c:pt idx="21">
                  <c:v>2</c:v>
                </c:pt>
                <c:pt idx="22">
                  <c:v>2</c:v>
                </c:pt>
                <c:pt idx="23">
                  <c:v>2</c:v>
                </c:pt>
                <c:pt idx="24">
                  <c:v>1</c:v>
                </c:pt>
                <c:pt idx="25">
                  <c:v>1</c:v>
                </c:pt>
                <c:pt idx="26">
                  <c:v>1</c:v>
                </c:pt>
                <c:pt idx="27">
                  <c:v>1</c:v>
                </c:pt>
                <c:pt idx="28">
                  <c:v>1</c:v>
                </c:pt>
                <c:pt idx="29">
                  <c:v>1</c:v>
                </c:pt>
                <c:pt idx="30">
                  <c:v>1</c:v>
                </c:pt>
                <c:pt idx="31">
                  <c:v>1</c:v>
                </c:pt>
                <c:pt idx="32">
                  <c:v>1</c:v>
                </c:pt>
              </c:numCache>
            </c:numRef>
          </c:val>
        </c:ser>
        <c:dLbls>
          <c:dLblPos val="bestFit"/>
          <c:showLegendKey val="0"/>
          <c:showVal val="1"/>
          <c:showCatName val="0"/>
          <c:showSerName val="0"/>
          <c:showPercent val="0"/>
          <c:showBubbleSize val="0"/>
          <c:showLeaderLines val="1"/>
        </c:dLbls>
      </c:pie3DChart>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invertIfNegative val="0"/>
          <c:dLbls>
            <c:txPr>
              <a:bodyPr/>
              <a:lstStyle/>
              <a:p>
                <a:pPr>
                  <a:defRPr sz="1050" b="1"/>
                </a:pPr>
                <a:endParaRPr lang="en-US"/>
              </a:p>
            </c:txPr>
            <c:showLegendKey val="0"/>
            <c:showVal val="1"/>
            <c:showCatName val="0"/>
            <c:showSerName val="0"/>
            <c:showPercent val="0"/>
            <c:showBubbleSize val="0"/>
            <c:showLeaderLines val="0"/>
          </c:dLbls>
          <c:cat>
            <c:strRef>
              <c:f>'[esaIPCoresStats.xls]IP-Cores Statistics (2)'!$A$1:$A$12</c:f>
              <c:strCache>
                <c:ptCount val="12"/>
                <c:pt idx="0">
                  <c:v>2002</c:v>
                </c:pt>
                <c:pt idx="1">
                  <c:v>2003</c:v>
                </c:pt>
                <c:pt idx="2">
                  <c:v>2004</c:v>
                </c:pt>
                <c:pt idx="3">
                  <c:v>2005</c:v>
                </c:pt>
                <c:pt idx="4">
                  <c:v>2006</c:v>
                </c:pt>
                <c:pt idx="5">
                  <c:v>2007</c:v>
                </c:pt>
                <c:pt idx="6">
                  <c:v>2008</c:v>
                </c:pt>
                <c:pt idx="7">
                  <c:v>2009</c:v>
                </c:pt>
                <c:pt idx="8">
                  <c:v>2010</c:v>
                </c:pt>
                <c:pt idx="9">
                  <c:v>2011</c:v>
                </c:pt>
                <c:pt idx="10">
                  <c:v>2012</c:v>
                </c:pt>
                <c:pt idx="11">
                  <c:v>2013</c:v>
                </c:pt>
              </c:strCache>
            </c:strRef>
          </c:cat>
          <c:val>
            <c:numRef>
              <c:f>'[esaIPCoresStats.xls]IP-Cores Statistics (2)'!$B$1:$B$12</c:f>
              <c:numCache>
                <c:formatCode>General</c:formatCode>
                <c:ptCount val="12"/>
                <c:pt idx="0">
                  <c:v>14</c:v>
                </c:pt>
                <c:pt idx="1">
                  <c:v>22</c:v>
                </c:pt>
                <c:pt idx="2">
                  <c:v>60</c:v>
                </c:pt>
                <c:pt idx="3">
                  <c:v>64</c:v>
                </c:pt>
                <c:pt idx="4">
                  <c:v>39</c:v>
                </c:pt>
                <c:pt idx="5">
                  <c:v>36</c:v>
                </c:pt>
                <c:pt idx="6">
                  <c:v>39</c:v>
                </c:pt>
                <c:pt idx="7">
                  <c:v>45</c:v>
                </c:pt>
                <c:pt idx="8">
                  <c:v>46</c:v>
                </c:pt>
                <c:pt idx="9">
                  <c:v>34</c:v>
                </c:pt>
                <c:pt idx="10">
                  <c:v>43</c:v>
                </c:pt>
                <c:pt idx="11">
                  <c:v>15</c:v>
                </c:pt>
              </c:numCache>
            </c:numRef>
          </c:val>
        </c:ser>
        <c:dLbls>
          <c:showLegendKey val="0"/>
          <c:showVal val="1"/>
          <c:showCatName val="0"/>
          <c:showSerName val="0"/>
          <c:showPercent val="0"/>
          <c:showBubbleSize val="0"/>
        </c:dLbls>
        <c:gapWidth val="150"/>
        <c:shape val="box"/>
        <c:axId val="223046272"/>
        <c:axId val="224304128"/>
        <c:axId val="0"/>
      </c:bar3DChart>
      <c:catAx>
        <c:axId val="223046272"/>
        <c:scaling>
          <c:orientation val="minMax"/>
        </c:scaling>
        <c:delete val="0"/>
        <c:axPos val="b"/>
        <c:majorTickMark val="out"/>
        <c:minorTickMark val="none"/>
        <c:tickLblPos val="nextTo"/>
        <c:crossAx val="224304128"/>
        <c:crosses val="autoZero"/>
        <c:auto val="1"/>
        <c:lblAlgn val="ctr"/>
        <c:lblOffset val="100"/>
        <c:noMultiLvlLbl val="0"/>
      </c:catAx>
      <c:valAx>
        <c:axId val="224304128"/>
        <c:scaling>
          <c:orientation val="minMax"/>
        </c:scaling>
        <c:delete val="0"/>
        <c:axPos val="l"/>
        <c:majorGridlines/>
        <c:numFmt formatCode="General" sourceLinked="1"/>
        <c:majorTickMark val="out"/>
        <c:minorTickMark val="none"/>
        <c:tickLblPos val="nextTo"/>
        <c:crossAx val="223046272"/>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invertIfNegative val="0"/>
          <c:cat>
            <c:strRef>
              <c:f>'IP-Cores Statistics (3)'!$A$1:$A$17</c:f>
              <c:strCache>
                <c:ptCount val="17"/>
                <c:pt idx="0">
                  <c:v>SpWb</c:v>
                </c:pt>
                <c:pt idx="1">
                  <c:v>SpW-AMBA</c:v>
                </c:pt>
                <c:pt idx="2">
                  <c:v>CAN</c:v>
                </c:pt>
                <c:pt idx="3">
                  <c:v>LEON2-FT</c:v>
                </c:pt>
                <c:pt idx="4">
                  <c:v>SpW-RMAP</c:v>
                </c:pt>
                <c:pt idx="5">
                  <c:v>CCIPC</c:v>
                </c:pt>
                <c:pt idx="6">
                  <c:v>PTME</c:v>
                </c:pt>
                <c:pt idx="7">
                  <c:v>EDAC</c:v>
                </c:pt>
                <c:pt idx="8">
                  <c:v>CUC-CTM</c:v>
                </c:pt>
                <c:pt idx="9">
                  <c:v>SpW-b-SysC</c:v>
                </c:pt>
                <c:pt idx="10">
                  <c:v>RT53EUR</c:v>
                </c:pt>
                <c:pt idx="11">
                  <c:v>IP1553</c:v>
                </c:pt>
                <c:pt idx="12">
                  <c:v>AUIP</c:v>
                </c:pt>
                <c:pt idx="13">
                  <c:v>PTCD</c:v>
                </c:pt>
                <c:pt idx="14">
                  <c:v>PDEC</c:v>
                </c:pt>
                <c:pt idx="15">
                  <c:v>IP-Xact LEON2-FT</c:v>
                </c:pt>
                <c:pt idx="16">
                  <c:v>LEON-SysC</c:v>
                </c:pt>
              </c:strCache>
            </c:strRef>
          </c:cat>
          <c:val>
            <c:numRef>
              <c:f>'IP-Cores Statistics (3)'!$B$1:$B$17</c:f>
              <c:numCache>
                <c:formatCode>General</c:formatCode>
                <c:ptCount val="17"/>
                <c:pt idx="0">
                  <c:v>10.626202397758986</c:v>
                </c:pt>
                <c:pt idx="1">
                  <c:v>6.9147411164352377</c:v>
                </c:pt>
                <c:pt idx="2">
                  <c:v>6.3071873344040643</c:v>
                </c:pt>
                <c:pt idx="3">
                  <c:v>5.3983148135226608</c:v>
                </c:pt>
                <c:pt idx="4">
                  <c:v>4.9340128147999094</c:v>
                </c:pt>
                <c:pt idx="5">
                  <c:v>3.9827167200583631</c:v>
                </c:pt>
                <c:pt idx="6">
                  <c:v>3.084751322012949</c:v>
                </c:pt>
                <c:pt idx="7">
                  <c:v>2.2490920877738887</c:v>
                </c:pt>
                <c:pt idx="8">
                  <c:v>1.5423756610022865</c:v>
                </c:pt>
                <c:pt idx="9">
                  <c:v>1.4976739403460344</c:v>
                </c:pt>
                <c:pt idx="10">
                  <c:v>1.3623442307326066</c:v>
                </c:pt>
                <c:pt idx="11">
                  <c:v>1.228186454704693</c:v>
                </c:pt>
                <c:pt idx="12">
                  <c:v>0.99720235723461859</c:v>
                </c:pt>
                <c:pt idx="13">
                  <c:v>0.93055606240703104</c:v>
                </c:pt>
                <c:pt idx="14">
                  <c:v>0.82716094436180532</c:v>
                </c:pt>
                <c:pt idx="15">
                  <c:v>0.27246884614416877</c:v>
                </c:pt>
                <c:pt idx="16">
                  <c:v>0.27246884614416877</c:v>
                </c:pt>
              </c:numCache>
            </c:numRef>
          </c:val>
        </c:ser>
        <c:dLbls>
          <c:showLegendKey val="0"/>
          <c:showVal val="0"/>
          <c:showCatName val="0"/>
          <c:showSerName val="0"/>
          <c:showPercent val="0"/>
          <c:showBubbleSize val="0"/>
        </c:dLbls>
        <c:gapWidth val="150"/>
        <c:shape val="box"/>
        <c:axId val="225788672"/>
        <c:axId val="225790208"/>
        <c:axId val="0"/>
      </c:bar3DChart>
      <c:catAx>
        <c:axId val="225788672"/>
        <c:scaling>
          <c:orientation val="minMax"/>
        </c:scaling>
        <c:delete val="0"/>
        <c:axPos val="b"/>
        <c:majorTickMark val="out"/>
        <c:minorTickMark val="none"/>
        <c:tickLblPos val="nextTo"/>
        <c:crossAx val="225790208"/>
        <c:crosses val="autoZero"/>
        <c:auto val="1"/>
        <c:lblAlgn val="ctr"/>
        <c:lblOffset val="100"/>
        <c:noMultiLvlLbl val="0"/>
      </c:catAx>
      <c:valAx>
        <c:axId val="225790208"/>
        <c:scaling>
          <c:orientation val="minMax"/>
        </c:scaling>
        <c:delete val="0"/>
        <c:axPos val="l"/>
        <c:majorGridlines/>
        <c:numFmt formatCode="General" sourceLinked="1"/>
        <c:majorTickMark val="out"/>
        <c:minorTickMark val="none"/>
        <c:tickLblPos val="nextTo"/>
        <c:crossAx val="225788672"/>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Sheet3!$B$25</c:f>
              <c:strCache>
                <c:ptCount val="1"/>
                <c:pt idx="0">
                  <c:v>Number of IPs</c:v>
                </c:pt>
              </c:strCache>
            </c:strRef>
          </c:tx>
          <c:invertIfNegative val="0"/>
          <c:dLbls>
            <c:txPr>
              <a:bodyPr/>
              <a:lstStyle/>
              <a:p>
                <a:pPr>
                  <a:defRPr sz="1050" b="1"/>
                </a:pPr>
                <a:endParaRPr lang="en-US"/>
              </a:p>
            </c:txPr>
            <c:showLegendKey val="0"/>
            <c:showVal val="1"/>
            <c:showCatName val="0"/>
            <c:showSerName val="0"/>
            <c:showPercent val="0"/>
            <c:showBubbleSize val="0"/>
            <c:showLeaderLines val="0"/>
          </c:dLbls>
          <c:cat>
            <c:numRef>
              <c:f>Sheet3!$A$26:$A$37</c:f>
              <c:numCache>
                <c:formatCode>0</c:formatCode>
                <c:ptCount val="12"/>
                <c:pt idx="0">
                  <c:v>2002</c:v>
                </c:pt>
                <c:pt idx="1">
                  <c:v>2003</c:v>
                </c:pt>
                <c:pt idx="2">
                  <c:v>2004</c:v>
                </c:pt>
                <c:pt idx="3">
                  <c:v>2005</c:v>
                </c:pt>
                <c:pt idx="4">
                  <c:v>2006</c:v>
                </c:pt>
                <c:pt idx="5">
                  <c:v>2007</c:v>
                </c:pt>
                <c:pt idx="6">
                  <c:v>2008</c:v>
                </c:pt>
                <c:pt idx="7">
                  <c:v>2009</c:v>
                </c:pt>
                <c:pt idx="8">
                  <c:v>2010</c:v>
                </c:pt>
                <c:pt idx="9">
                  <c:v>2011</c:v>
                </c:pt>
                <c:pt idx="10">
                  <c:v>2012</c:v>
                </c:pt>
                <c:pt idx="11">
                  <c:v>2013</c:v>
                </c:pt>
              </c:numCache>
            </c:numRef>
          </c:cat>
          <c:val>
            <c:numRef>
              <c:f>Sheet3!$B$26:$B$37</c:f>
              <c:numCache>
                <c:formatCode>0</c:formatCode>
                <c:ptCount val="12"/>
                <c:pt idx="0">
                  <c:v>5</c:v>
                </c:pt>
                <c:pt idx="1">
                  <c:v>8</c:v>
                </c:pt>
                <c:pt idx="2">
                  <c:v>13</c:v>
                </c:pt>
                <c:pt idx="3">
                  <c:v>13</c:v>
                </c:pt>
                <c:pt idx="4">
                  <c:v>13</c:v>
                </c:pt>
                <c:pt idx="5">
                  <c:v>13</c:v>
                </c:pt>
                <c:pt idx="6">
                  <c:v>13</c:v>
                </c:pt>
                <c:pt idx="7">
                  <c:v>14</c:v>
                </c:pt>
                <c:pt idx="8">
                  <c:v>18</c:v>
                </c:pt>
                <c:pt idx="9">
                  <c:v>20</c:v>
                </c:pt>
                <c:pt idx="10">
                  <c:v>22</c:v>
                </c:pt>
                <c:pt idx="11">
                  <c:v>23</c:v>
                </c:pt>
              </c:numCache>
            </c:numRef>
          </c:val>
        </c:ser>
        <c:dLbls>
          <c:showLegendKey val="0"/>
          <c:showVal val="1"/>
          <c:showCatName val="0"/>
          <c:showSerName val="0"/>
          <c:showPercent val="0"/>
          <c:showBubbleSize val="0"/>
        </c:dLbls>
        <c:gapWidth val="150"/>
        <c:shape val="box"/>
        <c:axId val="188104704"/>
        <c:axId val="188108160"/>
        <c:axId val="0"/>
      </c:bar3DChart>
      <c:catAx>
        <c:axId val="188104704"/>
        <c:scaling>
          <c:orientation val="minMax"/>
        </c:scaling>
        <c:delete val="0"/>
        <c:axPos val="b"/>
        <c:title>
          <c:tx>
            <c:rich>
              <a:bodyPr/>
              <a:lstStyle/>
              <a:p>
                <a:pPr>
                  <a:defRPr/>
                </a:pPr>
                <a:r>
                  <a:rPr lang="en-GB"/>
                  <a:t>Year</a:t>
                </a:r>
              </a:p>
            </c:rich>
          </c:tx>
          <c:layout/>
          <c:overlay val="0"/>
        </c:title>
        <c:numFmt formatCode="0" sourceLinked="1"/>
        <c:majorTickMark val="out"/>
        <c:minorTickMark val="none"/>
        <c:tickLblPos val="nextTo"/>
        <c:crossAx val="188108160"/>
        <c:crosses val="autoZero"/>
        <c:auto val="1"/>
        <c:lblAlgn val="ctr"/>
        <c:lblOffset val="100"/>
        <c:noMultiLvlLbl val="0"/>
      </c:catAx>
      <c:valAx>
        <c:axId val="188108160"/>
        <c:scaling>
          <c:orientation val="minMax"/>
        </c:scaling>
        <c:delete val="0"/>
        <c:axPos val="l"/>
        <c:majorGridlines/>
        <c:title>
          <c:tx>
            <c:rich>
              <a:bodyPr rot="-5400000" vert="horz"/>
              <a:lstStyle/>
              <a:p>
                <a:pPr>
                  <a:defRPr/>
                </a:pPr>
                <a:r>
                  <a:rPr lang="en-GB"/>
                  <a:t>N. of IPs</a:t>
                </a:r>
              </a:p>
            </c:rich>
          </c:tx>
          <c:layout/>
          <c:overlay val="0"/>
        </c:title>
        <c:numFmt formatCode="0" sourceLinked="1"/>
        <c:majorTickMark val="out"/>
        <c:minorTickMark val="none"/>
        <c:tickLblPos val="nextTo"/>
        <c:crossAx val="188104704"/>
        <c:crosses val="autoZero"/>
        <c:crossBetween val="between"/>
      </c:valAx>
    </c:plotArea>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3137E5-42D4-4E27-A222-27C2621C9D8B}"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GB"/>
        </a:p>
      </dgm:t>
    </dgm:pt>
    <dgm:pt modelId="{51AD186F-7834-4E9B-A1C1-2C40D6F49F7C}">
      <dgm:prSet phldrT="[Text]">
        <dgm:style>
          <a:lnRef idx="2">
            <a:schemeClr val="accent1"/>
          </a:lnRef>
          <a:fillRef idx="1">
            <a:schemeClr val="lt1"/>
          </a:fillRef>
          <a:effectRef idx="0">
            <a:schemeClr val="accent1"/>
          </a:effectRef>
          <a:fontRef idx="minor">
            <a:schemeClr val="dk1"/>
          </a:fontRef>
        </dgm:style>
      </dgm:prSet>
      <dgm:spPr>
        <a:ln w="76200"/>
      </dgm:spPr>
      <dgm:t>
        <a:bodyPr/>
        <a:lstStyle/>
        <a:p>
          <a:r>
            <a:rPr lang="en-US" dirty="0" smtClean="0"/>
            <a:t> </a:t>
          </a:r>
          <a:endParaRPr lang="en-GB" dirty="0"/>
        </a:p>
      </dgm:t>
    </dgm:pt>
    <dgm:pt modelId="{02278425-5CAF-451E-8EB8-81C58D2319F1}" type="parTrans" cxnId="{08FCBB96-6EA4-4FD2-9106-F4DC5BA3F6A0}">
      <dgm:prSet/>
      <dgm:spPr/>
      <dgm:t>
        <a:bodyPr/>
        <a:lstStyle/>
        <a:p>
          <a:endParaRPr lang="en-GB"/>
        </a:p>
      </dgm:t>
    </dgm:pt>
    <dgm:pt modelId="{D4082D1B-87CB-4D3F-9729-551BE24DD68E}" type="sibTrans" cxnId="{08FCBB96-6EA4-4FD2-9106-F4DC5BA3F6A0}">
      <dgm:prSet/>
      <dgm:spPr/>
      <dgm:t>
        <a:bodyPr/>
        <a:lstStyle/>
        <a:p>
          <a:endParaRPr lang="en-GB"/>
        </a:p>
      </dgm:t>
    </dgm:pt>
    <dgm:pt modelId="{7A64E5F9-3C0D-496F-AF71-5D9FD337B01B}">
      <dgm:prSet phldrT="[Text]" custT="1"/>
      <dgm:spPr/>
      <dgm:t>
        <a:bodyPr/>
        <a:lstStyle/>
        <a:p>
          <a:r>
            <a:rPr lang="en-US" sz="1050" dirty="0" smtClean="0"/>
            <a:t>Interconnection</a:t>
          </a:r>
          <a:endParaRPr lang="en-GB" sz="900" dirty="0"/>
        </a:p>
      </dgm:t>
    </dgm:pt>
    <dgm:pt modelId="{534F639F-066A-4EC0-BB08-E59C83B42B52}" type="parTrans" cxnId="{C822636B-7073-43F5-A902-83BC58B3585C}">
      <dgm:prSet/>
      <dgm:spPr/>
      <dgm:t>
        <a:bodyPr/>
        <a:lstStyle/>
        <a:p>
          <a:endParaRPr lang="en-GB"/>
        </a:p>
      </dgm:t>
    </dgm:pt>
    <dgm:pt modelId="{1D3AAC6C-9CB1-4300-8578-C6FCE0B0E490}" type="sibTrans" cxnId="{C822636B-7073-43F5-A902-83BC58B3585C}">
      <dgm:prSet/>
      <dgm:spPr/>
      <dgm:t>
        <a:bodyPr/>
        <a:lstStyle/>
        <a:p>
          <a:endParaRPr lang="en-GB"/>
        </a:p>
      </dgm:t>
    </dgm:pt>
    <dgm:pt modelId="{A6E83A8C-A50C-40AE-B93E-3968B2B26401}">
      <dgm:prSet phldrT="[Text]" custT="1"/>
      <dgm:spPr/>
      <dgm:t>
        <a:bodyPr/>
        <a:lstStyle/>
        <a:p>
          <a:r>
            <a:rPr lang="en-US" sz="1000" dirty="0" smtClean="0"/>
            <a:t>Configuration</a:t>
          </a:r>
          <a:endParaRPr lang="en-GB" sz="1000" dirty="0"/>
        </a:p>
      </dgm:t>
    </dgm:pt>
    <dgm:pt modelId="{1610E05F-63CD-48D6-B220-3E4F98265E8E}" type="parTrans" cxnId="{FA14E98E-EE14-43D4-A3C8-29B5106AB398}">
      <dgm:prSet/>
      <dgm:spPr/>
      <dgm:t>
        <a:bodyPr/>
        <a:lstStyle/>
        <a:p>
          <a:endParaRPr lang="en-GB"/>
        </a:p>
      </dgm:t>
    </dgm:pt>
    <dgm:pt modelId="{B434FDAF-B0EA-4B9F-999A-BC2CCC0CEADB}" type="sibTrans" cxnId="{FA14E98E-EE14-43D4-A3C8-29B5106AB398}">
      <dgm:prSet/>
      <dgm:spPr/>
      <dgm:t>
        <a:bodyPr/>
        <a:lstStyle/>
        <a:p>
          <a:endParaRPr lang="en-GB"/>
        </a:p>
      </dgm:t>
    </dgm:pt>
    <dgm:pt modelId="{EA5FEF0A-3D7C-4E50-B6CC-D4F63A745911}">
      <dgm:prSet phldrT="[Text]" custT="1"/>
      <dgm:spPr/>
      <dgm:t>
        <a:bodyPr/>
        <a:lstStyle/>
        <a:p>
          <a:r>
            <a:rPr lang="en-US" sz="1050" dirty="0" smtClean="0"/>
            <a:t>Power Monitoring</a:t>
          </a:r>
          <a:endParaRPr lang="en-GB" sz="1050" dirty="0"/>
        </a:p>
      </dgm:t>
    </dgm:pt>
    <dgm:pt modelId="{36333523-5BF3-4365-AC6B-E62438C9D9AC}" type="parTrans" cxnId="{3DA7860B-5665-46ED-8D8B-C92AA404E47B}">
      <dgm:prSet/>
      <dgm:spPr/>
      <dgm:t>
        <a:bodyPr/>
        <a:lstStyle/>
        <a:p>
          <a:endParaRPr lang="en-GB"/>
        </a:p>
      </dgm:t>
    </dgm:pt>
    <dgm:pt modelId="{5C421D8B-571B-4158-9813-7954766B40BE}" type="sibTrans" cxnId="{3DA7860B-5665-46ED-8D8B-C92AA404E47B}">
      <dgm:prSet/>
      <dgm:spPr/>
      <dgm:t>
        <a:bodyPr/>
        <a:lstStyle/>
        <a:p>
          <a:endParaRPr lang="en-GB"/>
        </a:p>
      </dgm:t>
    </dgm:pt>
    <dgm:pt modelId="{ACC2A521-3BDB-4DF5-AFFB-E1F7BE3977A8}">
      <dgm:prSet phldrT="[Text]" custT="1"/>
      <dgm:spPr/>
      <dgm:t>
        <a:bodyPr/>
        <a:lstStyle/>
        <a:p>
          <a:r>
            <a:rPr lang="en-US" sz="1000" dirty="0" smtClean="0"/>
            <a:t>SW Debugging</a:t>
          </a:r>
          <a:endParaRPr lang="en-GB" sz="1000" dirty="0"/>
        </a:p>
      </dgm:t>
    </dgm:pt>
    <dgm:pt modelId="{C4A95B76-2741-44EF-B80B-A7916E3477FE}" type="parTrans" cxnId="{200B641D-0FE4-4C4B-B862-9FEC2F1FEF8A}">
      <dgm:prSet/>
      <dgm:spPr/>
      <dgm:t>
        <a:bodyPr/>
        <a:lstStyle/>
        <a:p>
          <a:endParaRPr lang="en-GB"/>
        </a:p>
      </dgm:t>
    </dgm:pt>
    <dgm:pt modelId="{0EC94A81-78F8-42BC-B4A6-A143605ED32B}" type="sibTrans" cxnId="{200B641D-0FE4-4C4B-B862-9FEC2F1FEF8A}">
      <dgm:prSet/>
      <dgm:spPr/>
      <dgm:t>
        <a:bodyPr/>
        <a:lstStyle/>
        <a:p>
          <a:endParaRPr lang="en-GB"/>
        </a:p>
      </dgm:t>
    </dgm:pt>
    <dgm:pt modelId="{19A68601-01A8-4711-9054-037C5844B597}">
      <dgm:prSet phldrT="[Text]" custT="1"/>
      <dgm:spPr/>
      <dgm:t>
        <a:bodyPr/>
        <a:lstStyle/>
        <a:p>
          <a:r>
            <a:rPr lang="en-US" sz="1000" dirty="0" smtClean="0"/>
            <a:t>Performance Monitoring</a:t>
          </a:r>
          <a:endParaRPr lang="en-GB" sz="1000" dirty="0"/>
        </a:p>
      </dgm:t>
    </dgm:pt>
    <dgm:pt modelId="{D6A4D586-F9ED-491B-BB2B-9A5678D77425}" type="parTrans" cxnId="{70D77783-2C30-4B1B-A128-911B3AE8F359}">
      <dgm:prSet/>
      <dgm:spPr/>
      <dgm:t>
        <a:bodyPr/>
        <a:lstStyle/>
        <a:p>
          <a:endParaRPr lang="en-GB"/>
        </a:p>
      </dgm:t>
    </dgm:pt>
    <dgm:pt modelId="{162E183D-052C-4238-B597-8F5B93541CD4}" type="sibTrans" cxnId="{70D77783-2C30-4B1B-A128-911B3AE8F359}">
      <dgm:prSet/>
      <dgm:spPr/>
      <dgm:t>
        <a:bodyPr/>
        <a:lstStyle/>
        <a:p>
          <a:endParaRPr lang="en-GB"/>
        </a:p>
      </dgm:t>
    </dgm:pt>
    <dgm:pt modelId="{60880AF0-D1EA-4443-8F75-A67A15A13E45}">
      <dgm:prSet phldrT="[Text]" custT="1"/>
      <dgm:spPr/>
      <dgm:t>
        <a:bodyPr/>
        <a:lstStyle/>
        <a:p>
          <a:endParaRPr lang="en-GB" sz="800" dirty="0"/>
        </a:p>
      </dgm:t>
    </dgm:pt>
    <dgm:pt modelId="{6B0EE8B4-CC1F-41D8-AB83-1F2E2652903B}" type="parTrans" cxnId="{9F07F1EE-46F0-4001-BAF0-9EB3F7BC289A}">
      <dgm:prSet/>
      <dgm:spPr/>
      <dgm:t>
        <a:bodyPr/>
        <a:lstStyle/>
        <a:p>
          <a:endParaRPr lang="en-GB"/>
        </a:p>
      </dgm:t>
    </dgm:pt>
    <dgm:pt modelId="{71E97C4F-50AC-478A-93D6-0F3D5741621D}" type="sibTrans" cxnId="{9F07F1EE-46F0-4001-BAF0-9EB3F7BC289A}">
      <dgm:prSet/>
      <dgm:spPr/>
      <dgm:t>
        <a:bodyPr/>
        <a:lstStyle/>
        <a:p>
          <a:endParaRPr lang="en-GB"/>
        </a:p>
      </dgm:t>
    </dgm:pt>
    <dgm:pt modelId="{9E4D27E8-462E-431F-A000-7C6E98EADAFB}" type="pres">
      <dgm:prSet presAssocID="{843137E5-42D4-4E27-A222-27C2621C9D8B}" presName="Name0" presStyleCnt="0">
        <dgm:presLayoutVars>
          <dgm:chMax val="1"/>
          <dgm:dir/>
          <dgm:animLvl val="ctr"/>
          <dgm:resizeHandles val="exact"/>
        </dgm:presLayoutVars>
      </dgm:prSet>
      <dgm:spPr/>
      <dgm:t>
        <a:bodyPr/>
        <a:lstStyle/>
        <a:p>
          <a:endParaRPr lang="en-GB"/>
        </a:p>
      </dgm:t>
    </dgm:pt>
    <dgm:pt modelId="{0A4CD373-933B-498C-B267-49C9CAA6BA3F}" type="pres">
      <dgm:prSet presAssocID="{51AD186F-7834-4E9B-A1C1-2C40D6F49F7C}" presName="centerShape" presStyleLbl="node0" presStyleIdx="0" presStyleCnt="1"/>
      <dgm:spPr/>
      <dgm:t>
        <a:bodyPr/>
        <a:lstStyle/>
        <a:p>
          <a:endParaRPr lang="en-GB"/>
        </a:p>
      </dgm:t>
    </dgm:pt>
    <dgm:pt modelId="{FB9DC319-69CE-411B-98DD-31F74DA6DC0E}" type="pres">
      <dgm:prSet presAssocID="{7A64E5F9-3C0D-496F-AF71-5D9FD337B01B}" presName="node" presStyleLbl="node1" presStyleIdx="0" presStyleCnt="5" custScaleX="160197">
        <dgm:presLayoutVars>
          <dgm:bulletEnabled val="1"/>
        </dgm:presLayoutVars>
      </dgm:prSet>
      <dgm:spPr/>
      <dgm:t>
        <a:bodyPr/>
        <a:lstStyle/>
        <a:p>
          <a:endParaRPr lang="en-GB"/>
        </a:p>
      </dgm:t>
    </dgm:pt>
    <dgm:pt modelId="{EF888C91-9924-46EE-A073-4B30ECA4AC85}" type="pres">
      <dgm:prSet presAssocID="{7A64E5F9-3C0D-496F-AF71-5D9FD337B01B}" presName="dummy" presStyleCnt="0"/>
      <dgm:spPr/>
    </dgm:pt>
    <dgm:pt modelId="{CFBA8415-69A5-4604-A4AB-BA81C3DC8392}" type="pres">
      <dgm:prSet presAssocID="{1D3AAC6C-9CB1-4300-8578-C6FCE0B0E490}" presName="sibTrans" presStyleLbl="sibTrans2D1" presStyleIdx="0" presStyleCnt="5"/>
      <dgm:spPr/>
      <dgm:t>
        <a:bodyPr/>
        <a:lstStyle/>
        <a:p>
          <a:endParaRPr lang="en-GB"/>
        </a:p>
      </dgm:t>
    </dgm:pt>
    <dgm:pt modelId="{3BF02558-5975-4CCB-9948-8F9343617458}" type="pres">
      <dgm:prSet presAssocID="{A6E83A8C-A50C-40AE-B93E-3968B2B26401}" presName="node" presStyleLbl="node1" presStyleIdx="1" presStyleCnt="5" custScaleX="127264">
        <dgm:presLayoutVars>
          <dgm:bulletEnabled val="1"/>
        </dgm:presLayoutVars>
      </dgm:prSet>
      <dgm:spPr/>
      <dgm:t>
        <a:bodyPr/>
        <a:lstStyle/>
        <a:p>
          <a:endParaRPr lang="en-GB"/>
        </a:p>
      </dgm:t>
    </dgm:pt>
    <dgm:pt modelId="{908D06AB-9F7C-45A4-AF6A-07954DFAF791}" type="pres">
      <dgm:prSet presAssocID="{A6E83A8C-A50C-40AE-B93E-3968B2B26401}" presName="dummy" presStyleCnt="0"/>
      <dgm:spPr/>
    </dgm:pt>
    <dgm:pt modelId="{8A2319CF-435C-4060-A776-2FD61727DAB2}" type="pres">
      <dgm:prSet presAssocID="{B434FDAF-B0EA-4B9F-999A-BC2CCC0CEADB}" presName="sibTrans" presStyleLbl="sibTrans2D1" presStyleIdx="1" presStyleCnt="5"/>
      <dgm:spPr/>
      <dgm:t>
        <a:bodyPr/>
        <a:lstStyle/>
        <a:p>
          <a:endParaRPr lang="en-GB"/>
        </a:p>
      </dgm:t>
    </dgm:pt>
    <dgm:pt modelId="{01256B8C-C14A-4A92-A88B-DFB13F765887}" type="pres">
      <dgm:prSet presAssocID="{EA5FEF0A-3D7C-4E50-B6CC-D4F63A745911}" presName="node" presStyleLbl="node1" presStyleIdx="2" presStyleCnt="5">
        <dgm:presLayoutVars>
          <dgm:bulletEnabled val="1"/>
        </dgm:presLayoutVars>
      </dgm:prSet>
      <dgm:spPr/>
      <dgm:t>
        <a:bodyPr/>
        <a:lstStyle/>
        <a:p>
          <a:endParaRPr lang="en-GB"/>
        </a:p>
      </dgm:t>
    </dgm:pt>
    <dgm:pt modelId="{826C3A2C-AB54-48AA-AC35-F1AFA46C5CD0}" type="pres">
      <dgm:prSet presAssocID="{EA5FEF0A-3D7C-4E50-B6CC-D4F63A745911}" presName="dummy" presStyleCnt="0"/>
      <dgm:spPr/>
    </dgm:pt>
    <dgm:pt modelId="{2179ACBD-4974-46FB-86B1-AC5DF2787B90}" type="pres">
      <dgm:prSet presAssocID="{5C421D8B-571B-4158-9813-7954766B40BE}" presName="sibTrans" presStyleLbl="sibTrans2D1" presStyleIdx="2" presStyleCnt="5"/>
      <dgm:spPr/>
      <dgm:t>
        <a:bodyPr/>
        <a:lstStyle/>
        <a:p>
          <a:endParaRPr lang="en-GB"/>
        </a:p>
      </dgm:t>
    </dgm:pt>
    <dgm:pt modelId="{543C1B3C-36FC-490A-9D67-677AE4667A1A}" type="pres">
      <dgm:prSet presAssocID="{ACC2A521-3BDB-4DF5-AFFB-E1F7BE3977A8}" presName="node" presStyleLbl="node1" presStyleIdx="3" presStyleCnt="5">
        <dgm:presLayoutVars>
          <dgm:bulletEnabled val="1"/>
        </dgm:presLayoutVars>
      </dgm:prSet>
      <dgm:spPr/>
      <dgm:t>
        <a:bodyPr/>
        <a:lstStyle/>
        <a:p>
          <a:endParaRPr lang="en-GB"/>
        </a:p>
      </dgm:t>
    </dgm:pt>
    <dgm:pt modelId="{F03A2FFD-16D0-4B55-965C-C0B107F7E9B1}" type="pres">
      <dgm:prSet presAssocID="{ACC2A521-3BDB-4DF5-AFFB-E1F7BE3977A8}" presName="dummy" presStyleCnt="0"/>
      <dgm:spPr/>
    </dgm:pt>
    <dgm:pt modelId="{F0332EE8-2DD6-403D-B3A9-D638AC3FA373}" type="pres">
      <dgm:prSet presAssocID="{0EC94A81-78F8-42BC-B4A6-A143605ED32B}" presName="sibTrans" presStyleLbl="sibTrans2D1" presStyleIdx="3" presStyleCnt="5"/>
      <dgm:spPr/>
      <dgm:t>
        <a:bodyPr/>
        <a:lstStyle/>
        <a:p>
          <a:endParaRPr lang="en-GB"/>
        </a:p>
      </dgm:t>
    </dgm:pt>
    <dgm:pt modelId="{72D2C885-F9E2-4DEA-AE18-D93C91E05AE2}" type="pres">
      <dgm:prSet presAssocID="{19A68601-01A8-4711-9054-037C5844B597}" presName="node" presStyleLbl="node1" presStyleIdx="4" presStyleCnt="5" custScaleX="122936">
        <dgm:presLayoutVars>
          <dgm:bulletEnabled val="1"/>
        </dgm:presLayoutVars>
      </dgm:prSet>
      <dgm:spPr/>
      <dgm:t>
        <a:bodyPr/>
        <a:lstStyle/>
        <a:p>
          <a:endParaRPr lang="en-GB"/>
        </a:p>
      </dgm:t>
    </dgm:pt>
    <dgm:pt modelId="{A972CE92-28F8-488F-85EF-6E00413934A7}" type="pres">
      <dgm:prSet presAssocID="{19A68601-01A8-4711-9054-037C5844B597}" presName="dummy" presStyleCnt="0"/>
      <dgm:spPr/>
    </dgm:pt>
    <dgm:pt modelId="{A9AFC974-43C1-44A1-A4FF-34AE321A0CEF}" type="pres">
      <dgm:prSet presAssocID="{162E183D-052C-4238-B597-8F5B93541CD4}" presName="sibTrans" presStyleLbl="sibTrans2D1" presStyleIdx="4" presStyleCnt="5"/>
      <dgm:spPr/>
      <dgm:t>
        <a:bodyPr/>
        <a:lstStyle/>
        <a:p>
          <a:endParaRPr lang="en-GB"/>
        </a:p>
      </dgm:t>
    </dgm:pt>
  </dgm:ptLst>
  <dgm:cxnLst>
    <dgm:cxn modelId="{FA14E98E-EE14-43D4-A3C8-29B5106AB398}" srcId="{51AD186F-7834-4E9B-A1C1-2C40D6F49F7C}" destId="{A6E83A8C-A50C-40AE-B93E-3968B2B26401}" srcOrd="1" destOrd="0" parTransId="{1610E05F-63CD-48D6-B220-3E4F98265E8E}" sibTransId="{B434FDAF-B0EA-4B9F-999A-BC2CCC0CEADB}"/>
    <dgm:cxn modelId="{08FCBB96-6EA4-4FD2-9106-F4DC5BA3F6A0}" srcId="{843137E5-42D4-4E27-A222-27C2621C9D8B}" destId="{51AD186F-7834-4E9B-A1C1-2C40D6F49F7C}" srcOrd="0" destOrd="0" parTransId="{02278425-5CAF-451E-8EB8-81C58D2319F1}" sibTransId="{D4082D1B-87CB-4D3F-9729-551BE24DD68E}"/>
    <dgm:cxn modelId="{156C8942-63FD-4079-8615-D820BEDFE890}" type="presOf" srcId="{0EC94A81-78F8-42BC-B4A6-A143605ED32B}" destId="{F0332EE8-2DD6-403D-B3A9-D638AC3FA373}" srcOrd="0" destOrd="0" presId="urn:microsoft.com/office/officeart/2005/8/layout/radial6"/>
    <dgm:cxn modelId="{F27C7A02-EFC9-42ED-B08F-A5CBA355F31D}" type="presOf" srcId="{5C421D8B-571B-4158-9813-7954766B40BE}" destId="{2179ACBD-4974-46FB-86B1-AC5DF2787B90}" srcOrd="0" destOrd="0" presId="urn:microsoft.com/office/officeart/2005/8/layout/radial6"/>
    <dgm:cxn modelId="{200B641D-0FE4-4C4B-B862-9FEC2F1FEF8A}" srcId="{51AD186F-7834-4E9B-A1C1-2C40D6F49F7C}" destId="{ACC2A521-3BDB-4DF5-AFFB-E1F7BE3977A8}" srcOrd="3" destOrd="0" parTransId="{C4A95B76-2741-44EF-B80B-A7916E3477FE}" sibTransId="{0EC94A81-78F8-42BC-B4A6-A143605ED32B}"/>
    <dgm:cxn modelId="{C822636B-7073-43F5-A902-83BC58B3585C}" srcId="{51AD186F-7834-4E9B-A1C1-2C40D6F49F7C}" destId="{7A64E5F9-3C0D-496F-AF71-5D9FD337B01B}" srcOrd="0" destOrd="0" parTransId="{534F639F-066A-4EC0-BB08-E59C83B42B52}" sibTransId="{1D3AAC6C-9CB1-4300-8578-C6FCE0B0E490}"/>
    <dgm:cxn modelId="{9F07F1EE-46F0-4001-BAF0-9EB3F7BC289A}" srcId="{843137E5-42D4-4E27-A222-27C2621C9D8B}" destId="{60880AF0-D1EA-4443-8F75-A67A15A13E45}" srcOrd="1" destOrd="0" parTransId="{6B0EE8B4-CC1F-41D8-AB83-1F2E2652903B}" sibTransId="{71E97C4F-50AC-478A-93D6-0F3D5741621D}"/>
    <dgm:cxn modelId="{E22FEFC0-A264-475A-A531-79CE39841A7B}" type="presOf" srcId="{EA5FEF0A-3D7C-4E50-B6CC-D4F63A745911}" destId="{01256B8C-C14A-4A92-A88B-DFB13F765887}" srcOrd="0" destOrd="0" presId="urn:microsoft.com/office/officeart/2005/8/layout/radial6"/>
    <dgm:cxn modelId="{70D77783-2C30-4B1B-A128-911B3AE8F359}" srcId="{51AD186F-7834-4E9B-A1C1-2C40D6F49F7C}" destId="{19A68601-01A8-4711-9054-037C5844B597}" srcOrd="4" destOrd="0" parTransId="{D6A4D586-F9ED-491B-BB2B-9A5678D77425}" sibTransId="{162E183D-052C-4238-B597-8F5B93541CD4}"/>
    <dgm:cxn modelId="{BA6501BA-C962-4A38-AFC3-EA4A5E80DBF5}" type="presOf" srcId="{1D3AAC6C-9CB1-4300-8578-C6FCE0B0E490}" destId="{CFBA8415-69A5-4604-A4AB-BA81C3DC8392}" srcOrd="0" destOrd="0" presId="urn:microsoft.com/office/officeart/2005/8/layout/radial6"/>
    <dgm:cxn modelId="{D94A0E82-CD69-4843-87F7-030031726CC3}" type="presOf" srcId="{7A64E5F9-3C0D-496F-AF71-5D9FD337B01B}" destId="{FB9DC319-69CE-411B-98DD-31F74DA6DC0E}" srcOrd="0" destOrd="0" presId="urn:microsoft.com/office/officeart/2005/8/layout/radial6"/>
    <dgm:cxn modelId="{6B2A5DC8-B183-48AD-B530-DE53E30A3BFD}" type="presOf" srcId="{A6E83A8C-A50C-40AE-B93E-3968B2B26401}" destId="{3BF02558-5975-4CCB-9948-8F9343617458}" srcOrd="0" destOrd="0" presId="urn:microsoft.com/office/officeart/2005/8/layout/radial6"/>
    <dgm:cxn modelId="{3DA7860B-5665-46ED-8D8B-C92AA404E47B}" srcId="{51AD186F-7834-4E9B-A1C1-2C40D6F49F7C}" destId="{EA5FEF0A-3D7C-4E50-B6CC-D4F63A745911}" srcOrd="2" destOrd="0" parTransId="{36333523-5BF3-4365-AC6B-E62438C9D9AC}" sibTransId="{5C421D8B-571B-4158-9813-7954766B40BE}"/>
    <dgm:cxn modelId="{24565B62-D6D2-4322-ABC7-595803632C67}" type="presOf" srcId="{ACC2A521-3BDB-4DF5-AFFB-E1F7BE3977A8}" destId="{543C1B3C-36FC-490A-9D67-677AE4667A1A}" srcOrd="0" destOrd="0" presId="urn:microsoft.com/office/officeart/2005/8/layout/radial6"/>
    <dgm:cxn modelId="{8A60B06A-C90D-4BDF-91AC-0D6CEC8E5380}" type="presOf" srcId="{19A68601-01A8-4711-9054-037C5844B597}" destId="{72D2C885-F9E2-4DEA-AE18-D93C91E05AE2}" srcOrd="0" destOrd="0" presId="urn:microsoft.com/office/officeart/2005/8/layout/radial6"/>
    <dgm:cxn modelId="{F7413A55-EB3D-4FA1-BBAF-0C46C531467B}" type="presOf" srcId="{162E183D-052C-4238-B597-8F5B93541CD4}" destId="{A9AFC974-43C1-44A1-A4FF-34AE321A0CEF}" srcOrd="0" destOrd="0" presId="urn:microsoft.com/office/officeart/2005/8/layout/radial6"/>
    <dgm:cxn modelId="{B536E7D4-2E5A-41BE-9BAB-C92C0D61B749}" type="presOf" srcId="{843137E5-42D4-4E27-A222-27C2621C9D8B}" destId="{9E4D27E8-462E-431F-A000-7C6E98EADAFB}" srcOrd="0" destOrd="0" presId="urn:microsoft.com/office/officeart/2005/8/layout/radial6"/>
    <dgm:cxn modelId="{343A598C-6FE7-4D2F-B8A9-9165C56A7A3F}" type="presOf" srcId="{B434FDAF-B0EA-4B9F-999A-BC2CCC0CEADB}" destId="{8A2319CF-435C-4060-A776-2FD61727DAB2}" srcOrd="0" destOrd="0" presId="urn:microsoft.com/office/officeart/2005/8/layout/radial6"/>
    <dgm:cxn modelId="{9860FE03-5696-41CE-BBC0-F38A37BA204F}" type="presOf" srcId="{51AD186F-7834-4E9B-A1C1-2C40D6F49F7C}" destId="{0A4CD373-933B-498C-B267-49C9CAA6BA3F}" srcOrd="0" destOrd="0" presId="urn:microsoft.com/office/officeart/2005/8/layout/radial6"/>
    <dgm:cxn modelId="{9D201063-3B16-4F4F-9B93-82F90DCB6052}" type="presParOf" srcId="{9E4D27E8-462E-431F-A000-7C6E98EADAFB}" destId="{0A4CD373-933B-498C-B267-49C9CAA6BA3F}" srcOrd="0" destOrd="0" presId="urn:microsoft.com/office/officeart/2005/8/layout/radial6"/>
    <dgm:cxn modelId="{21A46A22-D109-4F69-B730-239562B54E8B}" type="presParOf" srcId="{9E4D27E8-462E-431F-A000-7C6E98EADAFB}" destId="{FB9DC319-69CE-411B-98DD-31F74DA6DC0E}" srcOrd="1" destOrd="0" presId="urn:microsoft.com/office/officeart/2005/8/layout/radial6"/>
    <dgm:cxn modelId="{589998C4-72EE-4D10-8A0C-95A3B1E01647}" type="presParOf" srcId="{9E4D27E8-462E-431F-A000-7C6E98EADAFB}" destId="{EF888C91-9924-46EE-A073-4B30ECA4AC85}" srcOrd="2" destOrd="0" presId="urn:microsoft.com/office/officeart/2005/8/layout/radial6"/>
    <dgm:cxn modelId="{C406B1E7-6EBE-461E-937A-8EA96B8F7972}" type="presParOf" srcId="{9E4D27E8-462E-431F-A000-7C6E98EADAFB}" destId="{CFBA8415-69A5-4604-A4AB-BA81C3DC8392}" srcOrd="3" destOrd="0" presId="urn:microsoft.com/office/officeart/2005/8/layout/radial6"/>
    <dgm:cxn modelId="{1AAAFEA8-9A52-4FCA-A76D-5F18B6DB2BFC}" type="presParOf" srcId="{9E4D27E8-462E-431F-A000-7C6E98EADAFB}" destId="{3BF02558-5975-4CCB-9948-8F9343617458}" srcOrd="4" destOrd="0" presId="urn:microsoft.com/office/officeart/2005/8/layout/radial6"/>
    <dgm:cxn modelId="{221A459D-D558-457A-B6FF-D573515030B2}" type="presParOf" srcId="{9E4D27E8-462E-431F-A000-7C6E98EADAFB}" destId="{908D06AB-9F7C-45A4-AF6A-07954DFAF791}" srcOrd="5" destOrd="0" presId="urn:microsoft.com/office/officeart/2005/8/layout/radial6"/>
    <dgm:cxn modelId="{054D5F65-47DD-46DA-9A54-F42A0ABE0D4E}" type="presParOf" srcId="{9E4D27E8-462E-431F-A000-7C6E98EADAFB}" destId="{8A2319CF-435C-4060-A776-2FD61727DAB2}" srcOrd="6" destOrd="0" presId="urn:microsoft.com/office/officeart/2005/8/layout/radial6"/>
    <dgm:cxn modelId="{1EABD2F4-39F8-4F9C-AF90-80EFBD880FC8}" type="presParOf" srcId="{9E4D27E8-462E-431F-A000-7C6E98EADAFB}" destId="{01256B8C-C14A-4A92-A88B-DFB13F765887}" srcOrd="7" destOrd="0" presId="urn:microsoft.com/office/officeart/2005/8/layout/radial6"/>
    <dgm:cxn modelId="{3745D6B5-B454-463F-8FA5-0631B1B37E38}" type="presParOf" srcId="{9E4D27E8-462E-431F-A000-7C6E98EADAFB}" destId="{826C3A2C-AB54-48AA-AC35-F1AFA46C5CD0}" srcOrd="8" destOrd="0" presId="urn:microsoft.com/office/officeart/2005/8/layout/radial6"/>
    <dgm:cxn modelId="{316CFBAB-B64F-462C-A360-4BD52BEB1F43}" type="presParOf" srcId="{9E4D27E8-462E-431F-A000-7C6E98EADAFB}" destId="{2179ACBD-4974-46FB-86B1-AC5DF2787B90}" srcOrd="9" destOrd="0" presId="urn:microsoft.com/office/officeart/2005/8/layout/radial6"/>
    <dgm:cxn modelId="{4615F9DD-7B09-446B-8B10-100FE2867DE7}" type="presParOf" srcId="{9E4D27E8-462E-431F-A000-7C6E98EADAFB}" destId="{543C1B3C-36FC-490A-9D67-677AE4667A1A}" srcOrd="10" destOrd="0" presId="urn:microsoft.com/office/officeart/2005/8/layout/radial6"/>
    <dgm:cxn modelId="{119A7E3D-2888-447F-AC11-2272E999681E}" type="presParOf" srcId="{9E4D27E8-462E-431F-A000-7C6E98EADAFB}" destId="{F03A2FFD-16D0-4B55-965C-C0B107F7E9B1}" srcOrd="11" destOrd="0" presId="urn:microsoft.com/office/officeart/2005/8/layout/radial6"/>
    <dgm:cxn modelId="{3D0E5DAB-1781-422F-84F7-D4A4E728B6AB}" type="presParOf" srcId="{9E4D27E8-462E-431F-A000-7C6E98EADAFB}" destId="{F0332EE8-2DD6-403D-B3A9-D638AC3FA373}" srcOrd="12" destOrd="0" presId="urn:microsoft.com/office/officeart/2005/8/layout/radial6"/>
    <dgm:cxn modelId="{51A33608-BD39-4465-A4C4-6FC2BB81F3DA}" type="presParOf" srcId="{9E4D27E8-462E-431F-A000-7C6E98EADAFB}" destId="{72D2C885-F9E2-4DEA-AE18-D93C91E05AE2}" srcOrd="13" destOrd="0" presId="urn:microsoft.com/office/officeart/2005/8/layout/radial6"/>
    <dgm:cxn modelId="{4BEB6559-684A-4FA3-B0A5-DDD2B802B243}" type="presParOf" srcId="{9E4D27E8-462E-431F-A000-7C6E98EADAFB}" destId="{A972CE92-28F8-488F-85EF-6E00413934A7}" srcOrd="14" destOrd="0" presId="urn:microsoft.com/office/officeart/2005/8/layout/radial6"/>
    <dgm:cxn modelId="{625E278F-614F-4C1C-B3BB-BB49FEB2C9CA}" type="presParOf" srcId="{9E4D27E8-462E-431F-A000-7C6E98EADAFB}" destId="{A9AFC974-43C1-44A1-A4FF-34AE321A0CEF}" srcOrd="15"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AFC974-43C1-44A1-A4FF-34AE321A0CEF}">
      <dsp:nvSpPr>
        <dsp:cNvPr id="0" name=""/>
        <dsp:cNvSpPr/>
      </dsp:nvSpPr>
      <dsp:spPr>
        <a:xfrm>
          <a:off x="1847798" y="501481"/>
          <a:ext cx="3345263" cy="3345263"/>
        </a:xfrm>
        <a:prstGeom prst="blockArc">
          <a:avLst>
            <a:gd name="adj1" fmla="val 11880000"/>
            <a:gd name="adj2" fmla="val 162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0332EE8-2DD6-403D-B3A9-D638AC3FA373}">
      <dsp:nvSpPr>
        <dsp:cNvPr id="0" name=""/>
        <dsp:cNvSpPr/>
      </dsp:nvSpPr>
      <dsp:spPr>
        <a:xfrm>
          <a:off x="1847798" y="501481"/>
          <a:ext cx="3345263" cy="3345263"/>
        </a:xfrm>
        <a:prstGeom prst="blockArc">
          <a:avLst>
            <a:gd name="adj1" fmla="val 7560000"/>
            <a:gd name="adj2" fmla="val 1188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179ACBD-4974-46FB-86B1-AC5DF2787B90}">
      <dsp:nvSpPr>
        <dsp:cNvPr id="0" name=""/>
        <dsp:cNvSpPr/>
      </dsp:nvSpPr>
      <dsp:spPr>
        <a:xfrm>
          <a:off x="1847798" y="501481"/>
          <a:ext cx="3345263" cy="3345263"/>
        </a:xfrm>
        <a:prstGeom prst="blockArc">
          <a:avLst>
            <a:gd name="adj1" fmla="val 3240000"/>
            <a:gd name="adj2" fmla="val 756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A2319CF-435C-4060-A776-2FD61727DAB2}">
      <dsp:nvSpPr>
        <dsp:cNvPr id="0" name=""/>
        <dsp:cNvSpPr/>
      </dsp:nvSpPr>
      <dsp:spPr>
        <a:xfrm>
          <a:off x="1847798" y="501481"/>
          <a:ext cx="3345263" cy="3345263"/>
        </a:xfrm>
        <a:prstGeom prst="blockArc">
          <a:avLst>
            <a:gd name="adj1" fmla="val 20520000"/>
            <a:gd name="adj2" fmla="val 324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FBA8415-69A5-4604-A4AB-BA81C3DC8392}">
      <dsp:nvSpPr>
        <dsp:cNvPr id="0" name=""/>
        <dsp:cNvSpPr/>
      </dsp:nvSpPr>
      <dsp:spPr>
        <a:xfrm>
          <a:off x="1847798" y="501481"/>
          <a:ext cx="3345263" cy="3345263"/>
        </a:xfrm>
        <a:prstGeom prst="blockArc">
          <a:avLst>
            <a:gd name="adj1" fmla="val 16200000"/>
            <a:gd name="adj2" fmla="val 2052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A4CD373-933B-498C-B267-49C9CAA6BA3F}">
      <dsp:nvSpPr>
        <dsp:cNvPr id="0" name=""/>
        <dsp:cNvSpPr/>
      </dsp:nvSpPr>
      <dsp:spPr>
        <a:xfrm>
          <a:off x="2750370" y="1404054"/>
          <a:ext cx="1540117" cy="1540117"/>
        </a:xfrm>
        <a:prstGeom prst="ellipse">
          <a:avLst/>
        </a:prstGeom>
        <a:solidFill>
          <a:schemeClr val="lt1"/>
        </a:solidFill>
        <a:ln w="762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n-US" sz="6500" kern="1200" dirty="0" smtClean="0"/>
            <a:t> </a:t>
          </a:r>
          <a:endParaRPr lang="en-GB" sz="6500" kern="1200" dirty="0"/>
        </a:p>
      </dsp:txBody>
      <dsp:txXfrm>
        <a:off x="2975915" y="1629599"/>
        <a:ext cx="1089027" cy="1089027"/>
      </dsp:txXfrm>
    </dsp:sp>
    <dsp:sp modelId="{FB9DC319-69CE-411B-98DD-31F74DA6DC0E}">
      <dsp:nvSpPr>
        <dsp:cNvPr id="0" name=""/>
        <dsp:cNvSpPr/>
      </dsp:nvSpPr>
      <dsp:spPr>
        <a:xfrm>
          <a:off x="2656902" y="1251"/>
          <a:ext cx="1727055" cy="107808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n-US" sz="1050" kern="1200" dirty="0" smtClean="0"/>
            <a:t>Interconnection</a:t>
          </a:r>
          <a:endParaRPr lang="en-GB" sz="900" kern="1200" dirty="0"/>
        </a:p>
      </dsp:txBody>
      <dsp:txXfrm>
        <a:off x="2909823" y="159132"/>
        <a:ext cx="1221213" cy="762320"/>
      </dsp:txXfrm>
    </dsp:sp>
    <dsp:sp modelId="{3BF02558-5975-4CCB-9948-8F9343617458}">
      <dsp:nvSpPr>
        <dsp:cNvPr id="0" name=""/>
        <dsp:cNvSpPr/>
      </dsp:nvSpPr>
      <dsp:spPr>
        <a:xfrm>
          <a:off x="4388280" y="1130193"/>
          <a:ext cx="1372010" cy="107808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Configuration</a:t>
          </a:r>
          <a:endParaRPr lang="en-GB" sz="1000" kern="1200" dirty="0"/>
        </a:p>
      </dsp:txBody>
      <dsp:txXfrm>
        <a:off x="4589206" y="1288074"/>
        <a:ext cx="970158" cy="762320"/>
      </dsp:txXfrm>
    </dsp:sp>
    <dsp:sp modelId="{01256B8C-C14A-4A92-A88B-DFB13F765887}">
      <dsp:nvSpPr>
        <dsp:cNvPr id="0" name=""/>
        <dsp:cNvSpPr/>
      </dsp:nvSpPr>
      <dsp:spPr>
        <a:xfrm>
          <a:off x="3941724" y="2956860"/>
          <a:ext cx="1078082" cy="107808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n-US" sz="1050" kern="1200" dirty="0" smtClean="0"/>
            <a:t>Power Monitoring</a:t>
          </a:r>
          <a:endParaRPr lang="en-GB" sz="1050" kern="1200" dirty="0"/>
        </a:p>
      </dsp:txBody>
      <dsp:txXfrm>
        <a:off x="4099605" y="3114741"/>
        <a:ext cx="762320" cy="762320"/>
      </dsp:txXfrm>
    </dsp:sp>
    <dsp:sp modelId="{543C1B3C-36FC-490A-9D67-677AE4667A1A}">
      <dsp:nvSpPr>
        <dsp:cNvPr id="0" name=""/>
        <dsp:cNvSpPr/>
      </dsp:nvSpPr>
      <dsp:spPr>
        <a:xfrm>
          <a:off x="2021052" y="2956860"/>
          <a:ext cx="1078082" cy="107808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SW Debugging</a:t>
          </a:r>
          <a:endParaRPr lang="en-GB" sz="1000" kern="1200" dirty="0"/>
        </a:p>
      </dsp:txBody>
      <dsp:txXfrm>
        <a:off x="2178933" y="3114741"/>
        <a:ext cx="762320" cy="762320"/>
      </dsp:txXfrm>
    </dsp:sp>
    <dsp:sp modelId="{72D2C885-F9E2-4DEA-AE18-D93C91E05AE2}">
      <dsp:nvSpPr>
        <dsp:cNvPr id="0" name=""/>
        <dsp:cNvSpPr/>
      </dsp:nvSpPr>
      <dsp:spPr>
        <a:xfrm>
          <a:off x="1303898" y="1130193"/>
          <a:ext cx="1325351" cy="107808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Performance Monitoring</a:t>
          </a:r>
          <a:endParaRPr lang="en-GB" sz="1000" kern="1200" dirty="0"/>
        </a:p>
      </dsp:txBody>
      <dsp:txXfrm>
        <a:off x="1497991" y="1288074"/>
        <a:ext cx="937165" cy="762320"/>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3043238" cy="465138"/>
          </a:xfrm>
          <a:prstGeom prst="rect">
            <a:avLst/>
          </a:prstGeom>
          <a:noFill/>
          <a:ln w="9525">
            <a:noFill/>
            <a:miter lim="800000"/>
            <a:headEnd/>
            <a:tailEnd/>
          </a:ln>
        </p:spPr>
        <p:txBody>
          <a:bodyPr vert="horz" wrap="square" lIns="89404" tIns="44702" rIns="89404" bIns="44702" numCol="1" anchor="t" anchorCtr="0" compatLnSpc="1">
            <a:prstTxWarp prst="textNoShape">
              <a:avLst/>
            </a:prstTxWarp>
          </a:bodyPr>
          <a:lstStyle>
            <a:lvl1pPr defTabSz="892175">
              <a:defRPr sz="1100" smtClean="0">
                <a:latin typeface="Arial" pitchFamily="34" charset="0"/>
              </a:defRPr>
            </a:lvl1pPr>
          </a:lstStyle>
          <a:p>
            <a:pPr>
              <a:defRPr/>
            </a:pPr>
            <a:endParaRPr lang="it-IT" dirty="0"/>
          </a:p>
        </p:txBody>
      </p:sp>
      <p:sp>
        <p:nvSpPr>
          <p:cNvPr id="628739" name="Rectangle 3"/>
          <p:cNvSpPr>
            <a:spLocks noGrp="1" noChangeArrowheads="1"/>
          </p:cNvSpPr>
          <p:nvPr>
            <p:ph type="dt" sz="quarter" idx="1"/>
          </p:nvPr>
        </p:nvSpPr>
        <p:spPr bwMode="auto">
          <a:xfrm>
            <a:off x="3978275" y="0"/>
            <a:ext cx="3043238" cy="465138"/>
          </a:xfrm>
          <a:prstGeom prst="rect">
            <a:avLst/>
          </a:prstGeom>
          <a:noFill/>
          <a:ln w="9525">
            <a:noFill/>
            <a:miter lim="800000"/>
            <a:headEnd/>
            <a:tailEnd/>
          </a:ln>
        </p:spPr>
        <p:txBody>
          <a:bodyPr vert="horz" wrap="square" lIns="89404" tIns="44702" rIns="89404" bIns="44702" numCol="1" anchor="t" anchorCtr="0" compatLnSpc="1">
            <a:prstTxWarp prst="textNoShape">
              <a:avLst/>
            </a:prstTxWarp>
          </a:bodyPr>
          <a:lstStyle>
            <a:lvl1pPr algn="r" defTabSz="892175">
              <a:defRPr sz="1100" smtClean="0">
                <a:latin typeface="Arial" pitchFamily="34" charset="0"/>
              </a:defRPr>
            </a:lvl1pPr>
          </a:lstStyle>
          <a:p>
            <a:pPr>
              <a:defRPr/>
            </a:pPr>
            <a:endParaRPr lang="it-IT" dirty="0"/>
          </a:p>
        </p:txBody>
      </p:sp>
      <p:sp>
        <p:nvSpPr>
          <p:cNvPr id="628740" name="Rectangle 4"/>
          <p:cNvSpPr>
            <a:spLocks noGrp="1" noChangeArrowheads="1"/>
          </p:cNvSpPr>
          <p:nvPr>
            <p:ph type="ftr" sz="quarter" idx="2"/>
          </p:nvPr>
        </p:nvSpPr>
        <p:spPr bwMode="auto">
          <a:xfrm>
            <a:off x="0" y="8842375"/>
            <a:ext cx="3043238" cy="465138"/>
          </a:xfrm>
          <a:prstGeom prst="rect">
            <a:avLst/>
          </a:prstGeom>
          <a:noFill/>
          <a:ln w="9525">
            <a:noFill/>
            <a:miter lim="800000"/>
            <a:headEnd/>
            <a:tailEnd/>
          </a:ln>
        </p:spPr>
        <p:txBody>
          <a:bodyPr vert="horz" wrap="square" lIns="89404" tIns="44702" rIns="89404" bIns="44702" numCol="1" anchor="b" anchorCtr="0" compatLnSpc="1">
            <a:prstTxWarp prst="textNoShape">
              <a:avLst/>
            </a:prstTxWarp>
          </a:bodyPr>
          <a:lstStyle>
            <a:lvl1pPr defTabSz="892175">
              <a:defRPr sz="1100" smtClean="0">
                <a:latin typeface="Arial" pitchFamily="34" charset="0"/>
              </a:defRPr>
            </a:lvl1pPr>
          </a:lstStyle>
          <a:p>
            <a:pPr>
              <a:defRPr/>
            </a:pPr>
            <a:endParaRPr lang="it-IT" dirty="0"/>
          </a:p>
        </p:txBody>
      </p:sp>
      <p:sp>
        <p:nvSpPr>
          <p:cNvPr id="628741" name="Rectangle 5"/>
          <p:cNvSpPr>
            <a:spLocks noGrp="1" noChangeArrowheads="1"/>
          </p:cNvSpPr>
          <p:nvPr>
            <p:ph type="sldNum" sz="quarter" idx="3"/>
          </p:nvPr>
        </p:nvSpPr>
        <p:spPr bwMode="auto">
          <a:xfrm>
            <a:off x="3978275" y="8842375"/>
            <a:ext cx="3043238" cy="465138"/>
          </a:xfrm>
          <a:prstGeom prst="rect">
            <a:avLst/>
          </a:prstGeom>
          <a:noFill/>
          <a:ln w="9525">
            <a:noFill/>
            <a:miter lim="800000"/>
            <a:headEnd/>
            <a:tailEnd/>
          </a:ln>
        </p:spPr>
        <p:txBody>
          <a:bodyPr vert="horz" wrap="square" lIns="89404" tIns="44702" rIns="89404" bIns="44702" numCol="1" anchor="b" anchorCtr="0" compatLnSpc="1">
            <a:prstTxWarp prst="textNoShape">
              <a:avLst/>
            </a:prstTxWarp>
          </a:bodyPr>
          <a:lstStyle>
            <a:lvl1pPr algn="r" defTabSz="892175">
              <a:defRPr sz="1100" smtClean="0">
                <a:latin typeface="Arial" pitchFamily="34" charset="0"/>
              </a:defRPr>
            </a:lvl1pPr>
          </a:lstStyle>
          <a:p>
            <a:pPr>
              <a:defRPr/>
            </a:pPr>
            <a:fld id="{A5B780D0-5C7F-422C-931C-25201BE19360}" type="slidenum">
              <a:rPr lang="it-IT"/>
              <a:pPr>
                <a:defRPr/>
              </a:pPr>
              <a:t>‹#›</a:t>
            </a:fld>
            <a:endParaRPr lang="it-IT" dirty="0"/>
          </a:p>
        </p:txBody>
      </p:sp>
    </p:spTree>
    <p:extLst>
      <p:ext uri="{BB962C8B-B14F-4D97-AF65-F5344CB8AC3E}">
        <p14:creationId xmlns:p14="http://schemas.microsoft.com/office/powerpoint/2010/main" val="31250459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3014663" cy="485775"/>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lvl1pPr defTabSz="862013">
              <a:defRPr sz="1100" smtClean="0"/>
            </a:lvl1pPr>
          </a:lstStyle>
          <a:p>
            <a:pPr>
              <a:defRPr/>
            </a:pPr>
            <a:endParaRPr lang="en-US" dirty="0"/>
          </a:p>
        </p:txBody>
      </p:sp>
      <p:sp>
        <p:nvSpPr>
          <p:cNvPr id="58371" name="Rectangle 3"/>
          <p:cNvSpPr>
            <a:spLocks noGrp="1" noChangeArrowheads="1"/>
          </p:cNvSpPr>
          <p:nvPr>
            <p:ph type="dt" idx="1"/>
          </p:nvPr>
        </p:nvSpPr>
        <p:spPr bwMode="auto">
          <a:xfrm>
            <a:off x="3995738" y="0"/>
            <a:ext cx="3014662" cy="485775"/>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lvl1pPr algn="r" defTabSz="862013">
              <a:defRPr sz="1100" smtClean="0"/>
            </a:lvl1pPr>
          </a:lstStyle>
          <a:p>
            <a:pPr>
              <a:defRPr/>
            </a:pPr>
            <a:fld id="{A6888345-B3D3-4351-A7A9-F936F5935E41}" type="datetimeFigureOut">
              <a:rPr lang="en-US"/>
              <a:pPr>
                <a:defRPr/>
              </a:pPr>
              <a:t>9/16/2013</a:t>
            </a:fld>
            <a:endParaRPr lang="en-US" dirty="0"/>
          </a:p>
        </p:txBody>
      </p:sp>
      <p:sp>
        <p:nvSpPr>
          <p:cNvPr id="11268" name="Rectangle 4"/>
          <p:cNvSpPr>
            <a:spLocks noGrp="1" noRot="1" noChangeAspect="1" noChangeArrowheads="1" noTextEdit="1"/>
          </p:cNvSpPr>
          <p:nvPr>
            <p:ph type="sldImg" idx="2"/>
          </p:nvPr>
        </p:nvSpPr>
        <p:spPr bwMode="auto">
          <a:xfrm>
            <a:off x="1231900" y="693738"/>
            <a:ext cx="4621213" cy="34655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3" name="Rectangle 5"/>
          <p:cNvSpPr>
            <a:spLocks noGrp="1" noChangeArrowheads="1"/>
          </p:cNvSpPr>
          <p:nvPr>
            <p:ph type="body" sz="quarter" idx="3"/>
          </p:nvPr>
        </p:nvSpPr>
        <p:spPr bwMode="auto">
          <a:xfrm>
            <a:off x="904875" y="4435475"/>
            <a:ext cx="5200650" cy="4159250"/>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58374" name="Rectangle 6"/>
          <p:cNvSpPr>
            <a:spLocks noGrp="1" noChangeArrowheads="1"/>
          </p:cNvSpPr>
          <p:nvPr>
            <p:ph type="ftr" sz="quarter" idx="4"/>
          </p:nvPr>
        </p:nvSpPr>
        <p:spPr bwMode="auto">
          <a:xfrm>
            <a:off x="0" y="8870950"/>
            <a:ext cx="3014663" cy="415925"/>
          </a:xfrm>
          <a:prstGeom prst="rect">
            <a:avLst/>
          </a:prstGeom>
          <a:noFill/>
          <a:ln w="9525">
            <a:noFill/>
            <a:miter lim="800000"/>
            <a:headEnd/>
            <a:tailEnd/>
          </a:ln>
          <a:effectLst/>
        </p:spPr>
        <p:txBody>
          <a:bodyPr vert="horz" wrap="square" lIns="86155" tIns="43077" rIns="86155" bIns="43077" numCol="1" anchor="b" anchorCtr="0" compatLnSpc="1">
            <a:prstTxWarp prst="textNoShape">
              <a:avLst/>
            </a:prstTxWarp>
          </a:bodyPr>
          <a:lstStyle>
            <a:lvl1pPr defTabSz="862013">
              <a:defRPr sz="1100" smtClean="0"/>
            </a:lvl1pPr>
          </a:lstStyle>
          <a:p>
            <a:pPr>
              <a:defRPr/>
            </a:pPr>
            <a:endParaRPr lang="en-US" dirty="0"/>
          </a:p>
        </p:txBody>
      </p:sp>
      <p:sp>
        <p:nvSpPr>
          <p:cNvPr id="58375" name="Rectangle 7"/>
          <p:cNvSpPr>
            <a:spLocks noGrp="1" noChangeArrowheads="1"/>
          </p:cNvSpPr>
          <p:nvPr>
            <p:ph type="sldNum" sz="quarter" idx="5"/>
          </p:nvPr>
        </p:nvSpPr>
        <p:spPr bwMode="auto">
          <a:xfrm>
            <a:off x="3995738" y="8870950"/>
            <a:ext cx="3014662" cy="415925"/>
          </a:xfrm>
          <a:prstGeom prst="rect">
            <a:avLst/>
          </a:prstGeom>
          <a:noFill/>
          <a:ln w="9525">
            <a:noFill/>
            <a:miter lim="800000"/>
            <a:headEnd/>
            <a:tailEnd/>
          </a:ln>
          <a:effectLst/>
        </p:spPr>
        <p:txBody>
          <a:bodyPr vert="horz" wrap="square" lIns="86155" tIns="43077" rIns="86155" bIns="43077" numCol="1" anchor="b" anchorCtr="0" compatLnSpc="1">
            <a:prstTxWarp prst="textNoShape">
              <a:avLst/>
            </a:prstTxWarp>
          </a:bodyPr>
          <a:lstStyle>
            <a:lvl1pPr algn="r" defTabSz="862013">
              <a:defRPr sz="1100" smtClean="0"/>
            </a:lvl1pPr>
          </a:lstStyle>
          <a:p>
            <a:pPr>
              <a:defRPr/>
            </a:pPr>
            <a:fld id="{D8DF57D7-2670-4E78-96DD-D9B22805124F}" type="slidenum">
              <a:rPr lang="en-US"/>
              <a:pPr>
                <a:defRPr/>
              </a:pPr>
              <a:t>‹#›</a:t>
            </a:fld>
            <a:endParaRPr lang="en-US" dirty="0"/>
          </a:p>
        </p:txBody>
      </p:sp>
    </p:spTree>
    <p:extLst>
      <p:ext uri="{BB962C8B-B14F-4D97-AF65-F5344CB8AC3E}">
        <p14:creationId xmlns:p14="http://schemas.microsoft.com/office/powerpoint/2010/main" val="138443033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3</a:t>
            </a:fld>
            <a:endParaRPr lang="en-US" dirty="0"/>
          </a:p>
        </p:txBody>
      </p:sp>
    </p:spTree>
    <p:extLst>
      <p:ext uri="{BB962C8B-B14F-4D97-AF65-F5344CB8AC3E}">
        <p14:creationId xmlns:p14="http://schemas.microsoft.com/office/powerpoint/2010/main" val="3450858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4</a:t>
            </a:fld>
            <a:endParaRPr lang="en-US" dirty="0"/>
          </a:p>
        </p:txBody>
      </p:sp>
    </p:spTree>
    <p:extLst>
      <p:ext uri="{BB962C8B-B14F-4D97-AF65-F5344CB8AC3E}">
        <p14:creationId xmlns:p14="http://schemas.microsoft.com/office/powerpoint/2010/main" val="34508588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a:t>
            </a:r>
            <a:r>
              <a:rPr lang="en-US" baseline="0" dirty="0" smtClean="0"/>
              <a:t> about the AIM of the IP-Core service at the beginning, so that later-on we can say what ESA does</a:t>
            </a:r>
            <a:endParaRPr lang="en-GB"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14</a:t>
            </a:fld>
            <a:endParaRPr lang="en-US" dirty="0"/>
          </a:p>
        </p:txBody>
      </p:sp>
    </p:spTree>
    <p:extLst>
      <p:ext uri="{BB962C8B-B14F-4D97-AF65-F5344CB8AC3E}">
        <p14:creationId xmlns:p14="http://schemas.microsoft.com/office/powerpoint/2010/main" val="39559570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a:t>
            </a:r>
            <a:r>
              <a:rPr lang="en-US" baseline="0" dirty="0" smtClean="0"/>
              <a:t> about the AIM of the IP-Core service at the beginning, so that later-on we can say what ESA does</a:t>
            </a:r>
            <a:endParaRPr lang="en-GB"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15</a:t>
            </a:fld>
            <a:endParaRPr lang="en-US" dirty="0"/>
          </a:p>
        </p:txBody>
      </p:sp>
    </p:spTree>
    <p:extLst>
      <p:ext uri="{BB962C8B-B14F-4D97-AF65-F5344CB8AC3E}">
        <p14:creationId xmlns:p14="http://schemas.microsoft.com/office/powerpoint/2010/main" val="39559570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6323" name="Rectangle 2"/>
          <p:cNvSpPr>
            <a:spLocks noGrp="1" noChangeArrowheads="1"/>
          </p:cNvSpPr>
          <p:nvPr>
            <p:ph type="subTitle" idx="1"/>
          </p:nvPr>
        </p:nvSpPr>
        <p:spPr>
          <a:xfrm>
            <a:off x="614361" y="3886200"/>
            <a:ext cx="7948800" cy="419100"/>
          </a:xfrm>
        </p:spPr>
        <p:txBody>
          <a:bodyPr wrap="square">
            <a:spAutoFit/>
          </a:bodyPr>
          <a:lstStyle>
            <a:lvl1pPr marL="0" indent="0">
              <a:buFont typeface="Verdana" pitchFamily="34" charset="0"/>
              <a:buNone/>
              <a:defRPr sz="1800"/>
            </a:lvl1pPr>
          </a:lstStyle>
          <a:p>
            <a:pPr lvl="0"/>
            <a:r>
              <a:rPr lang="en-US" noProof="0" smtClean="0"/>
              <a:t>Click to edit Master subtitle style</a:t>
            </a:r>
            <a:endParaRPr lang="en-GB" noProof="0" dirty="0" smtClean="0"/>
          </a:p>
        </p:txBody>
      </p:sp>
      <p:sp>
        <p:nvSpPr>
          <p:cNvPr id="56325" name="Rectangle 6"/>
          <p:cNvSpPr>
            <a:spLocks noGrp="1" noChangeArrowheads="1"/>
          </p:cNvSpPr>
          <p:nvPr>
            <p:ph type="ctrTitle"/>
          </p:nvPr>
        </p:nvSpPr>
        <p:spPr>
          <a:xfrm>
            <a:off x="587374" y="2574925"/>
            <a:ext cx="7947025" cy="579438"/>
          </a:xfrm>
        </p:spPr>
        <p:txBody>
          <a:bodyPr/>
          <a:lstStyle>
            <a:lvl1pPr>
              <a:defRPr sz="3200">
                <a:solidFill>
                  <a:schemeClr val="accent1"/>
                </a:solidFill>
              </a:defRPr>
            </a:lvl1pPr>
          </a:lstStyle>
          <a:p>
            <a:pPr lvl="0"/>
            <a:r>
              <a:rPr lang="en-US" noProof="0" smtClean="0"/>
              <a:t>Click to edit Master title style</a:t>
            </a:r>
            <a:endParaRPr lang="en-GB" noProof="0" dirty="0" smtClean="0"/>
          </a:p>
        </p:txBody>
      </p:sp>
      <p:pic>
        <p:nvPicPr>
          <p:cNvPr id="56341" name="Picture 22" descr="signature"/>
          <p:cNvPicPr>
            <a:picLocks noChangeAspect="1" noChangeArrowheads="1"/>
          </p:cNvPicPr>
          <p:nvPr userDrawn="1"/>
        </p:nvPicPr>
        <p:blipFill>
          <a:blip r:embed="rId2">
            <a:extLst>
              <a:ext uri="{28A0092B-C50C-407E-A947-70E740481C1C}">
                <a14:useLocalDpi xmlns:a14="http://schemas.microsoft.com/office/drawing/2010/main" val="0"/>
              </a:ext>
            </a:extLst>
          </a:blip>
          <a:srcRect l="84271" t="-8163"/>
          <a:stretch>
            <a:fillRect/>
          </a:stretch>
        </p:blipFill>
        <p:spPr bwMode="auto">
          <a:xfrm>
            <a:off x="7705725" y="6202363"/>
            <a:ext cx="1438275"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44" name="Picture 24" descr="PPT_Header0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1204913"/>
          </a:xfrm>
          <a:prstGeom prst="rect">
            <a:avLst/>
          </a:prstGeom>
          <a:noFill/>
          <a:extLst>
            <a:ext uri="{909E8E84-426E-40DD-AFC4-6F175D3DCCD1}">
              <a14:hiddenFill xmlns:a14="http://schemas.microsoft.com/office/drawing/2010/main">
                <a:solidFill>
                  <a:srgbClr val="FFFFFF"/>
                </a:solidFill>
              </a14:hiddenFill>
            </a:ext>
          </a:extLst>
        </p:spPr>
      </p:pic>
      <p:pic>
        <p:nvPicPr>
          <p:cNvPr id="56345" name="Picture 25" descr="PPT_Header01" hidden="1"/>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0"/>
            <a:ext cx="9144000" cy="1204913"/>
          </a:xfrm>
          <a:prstGeom prst="rect">
            <a:avLst/>
          </a:prstGeom>
          <a:noFill/>
          <a:extLst>
            <a:ext uri="{909E8E84-426E-40DD-AFC4-6F175D3DCCD1}">
              <a14:hiddenFill xmlns:a14="http://schemas.microsoft.com/office/drawing/2010/main">
                <a:solidFill>
                  <a:srgbClr val="FFFFFF"/>
                </a:solidFill>
              </a14:hiddenFill>
            </a:ext>
          </a:extLst>
        </p:spPr>
      </p:pic>
      <p:sp>
        <p:nvSpPr>
          <p:cNvPr id="56347" name="Text Box 27"/>
          <p:cNvSpPr txBox="1">
            <a:spLocks noChangeArrowheads="1"/>
          </p:cNvSpPr>
          <p:nvPr userDrawn="1"/>
        </p:nvSpPr>
        <p:spPr bwMode="auto">
          <a:xfrm>
            <a:off x="631825" y="6429375"/>
            <a:ext cx="50165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800" noProof="0" dirty="0" smtClean="0"/>
              <a:t>ESA UNCLASSIFIED – For Official Use</a:t>
            </a:r>
            <a:endParaRPr lang="en-GB" sz="800" noProof="0" dirty="0"/>
          </a:p>
        </p:txBody>
      </p:sp>
    </p:spTree>
  </p:cSld>
  <p:clrMapOvr>
    <a:masterClrMapping/>
  </p:clrMapOvr>
  <p:timing>
    <p:tnLst>
      <p:par>
        <p:cTn id="1" dur="indefinite" restart="never" nodeType="tmRoot"/>
      </p:par>
    </p:tnLst>
  </p:timing>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211880195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2000" y="4406898"/>
            <a:ext cx="7789050" cy="1323439"/>
          </a:xfrm>
        </p:spPr>
        <p:txBody>
          <a:bodyPr anchor="t"/>
          <a:lstStyle>
            <a:lvl1pPr algn="l">
              <a:defRPr sz="4000" b="1" cap="all">
                <a:solidFill>
                  <a:srgbClr val="0098DB"/>
                </a:solidFill>
              </a:defRPr>
            </a:lvl1pPr>
          </a:lstStyle>
          <a:p>
            <a:r>
              <a:rPr lang="en-US" noProof="0" smtClean="0"/>
              <a:t>Click to edit Master title style</a:t>
            </a:r>
            <a:endParaRPr lang="en-GB" noProof="0" dirty="0"/>
          </a:p>
        </p:txBody>
      </p:sp>
      <p:sp>
        <p:nvSpPr>
          <p:cNvPr id="3" name="Text Placeholder 2"/>
          <p:cNvSpPr>
            <a:spLocks noGrp="1"/>
          </p:cNvSpPr>
          <p:nvPr>
            <p:ph type="body" idx="1"/>
          </p:nvPr>
        </p:nvSpPr>
        <p:spPr>
          <a:xfrm>
            <a:off x="612000" y="2906713"/>
            <a:ext cx="77890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noProof="0" smtClean="0"/>
              <a:t>Click to edit Master text styles</a:t>
            </a:r>
          </a:p>
        </p:txBody>
      </p:sp>
    </p:spTree>
    <p:extLst>
      <p:ext uri="{BB962C8B-B14F-4D97-AF65-F5344CB8AC3E}">
        <p14:creationId xmlns:p14="http://schemas.microsoft.com/office/powerpoint/2010/main" val="31950312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sz="half" idx="1"/>
          </p:nvPr>
        </p:nvSpPr>
        <p:spPr>
          <a:xfrm>
            <a:off x="615950" y="1673225"/>
            <a:ext cx="3889376" cy="4318000"/>
          </a:xfrm>
        </p:spPr>
        <p:txBody>
          <a:bodyPr/>
          <a:lstStyle>
            <a:lvl1pPr>
              <a:defRPr sz="1200"/>
            </a:lvl1pPr>
            <a:lvl2pPr>
              <a:defRPr sz="1200"/>
            </a:lvl2pPr>
            <a:lvl3pPr>
              <a:defRPr sz="1200"/>
            </a:lvl3pPr>
            <a:lvl4pPr>
              <a:defRPr sz="1200"/>
            </a:lvl4pPr>
            <a:lvl5pPr>
              <a:defRPr sz="12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half" idx="2"/>
          </p:nvPr>
        </p:nvSpPr>
        <p:spPr>
          <a:xfrm>
            <a:off x="4657723" y="1673225"/>
            <a:ext cx="3888000" cy="4318000"/>
          </a:xfrm>
        </p:spPr>
        <p:txBody>
          <a:bodyPr/>
          <a:lstStyle>
            <a:lvl1pPr>
              <a:defRPr sz="1200"/>
            </a:lvl1pPr>
            <a:lvl2pPr>
              <a:defRPr sz="1200"/>
            </a:lvl2pPr>
            <a:lvl3pPr>
              <a:defRPr sz="1200"/>
            </a:lvl3pPr>
            <a:lvl4pPr>
              <a:defRPr sz="1200"/>
            </a:lvl4pPr>
            <a:lvl5pPr>
              <a:defRPr sz="12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Tree>
    <p:extLst>
      <p:ext uri="{BB962C8B-B14F-4D97-AF65-F5344CB8AC3E}">
        <p14:creationId xmlns:p14="http://schemas.microsoft.com/office/powerpoint/2010/main" val="16986723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6400" y="381600"/>
            <a:ext cx="6105600" cy="428400"/>
          </a:xfrm>
        </p:spPr>
        <p:txBody>
          <a:bodyPr/>
          <a:lstStyle>
            <a:lvl1pPr>
              <a:defRPr/>
            </a:lvl1pPr>
          </a:lstStyle>
          <a:p>
            <a:r>
              <a:rPr lang="en-US" noProof="0" smtClean="0"/>
              <a:t>Click to edit Master title style</a:t>
            </a:r>
            <a:endParaRPr lang="en-GB" noProof="0" dirty="0"/>
          </a:p>
        </p:txBody>
      </p:sp>
      <p:sp>
        <p:nvSpPr>
          <p:cNvPr id="3" name="Text Placeholder 2"/>
          <p:cNvSpPr>
            <a:spLocks noGrp="1"/>
          </p:cNvSpPr>
          <p:nvPr>
            <p:ph type="body" idx="1"/>
          </p:nvPr>
        </p:nvSpPr>
        <p:spPr>
          <a:xfrm>
            <a:off x="619123" y="1666800"/>
            <a:ext cx="3895200" cy="496800"/>
          </a:xfrm>
        </p:spPr>
        <p:txBody>
          <a:bodyPr anchor="b"/>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5" name="Text Placeholder 4"/>
          <p:cNvSpPr>
            <a:spLocks noGrp="1"/>
          </p:cNvSpPr>
          <p:nvPr>
            <p:ph type="body" sz="quarter" idx="3"/>
          </p:nvPr>
        </p:nvSpPr>
        <p:spPr>
          <a:xfrm>
            <a:off x="4645025" y="1666875"/>
            <a:ext cx="3896416" cy="495324"/>
          </a:xfrm>
        </p:spPr>
        <p:txBody>
          <a:bodyPr anchor="b"/>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645026" y="2174875"/>
            <a:ext cx="3898900" cy="3816350"/>
          </a:xfrm>
        </p:spPr>
        <p:txBody>
          <a:bodyPr/>
          <a:lstStyle>
            <a:lvl1pPr>
              <a:defRPr sz="1200"/>
            </a:lvl1pPr>
            <a:lvl2pPr>
              <a:defRPr sz="1200"/>
            </a:lvl2pPr>
            <a:lvl3pPr>
              <a:defRPr sz="1200"/>
            </a:lvl3pPr>
            <a:lvl4pPr>
              <a:defRPr sz="1200"/>
            </a:lvl4pPr>
            <a:lvl5pPr>
              <a:defRPr sz="12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7" name="Content Placeholder 5"/>
          <p:cNvSpPr>
            <a:spLocks noGrp="1"/>
          </p:cNvSpPr>
          <p:nvPr>
            <p:ph sz="quarter" idx="10"/>
          </p:nvPr>
        </p:nvSpPr>
        <p:spPr>
          <a:xfrm>
            <a:off x="619200" y="2174400"/>
            <a:ext cx="3898900" cy="3816350"/>
          </a:xfrm>
        </p:spPr>
        <p:txBody>
          <a:bodyPr/>
          <a:lstStyle>
            <a:lvl1pPr>
              <a:defRPr sz="1200"/>
            </a:lvl1pPr>
            <a:lvl2pPr>
              <a:defRPr sz="1200"/>
            </a:lvl2pPr>
            <a:lvl3pPr>
              <a:defRPr sz="1200"/>
            </a:lvl3pPr>
            <a:lvl4pPr>
              <a:defRPr sz="1200"/>
            </a:lvl4pPr>
            <a:lvl5pPr>
              <a:defRPr sz="12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Tree>
    <p:extLst>
      <p:ext uri="{BB962C8B-B14F-4D97-AF65-F5344CB8AC3E}">
        <p14:creationId xmlns:p14="http://schemas.microsoft.com/office/powerpoint/2010/main" val="405409388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Tree>
    <p:extLst>
      <p:ext uri="{BB962C8B-B14F-4D97-AF65-F5344CB8AC3E}">
        <p14:creationId xmlns:p14="http://schemas.microsoft.com/office/powerpoint/2010/main" val="3391654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8299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6400" y="409890"/>
            <a:ext cx="6105600" cy="400110"/>
          </a:xfrm>
        </p:spPr>
        <p:txBody>
          <a:bodyPr anchor="b"/>
          <a:lstStyle>
            <a:lvl1pPr algn="l">
              <a:defRPr sz="2000" b="1"/>
            </a:lvl1pPr>
          </a:lstStyle>
          <a:p>
            <a:r>
              <a:rPr lang="en-US" noProof="0" smtClean="0"/>
              <a:t>Click to edit Master title style</a:t>
            </a:r>
            <a:endParaRPr lang="en-GB" noProof="0"/>
          </a:p>
        </p:txBody>
      </p:sp>
      <p:sp>
        <p:nvSpPr>
          <p:cNvPr id="3" name="Content Placeholder 2"/>
          <p:cNvSpPr>
            <a:spLocks noGrp="1"/>
          </p:cNvSpPr>
          <p:nvPr>
            <p:ph idx="1"/>
          </p:nvPr>
        </p:nvSpPr>
        <p:spPr>
          <a:xfrm>
            <a:off x="3575050" y="1666874"/>
            <a:ext cx="4968875" cy="4324351"/>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4" name="Text Placeholder 3"/>
          <p:cNvSpPr>
            <a:spLocks noGrp="1"/>
          </p:cNvSpPr>
          <p:nvPr>
            <p:ph type="body" sz="half" idx="2"/>
          </p:nvPr>
        </p:nvSpPr>
        <p:spPr>
          <a:xfrm>
            <a:off x="619125" y="1666800"/>
            <a:ext cx="2846388" cy="43243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smtClean="0"/>
              <a:t>Click to edit Master text styles</a:t>
            </a:r>
          </a:p>
        </p:txBody>
      </p:sp>
    </p:spTree>
    <p:extLst>
      <p:ext uri="{BB962C8B-B14F-4D97-AF65-F5344CB8AC3E}">
        <p14:creationId xmlns:p14="http://schemas.microsoft.com/office/powerpoint/2010/main" val="741985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02000" y="5069086"/>
            <a:ext cx="5932800" cy="307777"/>
          </a:xfrm>
        </p:spPr>
        <p:txBody>
          <a:bodyPr anchor="b"/>
          <a:lstStyle>
            <a:lvl1pPr algn="l">
              <a:defRPr sz="1400" b="1"/>
            </a:lvl1pPr>
          </a:lstStyle>
          <a:p>
            <a:r>
              <a:rPr lang="en-US" noProof="0" smtClean="0"/>
              <a:t>Click to edit Master title style</a:t>
            </a:r>
            <a:endParaRPr lang="en-GB" noProof="0"/>
          </a:p>
        </p:txBody>
      </p:sp>
      <p:sp>
        <p:nvSpPr>
          <p:cNvPr id="3" name="Picture Placeholder 2"/>
          <p:cNvSpPr>
            <a:spLocks noGrp="1"/>
          </p:cNvSpPr>
          <p:nvPr>
            <p:ph type="pic" idx="1"/>
          </p:nvPr>
        </p:nvSpPr>
        <p:spPr>
          <a:xfrm>
            <a:off x="1601787" y="1666873"/>
            <a:ext cx="5932488" cy="3390901"/>
          </a:xfrm>
        </p:spPr>
        <p:txBody>
          <a:bodyPr/>
          <a:lstStyle>
            <a:lvl1pPr marL="0" indent="0">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GB" dirty="0"/>
          </a:p>
        </p:txBody>
      </p:sp>
      <p:sp>
        <p:nvSpPr>
          <p:cNvPr id="4" name="Text Placeholder 3"/>
          <p:cNvSpPr>
            <a:spLocks noGrp="1"/>
          </p:cNvSpPr>
          <p:nvPr>
            <p:ph type="body" sz="half" idx="2"/>
          </p:nvPr>
        </p:nvSpPr>
        <p:spPr>
          <a:xfrm>
            <a:off x="1602000" y="5372100"/>
            <a:ext cx="5932800" cy="6191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smtClean="0"/>
              <a:t>Click to edit Master text styles</a:t>
            </a:r>
          </a:p>
        </p:txBody>
      </p:sp>
    </p:spTree>
    <p:extLst>
      <p:ext uri="{BB962C8B-B14F-4D97-AF65-F5344CB8AC3E}">
        <p14:creationId xmlns:p14="http://schemas.microsoft.com/office/powerpoint/2010/main" val="2231501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5331" name="Picture 35" descr="PPT_Header0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0"/>
            <a:ext cx="9144000" cy="1204913"/>
          </a:xfrm>
          <a:prstGeom prst="rect">
            <a:avLst/>
          </a:prstGeom>
          <a:noFill/>
          <a:extLst>
            <a:ext uri="{909E8E84-426E-40DD-AFC4-6F175D3DCCD1}">
              <a14:hiddenFill xmlns:a14="http://schemas.microsoft.com/office/drawing/2010/main">
                <a:solidFill>
                  <a:srgbClr val="FFFFFF"/>
                </a:solidFill>
              </a14:hiddenFill>
            </a:ext>
          </a:extLst>
        </p:spPr>
      </p:pic>
      <p:pic>
        <p:nvPicPr>
          <p:cNvPr id="55332" name="Picture 36" descr="PPT_Header01" hidden="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9144000" cy="1204913"/>
          </a:xfrm>
          <a:prstGeom prst="rect">
            <a:avLst/>
          </a:prstGeom>
          <a:noFill/>
          <a:extLst>
            <a:ext uri="{909E8E84-426E-40DD-AFC4-6F175D3DCCD1}">
              <a14:hiddenFill xmlns:a14="http://schemas.microsoft.com/office/drawing/2010/main">
                <a:solidFill>
                  <a:srgbClr val="FFFFFF"/>
                </a:solidFill>
              </a14:hiddenFill>
            </a:ext>
          </a:extLst>
        </p:spPr>
      </p:pic>
      <p:pic>
        <p:nvPicPr>
          <p:cNvPr id="55321" name="Picture 22" descr="signature"/>
          <p:cNvPicPr>
            <a:picLocks noChangeAspect="1" noChangeArrowheads="1"/>
          </p:cNvPicPr>
          <p:nvPr/>
        </p:nvPicPr>
        <p:blipFill>
          <a:blip r:embed="rId13">
            <a:extLst>
              <a:ext uri="{28A0092B-C50C-407E-A947-70E740481C1C}">
                <a14:useLocalDpi xmlns:a14="http://schemas.microsoft.com/office/drawing/2010/main" val="0"/>
              </a:ext>
            </a:extLst>
          </a:blip>
          <a:srcRect l="84271" t="-8163"/>
          <a:stretch>
            <a:fillRect/>
          </a:stretch>
        </p:blipFill>
        <p:spPr bwMode="auto">
          <a:xfrm>
            <a:off x="7705725" y="6202363"/>
            <a:ext cx="1438275"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9" name="Rectangle 2"/>
          <p:cNvSpPr>
            <a:spLocks noGrp="1" noChangeArrowheads="1"/>
          </p:cNvSpPr>
          <p:nvPr>
            <p:ph type="body" idx="1"/>
          </p:nvPr>
        </p:nvSpPr>
        <p:spPr bwMode="auto">
          <a:xfrm>
            <a:off x="615950" y="1673225"/>
            <a:ext cx="7905750" cy="431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55301" name="Rectangle 6"/>
          <p:cNvSpPr>
            <a:spLocks noGrp="1" noChangeArrowheads="1"/>
          </p:cNvSpPr>
          <p:nvPr>
            <p:ph type="title"/>
          </p:nvPr>
        </p:nvSpPr>
        <p:spPr bwMode="auto">
          <a:xfrm>
            <a:off x="625475" y="381000"/>
            <a:ext cx="6105525"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endParaRPr lang="en-GB" dirty="0" smtClean="0"/>
          </a:p>
        </p:txBody>
      </p:sp>
      <p:sp>
        <p:nvSpPr>
          <p:cNvPr id="55330" name="Text Box 34"/>
          <p:cNvSpPr txBox="1">
            <a:spLocks noChangeAspect="1" noChangeArrowheads="1"/>
          </p:cNvSpPr>
          <p:nvPr/>
        </p:nvSpPr>
        <p:spPr bwMode="auto">
          <a:xfrm>
            <a:off x="630238" y="6197600"/>
            <a:ext cx="6977062" cy="147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spcBef>
                <a:spcPct val="50000"/>
              </a:spcBef>
            </a:pPr>
            <a:r>
              <a:rPr lang="en-GB" sz="800" noProof="1" smtClean="0">
                <a:solidFill>
                  <a:schemeClr val="bg2"/>
                </a:solidFill>
              </a:rPr>
              <a:t>ESA IP-Cores | L. Fossati | ESA/ESTEC | 16/09/2013 | TEC-ED | Slide  </a:t>
            </a:r>
            <a:fld id="{76E83034-8C8C-4ED2-A839-ED1D25D8832A}" type="slidenum">
              <a:rPr lang="en-GB" sz="800" noProof="1" smtClean="0">
                <a:solidFill>
                  <a:schemeClr val="bg2"/>
                </a:solidFill>
              </a:rPr>
              <a:t>‹#›</a:t>
            </a:fld>
            <a:endParaRPr lang="en-GB" sz="800" noProof="1">
              <a:solidFill>
                <a:schemeClr val="bg2"/>
              </a:solidFill>
            </a:endParaRPr>
          </a:p>
        </p:txBody>
      </p:sp>
      <p:sp>
        <p:nvSpPr>
          <p:cNvPr id="55334" name="Text Box 38"/>
          <p:cNvSpPr txBox="1">
            <a:spLocks noChangeArrowheads="1"/>
          </p:cNvSpPr>
          <p:nvPr/>
        </p:nvSpPr>
        <p:spPr bwMode="auto">
          <a:xfrm>
            <a:off x="631825" y="6429375"/>
            <a:ext cx="50165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800" noProof="0" dirty="0" smtClean="0"/>
              <a:t>ESA UNCLASSIFIED – For Official Use</a:t>
            </a:r>
            <a:endParaRPr lang="en-GB" sz="800" noProof="0" dirty="0"/>
          </a:p>
        </p:txBody>
      </p:sp>
    </p:spTree>
  </p:cSld>
  <p:clrMap bg1="lt1" tx1="dk1" bg2="lt2" tx2="dk2" accent1="accent1" accent2="accent2" accent3="accent3" accent4="accent4" accent5="accent5" accent6="accent6" hlink="hlink" folHlink="folHlink"/>
  <p:sldLayoutIdLst>
    <p:sldLayoutId id="2147483929"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Lst>
  <p:timing>
    <p:tnLst>
      <p:par>
        <p:cTn id="1" dur="indefinite" restart="never" nodeType="tmRoot"/>
      </p:par>
    </p:tnLst>
  </p:timing>
  <p:hf sldNum="0" hdr="0" dt="0"/>
  <p:txStyles>
    <p:titleStyle>
      <a:lvl1pPr algn="l" rtl="0" eaLnBrk="1" fontAlgn="base" hangingPunct="1">
        <a:spcBef>
          <a:spcPct val="0"/>
        </a:spcBef>
        <a:spcAft>
          <a:spcPct val="0"/>
        </a:spcAft>
        <a:defRPr sz="2200" b="1">
          <a:solidFill>
            <a:schemeClr val="bg1"/>
          </a:solidFill>
          <a:latin typeface="+mj-lt"/>
          <a:ea typeface="+mj-ea"/>
          <a:cs typeface="+mj-cs"/>
        </a:defRPr>
      </a:lvl1pPr>
      <a:lvl2pPr algn="l" rtl="0" eaLnBrk="1" fontAlgn="base" hangingPunct="1">
        <a:spcBef>
          <a:spcPct val="0"/>
        </a:spcBef>
        <a:spcAft>
          <a:spcPct val="0"/>
        </a:spcAft>
        <a:defRPr sz="2200" b="1">
          <a:solidFill>
            <a:schemeClr val="bg1"/>
          </a:solidFill>
          <a:latin typeface="Verdana" pitchFamily="34" charset="0"/>
        </a:defRPr>
      </a:lvl2pPr>
      <a:lvl3pPr algn="l" rtl="0" eaLnBrk="1" fontAlgn="base" hangingPunct="1">
        <a:spcBef>
          <a:spcPct val="0"/>
        </a:spcBef>
        <a:spcAft>
          <a:spcPct val="0"/>
        </a:spcAft>
        <a:defRPr sz="2200" b="1">
          <a:solidFill>
            <a:schemeClr val="bg1"/>
          </a:solidFill>
          <a:latin typeface="Verdana" pitchFamily="34" charset="0"/>
        </a:defRPr>
      </a:lvl3pPr>
      <a:lvl4pPr algn="l" rtl="0" eaLnBrk="1" fontAlgn="base" hangingPunct="1">
        <a:spcBef>
          <a:spcPct val="0"/>
        </a:spcBef>
        <a:spcAft>
          <a:spcPct val="0"/>
        </a:spcAft>
        <a:defRPr sz="2200" b="1">
          <a:solidFill>
            <a:schemeClr val="bg1"/>
          </a:solidFill>
          <a:latin typeface="Verdana" pitchFamily="34" charset="0"/>
        </a:defRPr>
      </a:lvl4pPr>
      <a:lvl5pPr algn="l" rtl="0" eaLnBrk="1" fontAlgn="base" hangingPunct="1">
        <a:spcBef>
          <a:spcPct val="0"/>
        </a:spcBef>
        <a:spcAft>
          <a:spcPct val="0"/>
        </a:spcAft>
        <a:defRPr sz="2200" b="1">
          <a:solidFill>
            <a:schemeClr val="bg1"/>
          </a:solidFill>
          <a:latin typeface="Verdana" pitchFamily="34" charset="0"/>
        </a:defRPr>
      </a:lvl5pPr>
      <a:lvl6pPr marL="457200" algn="l" rtl="0" eaLnBrk="1" fontAlgn="base" hangingPunct="1">
        <a:spcBef>
          <a:spcPct val="0"/>
        </a:spcBef>
        <a:spcAft>
          <a:spcPct val="0"/>
        </a:spcAft>
        <a:defRPr sz="2200" b="1">
          <a:solidFill>
            <a:schemeClr val="bg1"/>
          </a:solidFill>
          <a:latin typeface="Verdana" pitchFamily="34" charset="0"/>
        </a:defRPr>
      </a:lvl6pPr>
      <a:lvl7pPr marL="914400" algn="l" rtl="0" eaLnBrk="1" fontAlgn="base" hangingPunct="1">
        <a:spcBef>
          <a:spcPct val="0"/>
        </a:spcBef>
        <a:spcAft>
          <a:spcPct val="0"/>
        </a:spcAft>
        <a:defRPr sz="2200" b="1">
          <a:solidFill>
            <a:schemeClr val="bg1"/>
          </a:solidFill>
          <a:latin typeface="Verdana" pitchFamily="34" charset="0"/>
        </a:defRPr>
      </a:lvl7pPr>
      <a:lvl8pPr marL="1371600" algn="l" rtl="0" eaLnBrk="1" fontAlgn="base" hangingPunct="1">
        <a:spcBef>
          <a:spcPct val="0"/>
        </a:spcBef>
        <a:spcAft>
          <a:spcPct val="0"/>
        </a:spcAft>
        <a:defRPr sz="2200" b="1">
          <a:solidFill>
            <a:schemeClr val="bg1"/>
          </a:solidFill>
          <a:latin typeface="Verdana" pitchFamily="34" charset="0"/>
        </a:defRPr>
      </a:lvl8pPr>
      <a:lvl9pPr marL="1828800" algn="l" rtl="0" eaLnBrk="1" fontAlgn="base" hangingPunct="1">
        <a:spcBef>
          <a:spcPct val="0"/>
        </a:spcBef>
        <a:spcAft>
          <a:spcPct val="0"/>
        </a:spcAft>
        <a:defRPr sz="2200" b="1">
          <a:solidFill>
            <a:schemeClr val="bg1"/>
          </a:solidFill>
          <a:latin typeface="Verdana" pitchFamily="34" charset="0"/>
        </a:defRPr>
      </a:lvl9pPr>
    </p:titleStyle>
    <p:bodyStyle>
      <a:lvl1pPr marL="342900" indent="-342900" algn="l" rtl="0" eaLnBrk="1" fontAlgn="base" hangingPunct="1">
        <a:lnSpc>
          <a:spcPct val="119000"/>
        </a:lnSpc>
        <a:spcBef>
          <a:spcPct val="20000"/>
        </a:spcBef>
        <a:spcAft>
          <a:spcPct val="0"/>
        </a:spcAft>
        <a:buClr>
          <a:schemeClr val="accent1"/>
        </a:buClr>
        <a:buFont typeface="Verdana" pitchFamily="34" charset="0"/>
        <a:buAutoNum type="arabicPeriod"/>
        <a:defRPr sz="1600">
          <a:solidFill>
            <a:schemeClr val="bg2"/>
          </a:solidFill>
          <a:latin typeface="+mn-lt"/>
          <a:ea typeface="+mn-ea"/>
          <a:cs typeface="+mn-cs"/>
        </a:defRPr>
      </a:lvl1pPr>
      <a:lvl2pPr marL="1227138" indent="-419100" algn="l" rtl="0" eaLnBrk="1" fontAlgn="base" hangingPunct="1">
        <a:lnSpc>
          <a:spcPct val="119000"/>
        </a:lnSpc>
        <a:spcBef>
          <a:spcPct val="20000"/>
        </a:spcBef>
        <a:spcAft>
          <a:spcPct val="0"/>
        </a:spcAft>
        <a:buClr>
          <a:schemeClr val="accent1"/>
        </a:buClr>
        <a:buFont typeface="Verdana" pitchFamily="34" charset="0"/>
        <a:buAutoNum type="alphaLcPeriod"/>
        <a:defRPr sz="1600">
          <a:solidFill>
            <a:schemeClr val="bg2"/>
          </a:solidFill>
          <a:latin typeface="+mn-lt"/>
        </a:defRPr>
      </a:lvl2pPr>
      <a:lvl3pPr marL="1825625"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3pPr>
      <a:lvl4pPr marL="2424113"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4pPr>
      <a:lvl5pPr marL="30226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5pPr>
      <a:lvl6pPr marL="34798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6pPr>
      <a:lvl7pPr marL="39370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7pPr>
      <a:lvl8pPr marL="43942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8pPr>
      <a:lvl9pPr marL="48514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can-cia.or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tinyurl.com/ESAIPCores"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7.gif"/><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microelectronics.esa.int/" TargetMode="External"/><Relationship Id="rId2" Type="http://schemas.openxmlformats.org/officeDocument/2006/relationships/hyperlink" Target="mailto:Luca.Fossati@esa.int" TargetMode="Externa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63" name="Rectangle 19"/>
          <p:cNvSpPr>
            <a:spLocks noGrp="1" noChangeArrowheads="1"/>
          </p:cNvSpPr>
          <p:nvPr>
            <p:ph type="ctrTitle"/>
          </p:nvPr>
        </p:nvSpPr>
        <p:spPr>
          <a:xfrm>
            <a:off x="587375" y="2319685"/>
            <a:ext cx="7972425" cy="1077218"/>
          </a:xfrm>
        </p:spPr>
        <p:txBody>
          <a:bodyPr/>
          <a:lstStyle/>
          <a:p>
            <a:r>
              <a:rPr lang="en-US" dirty="0" smtClean="0"/>
              <a:t>Current ESA IP-Cores offer and on-going developments</a:t>
            </a:r>
            <a:endParaRPr lang="en-GB" dirty="0"/>
          </a:p>
        </p:txBody>
      </p:sp>
      <p:sp>
        <p:nvSpPr>
          <p:cNvPr id="57368" name="Text Box 24"/>
          <p:cNvSpPr txBox="1">
            <a:spLocks noChangeArrowheads="1"/>
          </p:cNvSpPr>
          <p:nvPr/>
        </p:nvSpPr>
        <p:spPr bwMode="auto">
          <a:xfrm>
            <a:off x="614363" y="4025900"/>
            <a:ext cx="7889875" cy="92333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ts val="0"/>
              </a:spcBef>
            </a:pPr>
            <a:r>
              <a:rPr lang="en-GB" dirty="0" smtClean="0">
                <a:solidFill>
                  <a:schemeClr val="accent1"/>
                </a:solidFill>
              </a:rPr>
              <a:t>L. Fossati</a:t>
            </a:r>
            <a:br>
              <a:rPr lang="en-GB" dirty="0" smtClean="0">
                <a:solidFill>
                  <a:schemeClr val="accent1"/>
                </a:solidFill>
              </a:rPr>
            </a:br>
            <a:r>
              <a:rPr lang="en-GB" dirty="0" smtClean="0">
                <a:solidFill>
                  <a:schemeClr val="accent1"/>
                </a:solidFill>
              </a:rPr>
              <a:t>ESA/ESTEC</a:t>
            </a:r>
            <a:br>
              <a:rPr lang="en-GB" dirty="0" smtClean="0">
                <a:solidFill>
                  <a:schemeClr val="accent1"/>
                </a:solidFill>
              </a:rPr>
            </a:br>
            <a:r>
              <a:rPr lang="en-GB" dirty="0" smtClean="0">
                <a:solidFill>
                  <a:schemeClr val="accent1"/>
                </a:solidFill>
              </a:rPr>
              <a:t>16/09/2013</a:t>
            </a:r>
            <a:endParaRPr lang="en-GB" dirty="0">
              <a:solidFill>
                <a:schemeClr val="accent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ESA VHDL IP-Cores – 5/7</a:t>
            </a:r>
            <a:endParaRPr lang="en-GB" dirty="0"/>
          </a:p>
        </p:txBody>
      </p:sp>
      <p:sp>
        <p:nvSpPr>
          <p:cNvPr id="3" name="Content Placeholder 2"/>
          <p:cNvSpPr>
            <a:spLocks noGrp="1"/>
          </p:cNvSpPr>
          <p:nvPr>
            <p:ph idx="1"/>
          </p:nvPr>
        </p:nvSpPr>
        <p:spPr>
          <a:xfrm>
            <a:off x="615950" y="1317625"/>
            <a:ext cx="7905750" cy="2022475"/>
          </a:xfrm>
        </p:spPr>
        <p:txBody>
          <a:bodyPr/>
          <a:lstStyle/>
          <a:p>
            <a:pPr marL="0" indent="0">
              <a:buNone/>
            </a:pPr>
            <a:r>
              <a:rPr lang="en-US" b="1" dirty="0" smtClean="0">
                <a:solidFill>
                  <a:schemeClr val="accent1"/>
                </a:solidFill>
              </a:rPr>
              <a:t>CCIPC </a:t>
            </a:r>
            <a:r>
              <a:rPr lang="en-US" sz="1100" kern="1200" dirty="0"/>
              <a:t>(</a:t>
            </a:r>
            <a:r>
              <a:rPr lang="en-US" sz="1100" kern="1200" dirty="0" err="1"/>
              <a:t>Sitael</a:t>
            </a:r>
            <a:r>
              <a:rPr lang="en-US" sz="1100" kern="1200" dirty="0"/>
              <a:t>)</a:t>
            </a:r>
          </a:p>
          <a:p>
            <a:pPr marL="285750" indent="-285750">
              <a:buFont typeface="Courier New" pitchFamily="49" charset="0"/>
              <a:buChar char="o"/>
            </a:pPr>
            <a:r>
              <a:rPr lang="en-GB" sz="1400" dirty="0" err="1"/>
              <a:t>CANopen</a:t>
            </a:r>
            <a:r>
              <a:rPr lang="en-GB" sz="1400" dirty="0"/>
              <a:t> Controller</a:t>
            </a:r>
            <a:endParaRPr lang="en-GB" sz="1400" dirty="0" smtClean="0"/>
          </a:p>
          <a:p>
            <a:pPr marL="1169988" lvl="1" indent="-285750">
              <a:buFont typeface="Courier New" pitchFamily="49" charset="0"/>
              <a:buChar char="o"/>
            </a:pPr>
            <a:r>
              <a:rPr lang="en-US" sz="1100" dirty="0" smtClean="0"/>
              <a:t>On top of CAN bus it implements the </a:t>
            </a:r>
            <a:r>
              <a:rPr lang="en-US" sz="1100" dirty="0" err="1" smtClean="0"/>
              <a:t>CANOpen</a:t>
            </a:r>
            <a:r>
              <a:rPr lang="en-US" sz="1100" dirty="0" smtClean="0"/>
              <a:t> application layer services as defined in </a:t>
            </a:r>
            <a:r>
              <a:rPr lang="en-US" sz="1100" dirty="0" err="1" smtClean="0"/>
              <a:t>CiA</a:t>
            </a:r>
            <a:r>
              <a:rPr lang="en-US" sz="1100" dirty="0" smtClean="0"/>
              <a:t> (</a:t>
            </a:r>
            <a:r>
              <a:rPr lang="en-GB" sz="1100" dirty="0">
                <a:hlinkClick r:id="rId2"/>
              </a:rPr>
              <a:t>http://www.can-cia.org/ </a:t>
            </a:r>
            <a:r>
              <a:rPr lang="en-GB" sz="1100" dirty="0" smtClean="0"/>
              <a:t>) </a:t>
            </a:r>
            <a:r>
              <a:rPr lang="en-US" sz="1100" dirty="0" smtClean="0"/>
              <a:t>standard “</a:t>
            </a:r>
            <a:r>
              <a:rPr lang="en-GB" sz="1100" dirty="0" err="1" smtClean="0"/>
              <a:t>CANopen</a:t>
            </a:r>
            <a:r>
              <a:rPr lang="en-GB" sz="1100" dirty="0" smtClean="0"/>
              <a:t> </a:t>
            </a:r>
            <a:r>
              <a:rPr lang="en-GB" sz="1100" dirty="0"/>
              <a:t>Application Layer and Communication </a:t>
            </a:r>
            <a:r>
              <a:rPr lang="en-GB" sz="1100" dirty="0" smtClean="0"/>
              <a:t>Profile”</a:t>
            </a:r>
          </a:p>
          <a:p>
            <a:pPr marL="1169988" lvl="1" indent="-285750">
              <a:buFont typeface="Courier New" pitchFamily="49" charset="0"/>
              <a:buChar char="o"/>
            </a:pPr>
            <a:r>
              <a:rPr lang="en-US" sz="1100" dirty="0" smtClean="0"/>
              <a:t>Available also in a “reduced” version for smaller silicon area usage</a:t>
            </a:r>
          </a:p>
          <a:p>
            <a:pPr marL="285750" indent="-285750">
              <a:buFont typeface="Courier New" pitchFamily="49" charset="0"/>
              <a:buChar char="o"/>
            </a:pPr>
            <a:r>
              <a:rPr lang="en-US" sz="1400" dirty="0" smtClean="0"/>
              <a:t>Various interfaces to the host system (including AMBA AHB and APB)</a:t>
            </a:r>
            <a:endParaRPr lang="en-US" sz="1400" dirty="0"/>
          </a:p>
          <a:p>
            <a:pPr marL="285750" indent="-285750">
              <a:buFont typeface="Courier New" pitchFamily="49" charset="0"/>
              <a:buChar char="o"/>
            </a:pPr>
            <a:r>
              <a:rPr lang="en-US" sz="1400" dirty="0"/>
              <a:t>Available for ESA Projects only</a:t>
            </a:r>
            <a:endParaRPr lang="en-US" sz="1400" dirty="0" smtClean="0"/>
          </a:p>
          <a:p>
            <a:pPr>
              <a:buFont typeface="Courier New" pitchFamily="49" charset="0"/>
              <a:buChar char="o"/>
            </a:pPr>
            <a:r>
              <a:rPr lang="en-US" sz="1400" dirty="0"/>
              <a:t>Missions: </a:t>
            </a:r>
            <a:r>
              <a:rPr lang="en-US" sz="1400" dirty="0" err="1"/>
              <a:t>ExoMars</a:t>
            </a:r>
            <a:endParaRPr lang="en-US" sz="1400" dirty="0"/>
          </a:p>
        </p:txBody>
      </p:sp>
      <p:sp>
        <p:nvSpPr>
          <p:cNvPr id="4" name="Content Placeholder 2"/>
          <p:cNvSpPr txBox="1">
            <a:spLocks/>
          </p:cNvSpPr>
          <p:nvPr/>
        </p:nvSpPr>
        <p:spPr bwMode="auto">
          <a:xfrm>
            <a:off x="615950" y="4060825"/>
            <a:ext cx="79057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lnSpc>
                <a:spcPct val="119000"/>
              </a:lnSpc>
              <a:spcBef>
                <a:spcPct val="20000"/>
              </a:spcBef>
              <a:spcAft>
                <a:spcPct val="0"/>
              </a:spcAft>
              <a:buClr>
                <a:schemeClr val="accent1"/>
              </a:buClr>
              <a:buFont typeface="Verdana" pitchFamily="34" charset="0"/>
              <a:buAutoNum type="arabicPeriod"/>
              <a:defRPr sz="1600">
                <a:solidFill>
                  <a:schemeClr val="bg2"/>
                </a:solidFill>
                <a:latin typeface="+mn-lt"/>
                <a:ea typeface="+mn-ea"/>
                <a:cs typeface="+mn-cs"/>
              </a:defRPr>
            </a:lvl1pPr>
            <a:lvl2pPr marL="1227138" indent="-419100" algn="l" rtl="0" eaLnBrk="1" fontAlgn="base" hangingPunct="1">
              <a:lnSpc>
                <a:spcPct val="119000"/>
              </a:lnSpc>
              <a:spcBef>
                <a:spcPct val="20000"/>
              </a:spcBef>
              <a:spcAft>
                <a:spcPct val="0"/>
              </a:spcAft>
              <a:buClr>
                <a:schemeClr val="accent1"/>
              </a:buClr>
              <a:buFont typeface="Verdana" pitchFamily="34" charset="0"/>
              <a:buAutoNum type="alphaLcPeriod"/>
              <a:defRPr sz="1600">
                <a:solidFill>
                  <a:schemeClr val="bg2"/>
                </a:solidFill>
                <a:latin typeface="+mn-lt"/>
              </a:defRPr>
            </a:lvl2pPr>
            <a:lvl3pPr marL="1825625"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3pPr>
            <a:lvl4pPr marL="2424113"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4pPr>
            <a:lvl5pPr marL="30226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5pPr>
            <a:lvl6pPr marL="34798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6pPr>
            <a:lvl7pPr marL="39370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7pPr>
            <a:lvl8pPr marL="43942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8pPr>
            <a:lvl9pPr marL="48514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9pPr>
          </a:lstStyle>
          <a:p>
            <a:pPr marL="0" indent="0">
              <a:buNone/>
            </a:pPr>
            <a:r>
              <a:rPr lang="en-US" b="1" dirty="0" smtClean="0">
                <a:solidFill>
                  <a:schemeClr val="accent1"/>
                </a:solidFill>
              </a:rPr>
              <a:t>AUIP </a:t>
            </a:r>
            <a:r>
              <a:rPr lang="en-US" sz="1100" dirty="0"/>
              <a:t>(RUAG)</a:t>
            </a:r>
          </a:p>
          <a:p>
            <a:pPr marL="285750" indent="-285750">
              <a:buFont typeface="Courier New" pitchFamily="49" charset="0"/>
              <a:buChar char="o"/>
            </a:pPr>
            <a:r>
              <a:rPr lang="en-GB" sz="1400" dirty="0" err="1" smtClean="0"/>
              <a:t>Telecommand</a:t>
            </a:r>
            <a:r>
              <a:rPr lang="en-GB" sz="1400" dirty="0" smtClean="0"/>
              <a:t> Authentication and Encryption</a:t>
            </a:r>
          </a:p>
          <a:p>
            <a:pPr marL="1169988" lvl="1" indent="-285750">
              <a:buFont typeface="Courier New" pitchFamily="49" charset="0"/>
              <a:buChar char="o"/>
            </a:pPr>
            <a:r>
              <a:rPr lang="en-US" sz="1100" dirty="0" smtClean="0"/>
              <a:t>Includes key management functionality and Logical Authentication Channel</a:t>
            </a:r>
          </a:p>
          <a:p>
            <a:pPr marL="285750" indent="-285750">
              <a:buFont typeface="Courier New" pitchFamily="49" charset="0"/>
              <a:buChar char="o"/>
            </a:pPr>
            <a:r>
              <a:rPr lang="en-US" sz="1400" dirty="0" smtClean="0"/>
              <a:t>Host interface through dedicated signals (including two memory interfaces)</a:t>
            </a:r>
            <a:endParaRPr lang="en-US" sz="1400" dirty="0"/>
          </a:p>
          <a:p>
            <a:pPr marL="285750" indent="-285750">
              <a:buFont typeface="Courier New" pitchFamily="49" charset="0"/>
              <a:buChar char="o"/>
            </a:pPr>
            <a:r>
              <a:rPr lang="en-US" sz="1400" dirty="0"/>
              <a:t>Available for </a:t>
            </a:r>
            <a:r>
              <a:rPr lang="en-US" sz="1400" dirty="0" smtClean="0"/>
              <a:t>ESA Projects only</a:t>
            </a:r>
            <a:endParaRPr lang="en-US" sz="1400" dirty="0"/>
          </a:p>
          <a:p>
            <a:pPr>
              <a:buFont typeface="Courier New" pitchFamily="49" charset="0"/>
              <a:buChar char="o"/>
            </a:pPr>
            <a:r>
              <a:rPr lang="en-US" sz="1400" dirty="0"/>
              <a:t>Missions: Sentinel 1, 2, 3</a:t>
            </a:r>
          </a:p>
          <a:p>
            <a:pPr marL="285750" indent="-285750">
              <a:buFont typeface="Courier New" pitchFamily="49" charset="0"/>
              <a:buChar char="o"/>
            </a:pPr>
            <a:endParaRPr lang="en-GB" sz="1400" kern="0" dirty="0"/>
          </a:p>
        </p:txBody>
      </p:sp>
    </p:spTree>
    <p:extLst>
      <p:ext uri="{BB962C8B-B14F-4D97-AF65-F5344CB8AC3E}">
        <p14:creationId xmlns:p14="http://schemas.microsoft.com/office/powerpoint/2010/main" val="6589287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ESA VHDL IP-Cores – 6/7</a:t>
            </a:r>
            <a:endParaRPr lang="en-GB" dirty="0"/>
          </a:p>
        </p:txBody>
      </p:sp>
      <p:sp>
        <p:nvSpPr>
          <p:cNvPr id="3" name="Content Placeholder 2"/>
          <p:cNvSpPr>
            <a:spLocks noGrp="1"/>
          </p:cNvSpPr>
          <p:nvPr>
            <p:ph idx="1"/>
          </p:nvPr>
        </p:nvSpPr>
        <p:spPr>
          <a:xfrm>
            <a:off x="615950" y="1355725"/>
            <a:ext cx="7905750" cy="1800225"/>
          </a:xfrm>
        </p:spPr>
        <p:txBody>
          <a:bodyPr/>
          <a:lstStyle/>
          <a:p>
            <a:pPr marL="0" indent="0">
              <a:buNone/>
            </a:pPr>
            <a:r>
              <a:rPr lang="en-US" b="1" dirty="0" err="1" smtClean="0">
                <a:solidFill>
                  <a:schemeClr val="accent1"/>
                </a:solidFill>
              </a:rPr>
              <a:t>SpaceWire</a:t>
            </a:r>
            <a:r>
              <a:rPr lang="en-US" b="1" dirty="0" smtClean="0">
                <a:solidFill>
                  <a:schemeClr val="accent1"/>
                </a:solidFill>
              </a:rPr>
              <a:t>-b CODEC</a:t>
            </a:r>
            <a:r>
              <a:rPr lang="en-US" sz="1100" b="1" dirty="0" smtClean="0">
                <a:solidFill>
                  <a:schemeClr val="accent1"/>
                </a:solidFill>
              </a:rPr>
              <a:t> </a:t>
            </a:r>
            <a:r>
              <a:rPr lang="en-US" sz="1100" kern="1200" dirty="0"/>
              <a:t>(University of Dundee)</a:t>
            </a:r>
          </a:p>
          <a:p>
            <a:pPr marL="285750" indent="-285750">
              <a:buFont typeface="Courier New" pitchFamily="49" charset="0"/>
              <a:buChar char="o"/>
            </a:pPr>
            <a:r>
              <a:rPr lang="en-US" sz="1400" dirty="0" smtClean="0"/>
              <a:t>Implementation of standard </a:t>
            </a:r>
            <a:r>
              <a:rPr lang="en-US" sz="1400" dirty="0"/>
              <a:t>ECSS-E-ST-50-12C</a:t>
            </a:r>
          </a:p>
          <a:p>
            <a:pPr marL="285750" indent="-285750">
              <a:buFont typeface="Courier New" pitchFamily="49" charset="0"/>
              <a:buChar char="o"/>
            </a:pPr>
            <a:r>
              <a:rPr lang="en-US" sz="1400" dirty="0" smtClean="0"/>
              <a:t>FIFO and Signals for communicating with the host system</a:t>
            </a:r>
          </a:p>
          <a:p>
            <a:pPr marL="285750" indent="-285750">
              <a:buFont typeface="Courier New" pitchFamily="49" charset="0"/>
              <a:buChar char="o"/>
            </a:pPr>
            <a:r>
              <a:rPr lang="en-US" sz="1400" dirty="0" smtClean="0"/>
              <a:t>Available </a:t>
            </a:r>
            <a:r>
              <a:rPr lang="en-US" sz="1400" dirty="0"/>
              <a:t>for </a:t>
            </a:r>
            <a:r>
              <a:rPr lang="en-US" sz="1400" dirty="0" smtClean="0"/>
              <a:t>ESA Projects only</a:t>
            </a:r>
            <a:endParaRPr lang="en-US" sz="1400" dirty="0"/>
          </a:p>
          <a:p>
            <a:pPr>
              <a:buFont typeface="Courier New" pitchFamily="49" charset="0"/>
              <a:buChar char="o"/>
            </a:pPr>
            <a:r>
              <a:rPr lang="en-US" sz="1400" dirty="0"/>
              <a:t>Missions: </a:t>
            </a:r>
            <a:r>
              <a:rPr lang="en-US" sz="1400" dirty="0" err="1"/>
              <a:t>BepiColombo</a:t>
            </a:r>
            <a:r>
              <a:rPr lang="en-US" sz="1400" dirty="0"/>
              <a:t>, Gaia, JWST, Herschel, Sentinel(s), etc</a:t>
            </a:r>
            <a:r>
              <a:rPr lang="en-US" sz="1400" dirty="0" smtClean="0"/>
              <a:t>.</a:t>
            </a:r>
          </a:p>
          <a:p>
            <a:pPr>
              <a:buFont typeface="Courier New" pitchFamily="49" charset="0"/>
              <a:buChar char="o"/>
            </a:pPr>
            <a:r>
              <a:rPr lang="en-US" sz="1400" dirty="0" smtClean="0"/>
              <a:t>Standard components: AT7911E, AT7912F, AGGA4, SCOC3, </a:t>
            </a:r>
            <a:r>
              <a:rPr lang="en-US" sz="1400" dirty="0" err="1" smtClean="0"/>
              <a:t>SpaceWire</a:t>
            </a:r>
            <a:r>
              <a:rPr lang="en-US" sz="1400" dirty="0" smtClean="0"/>
              <a:t> RTC (AT7913E), </a:t>
            </a:r>
            <a:r>
              <a:rPr lang="en-US" sz="1400" dirty="0" err="1" smtClean="0"/>
              <a:t>SpaceWire</a:t>
            </a:r>
            <a:r>
              <a:rPr lang="en-US" sz="1400" dirty="0" smtClean="0"/>
              <a:t> Router (</a:t>
            </a:r>
            <a:r>
              <a:rPr lang="en-GB" sz="1400" dirty="0" smtClean="0"/>
              <a:t>AT7910E)</a:t>
            </a:r>
            <a:endParaRPr lang="en-GB" sz="1400" dirty="0"/>
          </a:p>
        </p:txBody>
      </p:sp>
      <p:sp>
        <p:nvSpPr>
          <p:cNvPr id="4" name="Content Placeholder 2"/>
          <p:cNvSpPr txBox="1">
            <a:spLocks/>
          </p:cNvSpPr>
          <p:nvPr/>
        </p:nvSpPr>
        <p:spPr bwMode="auto">
          <a:xfrm>
            <a:off x="615950" y="4016375"/>
            <a:ext cx="79057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lnSpc>
                <a:spcPct val="119000"/>
              </a:lnSpc>
              <a:spcBef>
                <a:spcPct val="20000"/>
              </a:spcBef>
              <a:spcAft>
                <a:spcPct val="0"/>
              </a:spcAft>
              <a:buClr>
                <a:schemeClr val="accent1"/>
              </a:buClr>
              <a:buFont typeface="Verdana" pitchFamily="34" charset="0"/>
              <a:buAutoNum type="arabicPeriod"/>
              <a:defRPr sz="1600">
                <a:solidFill>
                  <a:schemeClr val="bg2"/>
                </a:solidFill>
                <a:latin typeface="+mn-lt"/>
                <a:ea typeface="+mn-ea"/>
                <a:cs typeface="+mn-cs"/>
              </a:defRPr>
            </a:lvl1pPr>
            <a:lvl2pPr marL="1227138" indent="-419100" algn="l" rtl="0" eaLnBrk="1" fontAlgn="base" hangingPunct="1">
              <a:lnSpc>
                <a:spcPct val="119000"/>
              </a:lnSpc>
              <a:spcBef>
                <a:spcPct val="20000"/>
              </a:spcBef>
              <a:spcAft>
                <a:spcPct val="0"/>
              </a:spcAft>
              <a:buClr>
                <a:schemeClr val="accent1"/>
              </a:buClr>
              <a:buFont typeface="Verdana" pitchFamily="34" charset="0"/>
              <a:buAutoNum type="alphaLcPeriod"/>
              <a:defRPr sz="1600">
                <a:solidFill>
                  <a:schemeClr val="bg2"/>
                </a:solidFill>
                <a:latin typeface="+mn-lt"/>
              </a:defRPr>
            </a:lvl2pPr>
            <a:lvl3pPr marL="1825625"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3pPr>
            <a:lvl4pPr marL="2424113"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4pPr>
            <a:lvl5pPr marL="30226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5pPr>
            <a:lvl6pPr marL="34798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6pPr>
            <a:lvl7pPr marL="39370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7pPr>
            <a:lvl8pPr marL="43942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8pPr>
            <a:lvl9pPr marL="48514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9pPr>
          </a:lstStyle>
          <a:p>
            <a:pPr marL="0" indent="0">
              <a:buFont typeface="Verdana" pitchFamily="34" charset="0"/>
              <a:buNone/>
            </a:pPr>
            <a:r>
              <a:rPr lang="en-US" b="1" kern="0" dirty="0" err="1" smtClean="0">
                <a:solidFill>
                  <a:schemeClr val="accent1"/>
                </a:solidFill>
              </a:rPr>
              <a:t>SpaceWire</a:t>
            </a:r>
            <a:r>
              <a:rPr lang="en-US" b="1" kern="0" dirty="0" smtClean="0">
                <a:solidFill>
                  <a:schemeClr val="accent1"/>
                </a:solidFill>
              </a:rPr>
              <a:t> AMBA </a:t>
            </a:r>
            <a:r>
              <a:rPr lang="en-US" sz="1100" dirty="0"/>
              <a:t>(</a:t>
            </a:r>
            <a:r>
              <a:rPr lang="en-US" sz="1100" dirty="0" err="1"/>
              <a:t>Astrium</a:t>
            </a:r>
            <a:r>
              <a:rPr lang="en-US" sz="1100" dirty="0"/>
              <a:t>)</a:t>
            </a:r>
          </a:p>
          <a:p>
            <a:pPr marL="285750" indent="-285750">
              <a:buFont typeface="Courier New" pitchFamily="49" charset="0"/>
              <a:buChar char="o"/>
            </a:pPr>
            <a:r>
              <a:rPr lang="en-US" sz="1400" dirty="0"/>
              <a:t>Implementation </a:t>
            </a:r>
            <a:r>
              <a:rPr lang="en-US" sz="1400" dirty="0" smtClean="0"/>
              <a:t>of standard </a:t>
            </a:r>
            <a:r>
              <a:rPr lang="en-US" sz="1400" dirty="0"/>
              <a:t>ECSS-E-ST-50-12C</a:t>
            </a:r>
          </a:p>
          <a:p>
            <a:pPr marL="285750" indent="-285750">
              <a:buFont typeface="Courier New" pitchFamily="49" charset="0"/>
              <a:buChar char="o"/>
            </a:pPr>
            <a:r>
              <a:rPr lang="en-US" sz="1400" dirty="0" smtClean="0"/>
              <a:t>AMBA </a:t>
            </a:r>
            <a:r>
              <a:rPr lang="en-US" sz="1400" dirty="0"/>
              <a:t>APB and AHB interfaces</a:t>
            </a:r>
          </a:p>
          <a:p>
            <a:pPr marL="285750" indent="-285750">
              <a:buFont typeface="Courier New" pitchFamily="49" charset="0"/>
              <a:buChar char="o"/>
            </a:pPr>
            <a:r>
              <a:rPr lang="en-US" sz="1400" dirty="0" smtClean="0"/>
              <a:t>Available </a:t>
            </a:r>
            <a:r>
              <a:rPr lang="en-US" sz="1400" dirty="0"/>
              <a:t>for the ESA Member States</a:t>
            </a:r>
            <a:endParaRPr lang="en-US" sz="1400" dirty="0" smtClean="0"/>
          </a:p>
          <a:p>
            <a:pPr>
              <a:buFont typeface="Courier New" pitchFamily="49" charset="0"/>
              <a:buChar char="o"/>
            </a:pPr>
            <a:r>
              <a:rPr lang="en-US" sz="1400" dirty="0" smtClean="0"/>
              <a:t>Missions: </a:t>
            </a:r>
            <a:r>
              <a:rPr lang="en-US" sz="1400" dirty="0" err="1" smtClean="0"/>
              <a:t>ExoMars</a:t>
            </a:r>
            <a:r>
              <a:rPr lang="en-US" sz="1400" dirty="0" smtClean="0"/>
              <a:t>, </a:t>
            </a:r>
            <a:r>
              <a:rPr lang="en-US" sz="1400" dirty="0" err="1" smtClean="0"/>
              <a:t>BepiColombo</a:t>
            </a:r>
            <a:r>
              <a:rPr lang="en-US" sz="1400" dirty="0" smtClean="0"/>
              <a:t>, </a:t>
            </a:r>
            <a:r>
              <a:rPr lang="en-US" sz="1400" dirty="0" err="1" smtClean="0"/>
              <a:t>Proba</a:t>
            </a:r>
            <a:r>
              <a:rPr lang="en-US" sz="1400" dirty="0" smtClean="0"/>
              <a:t>, MASER, GAIA, etc.</a:t>
            </a:r>
            <a:endParaRPr lang="en-GB" sz="1400" dirty="0" smtClean="0"/>
          </a:p>
          <a:p>
            <a:pPr marL="285750" indent="-285750">
              <a:buFont typeface="Courier New" pitchFamily="49" charset="0"/>
              <a:buChar char="o"/>
            </a:pPr>
            <a:endParaRPr lang="en-GB" sz="1400" kern="0" dirty="0"/>
          </a:p>
        </p:txBody>
      </p:sp>
    </p:spTree>
    <p:extLst>
      <p:ext uri="{BB962C8B-B14F-4D97-AF65-F5344CB8AC3E}">
        <p14:creationId xmlns:p14="http://schemas.microsoft.com/office/powerpoint/2010/main" val="20588618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ESA VHDL IP-Cores – 7/7</a:t>
            </a:r>
            <a:endParaRPr lang="en-GB" dirty="0"/>
          </a:p>
        </p:txBody>
      </p:sp>
      <p:sp>
        <p:nvSpPr>
          <p:cNvPr id="6" name="Content Placeholder 2"/>
          <p:cNvSpPr>
            <a:spLocks noGrp="1"/>
          </p:cNvSpPr>
          <p:nvPr>
            <p:ph idx="1"/>
          </p:nvPr>
        </p:nvSpPr>
        <p:spPr>
          <a:xfrm>
            <a:off x="615950" y="1355725"/>
            <a:ext cx="7905750" cy="1800225"/>
          </a:xfrm>
        </p:spPr>
        <p:txBody>
          <a:bodyPr/>
          <a:lstStyle/>
          <a:p>
            <a:pPr marL="0" indent="0">
              <a:buNone/>
            </a:pPr>
            <a:r>
              <a:rPr lang="en-US" b="1" dirty="0" err="1" smtClean="0">
                <a:solidFill>
                  <a:schemeClr val="accent1"/>
                </a:solidFill>
              </a:rPr>
              <a:t>SpaceWire</a:t>
            </a:r>
            <a:r>
              <a:rPr lang="en-US" b="1" dirty="0" smtClean="0">
                <a:solidFill>
                  <a:schemeClr val="accent1"/>
                </a:solidFill>
              </a:rPr>
              <a:t>-RMAP </a:t>
            </a:r>
            <a:r>
              <a:rPr lang="en-US" sz="1100" kern="1200" dirty="0"/>
              <a:t>(University of Dundee)</a:t>
            </a:r>
          </a:p>
          <a:p>
            <a:pPr marL="285750" indent="-285750">
              <a:buFont typeface="Courier New" pitchFamily="49" charset="0"/>
              <a:buChar char="o"/>
            </a:pPr>
            <a:r>
              <a:rPr lang="en-US" sz="1400" dirty="0" smtClean="0"/>
              <a:t>Implementation </a:t>
            </a:r>
            <a:r>
              <a:rPr lang="en-US" sz="1400" dirty="0"/>
              <a:t>of </a:t>
            </a:r>
            <a:r>
              <a:rPr lang="en-US" sz="1400" dirty="0" smtClean="0"/>
              <a:t>ECSS-E-ST-50-52</a:t>
            </a:r>
            <a:endParaRPr lang="en-US" sz="1400" dirty="0"/>
          </a:p>
          <a:p>
            <a:pPr marL="285750" indent="-285750">
              <a:buFont typeface="Courier New" pitchFamily="49" charset="0"/>
              <a:buChar char="o"/>
            </a:pPr>
            <a:r>
              <a:rPr lang="en-US" sz="1400" dirty="0" smtClean="0"/>
              <a:t>AMBA </a:t>
            </a:r>
            <a:r>
              <a:rPr lang="en-US" sz="1400" dirty="0"/>
              <a:t>APB and AHB interfaces</a:t>
            </a:r>
          </a:p>
          <a:p>
            <a:pPr marL="285750" indent="-285750">
              <a:buFont typeface="Courier New" pitchFamily="49" charset="0"/>
              <a:buChar char="o"/>
            </a:pPr>
            <a:r>
              <a:rPr lang="en-US" sz="1400" dirty="0" smtClean="0"/>
              <a:t>Available for ESA Projects only</a:t>
            </a:r>
          </a:p>
          <a:p>
            <a:pPr>
              <a:buFont typeface="Courier New" pitchFamily="49" charset="0"/>
              <a:buChar char="o"/>
            </a:pPr>
            <a:r>
              <a:rPr lang="en-US" sz="1400" dirty="0"/>
              <a:t>Missions: </a:t>
            </a:r>
            <a:r>
              <a:rPr lang="en-US" sz="1400" dirty="0" err="1"/>
              <a:t>ExoMars</a:t>
            </a:r>
            <a:r>
              <a:rPr lang="en-US" sz="1400" dirty="0"/>
              <a:t>, </a:t>
            </a:r>
            <a:r>
              <a:rPr lang="en-US" sz="1400" dirty="0" err="1"/>
              <a:t>BepiColombo</a:t>
            </a:r>
            <a:r>
              <a:rPr lang="en-US" sz="1400" dirty="0"/>
              <a:t>, </a:t>
            </a:r>
            <a:r>
              <a:rPr lang="en-US" sz="1400" dirty="0" err="1"/>
              <a:t>Astro</a:t>
            </a:r>
            <a:r>
              <a:rPr lang="en-US" sz="1400" dirty="0"/>
              <a:t>-H</a:t>
            </a:r>
          </a:p>
        </p:txBody>
      </p:sp>
      <p:sp>
        <p:nvSpPr>
          <p:cNvPr id="7" name="Content Placeholder 2"/>
          <p:cNvSpPr txBox="1">
            <a:spLocks/>
          </p:cNvSpPr>
          <p:nvPr/>
        </p:nvSpPr>
        <p:spPr bwMode="auto">
          <a:xfrm>
            <a:off x="615950" y="3902075"/>
            <a:ext cx="79057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lnSpc>
                <a:spcPct val="119000"/>
              </a:lnSpc>
              <a:spcBef>
                <a:spcPct val="20000"/>
              </a:spcBef>
              <a:spcAft>
                <a:spcPct val="0"/>
              </a:spcAft>
              <a:buClr>
                <a:schemeClr val="accent1"/>
              </a:buClr>
              <a:buFont typeface="Verdana" pitchFamily="34" charset="0"/>
              <a:buAutoNum type="arabicPeriod"/>
              <a:defRPr sz="1600">
                <a:solidFill>
                  <a:schemeClr val="bg2"/>
                </a:solidFill>
                <a:latin typeface="+mn-lt"/>
                <a:ea typeface="+mn-ea"/>
                <a:cs typeface="+mn-cs"/>
              </a:defRPr>
            </a:lvl1pPr>
            <a:lvl2pPr marL="1227138" indent="-419100" algn="l" rtl="0" eaLnBrk="1" fontAlgn="base" hangingPunct="1">
              <a:lnSpc>
                <a:spcPct val="119000"/>
              </a:lnSpc>
              <a:spcBef>
                <a:spcPct val="20000"/>
              </a:spcBef>
              <a:spcAft>
                <a:spcPct val="0"/>
              </a:spcAft>
              <a:buClr>
                <a:schemeClr val="accent1"/>
              </a:buClr>
              <a:buFont typeface="Verdana" pitchFamily="34" charset="0"/>
              <a:buAutoNum type="alphaLcPeriod"/>
              <a:defRPr sz="1600">
                <a:solidFill>
                  <a:schemeClr val="bg2"/>
                </a:solidFill>
                <a:latin typeface="+mn-lt"/>
              </a:defRPr>
            </a:lvl2pPr>
            <a:lvl3pPr marL="1825625"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3pPr>
            <a:lvl4pPr marL="2424113"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4pPr>
            <a:lvl5pPr marL="30226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5pPr>
            <a:lvl6pPr marL="34798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6pPr>
            <a:lvl7pPr marL="39370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7pPr>
            <a:lvl8pPr marL="43942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8pPr>
            <a:lvl9pPr marL="48514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9pPr>
          </a:lstStyle>
          <a:p>
            <a:pPr marL="0" indent="0">
              <a:buNone/>
            </a:pPr>
            <a:r>
              <a:rPr lang="en-US" b="1" kern="0" dirty="0" err="1" smtClean="0">
                <a:solidFill>
                  <a:schemeClr val="accent1"/>
                </a:solidFill>
              </a:rPr>
              <a:t>SpaceWire</a:t>
            </a:r>
            <a:r>
              <a:rPr lang="en-US" b="1" kern="0" dirty="0" smtClean="0">
                <a:solidFill>
                  <a:schemeClr val="accent1"/>
                </a:solidFill>
              </a:rPr>
              <a:t>-RMAP SCOC3 </a:t>
            </a:r>
            <a:r>
              <a:rPr lang="en-US" sz="1100" dirty="0"/>
              <a:t>(</a:t>
            </a:r>
            <a:r>
              <a:rPr lang="en-US" sz="1100" dirty="0" err="1"/>
              <a:t>Astrium</a:t>
            </a:r>
            <a:r>
              <a:rPr lang="en-US" sz="1100" dirty="0"/>
              <a:t>)</a:t>
            </a:r>
          </a:p>
          <a:p>
            <a:pPr marL="285750" indent="-285750">
              <a:buFont typeface="Courier New" pitchFamily="49" charset="0"/>
              <a:buChar char="o"/>
            </a:pPr>
            <a:r>
              <a:rPr lang="en-US" sz="1400" dirty="0"/>
              <a:t>Implementation of ECSS-E-ST-50-52</a:t>
            </a:r>
          </a:p>
          <a:p>
            <a:pPr marL="285750" indent="-285750">
              <a:buFont typeface="Courier New" pitchFamily="49" charset="0"/>
              <a:buChar char="o"/>
            </a:pPr>
            <a:r>
              <a:rPr lang="en-US" sz="1400" dirty="0" smtClean="0"/>
              <a:t>AMBA </a:t>
            </a:r>
            <a:r>
              <a:rPr lang="en-US" sz="1400" dirty="0"/>
              <a:t>APB and AHB interfaces</a:t>
            </a:r>
          </a:p>
          <a:p>
            <a:pPr marL="285750" indent="-285750">
              <a:buFont typeface="Courier New" pitchFamily="49" charset="0"/>
              <a:buChar char="o"/>
            </a:pPr>
            <a:r>
              <a:rPr lang="en-US" sz="1400" dirty="0" smtClean="0"/>
              <a:t>Available </a:t>
            </a:r>
            <a:r>
              <a:rPr lang="en-US" sz="1400" dirty="0"/>
              <a:t>for the ESA Member </a:t>
            </a:r>
            <a:r>
              <a:rPr lang="en-US" sz="1400" dirty="0" smtClean="0"/>
              <a:t>States</a:t>
            </a:r>
          </a:p>
          <a:p>
            <a:pPr>
              <a:buFont typeface="Courier New" pitchFamily="49" charset="0"/>
              <a:buChar char="o"/>
            </a:pPr>
            <a:r>
              <a:rPr lang="en-US" sz="1400" dirty="0"/>
              <a:t>Missions: SEOSAT, </a:t>
            </a:r>
            <a:r>
              <a:rPr lang="en-US" sz="1400" dirty="0" smtClean="0"/>
              <a:t>SPOT6</a:t>
            </a:r>
            <a:endParaRPr lang="en-US" sz="1400" dirty="0"/>
          </a:p>
          <a:p>
            <a:pPr>
              <a:buFont typeface="Courier New" pitchFamily="49" charset="0"/>
              <a:buChar char="o"/>
            </a:pPr>
            <a:r>
              <a:rPr lang="en-US" sz="1400" kern="0" dirty="0"/>
              <a:t>Standard components: </a:t>
            </a:r>
            <a:r>
              <a:rPr lang="en-US" sz="1400" dirty="0"/>
              <a:t>SCOC3, CWICOM</a:t>
            </a:r>
          </a:p>
        </p:txBody>
      </p:sp>
    </p:spTree>
    <p:extLst>
      <p:ext uri="{BB962C8B-B14F-4D97-AF65-F5344CB8AC3E}">
        <p14:creationId xmlns:p14="http://schemas.microsoft.com/office/powerpoint/2010/main" val="41805579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SpaceWire</a:t>
            </a:r>
            <a:r>
              <a:rPr lang="en-US" dirty="0" smtClean="0"/>
              <a:t> IP-Cores - summary</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70903411"/>
              </p:ext>
            </p:extLst>
          </p:nvPr>
        </p:nvGraphicFramePr>
        <p:xfrm>
          <a:off x="615950" y="2111375"/>
          <a:ext cx="7905750" cy="2687320"/>
        </p:xfrm>
        <a:graphic>
          <a:graphicData uri="http://schemas.openxmlformats.org/drawingml/2006/table">
            <a:tbl>
              <a:tblPr firstRow="1" bandRow="1">
                <a:tableStyleId>{5C22544A-7EE6-4342-B048-85BDC9FD1C3A}</a:tableStyleId>
              </a:tblPr>
              <a:tblGrid>
                <a:gridCol w="1590221"/>
                <a:gridCol w="1364343"/>
                <a:gridCol w="1320800"/>
                <a:gridCol w="995136"/>
                <a:gridCol w="1317625"/>
                <a:gridCol w="1317625"/>
              </a:tblGrid>
              <a:tr h="370840">
                <a:tc>
                  <a:txBody>
                    <a:bodyPr/>
                    <a:lstStyle/>
                    <a:p>
                      <a:endParaRPr lang="en-GB" b="0" dirty="0"/>
                    </a:p>
                  </a:txBody>
                  <a:tcPr/>
                </a:tc>
                <a:tc>
                  <a:txBody>
                    <a:bodyPr/>
                    <a:lstStyle/>
                    <a:p>
                      <a:r>
                        <a:rPr lang="en-US" b="0" dirty="0" smtClean="0"/>
                        <a:t>Developer</a:t>
                      </a:r>
                      <a:endParaRPr lang="en-GB" b="0" dirty="0"/>
                    </a:p>
                  </a:txBody>
                  <a:tcPr/>
                </a:tc>
                <a:tc>
                  <a:txBody>
                    <a:bodyPr/>
                    <a:lstStyle/>
                    <a:p>
                      <a:r>
                        <a:rPr lang="en-US" b="0" dirty="0" smtClean="0"/>
                        <a:t>Function</a:t>
                      </a:r>
                      <a:endParaRPr lang="en-GB" b="0" dirty="0"/>
                    </a:p>
                  </a:txBody>
                  <a:tcPr/>
                </a:tc>
                <a:tc>
                  <a:txBody>
                    <a:bodyPr/>
                    <a:lstStyle/>
                    <a:p>
                      <a:r>
                        <a:rPr lang="en-US" b="0" dirty="0" smtClean="0"/>
                        <a:t>Ifs</a:t>
                      </a:r>
                      <a:endParaRPr lang="en-GB" b="0" dirty="0"/>
                    </a:p>
                  </a:txBody>
                  <a:tcPr/>
                </a:tc>
                <a:tc>
                  <a:txBody>
                    <a:bodyPr/>
                    <a:lstStyle/>
                    <a:p>
                      <a:r>
                        <a:rPr lang="en-US" b="0" dirty="0" smtClean="0"/>
                        <a:t>Licensing Scope</a:t>
                      </a:r>
                      <a:endParaRPr lang="en-GB" b="0" dirty="0"/>
                    </a:p>
                  </a:txBody>
                  <a:tcPr/>
                </a:tc>
                <a:tc>
                  <a:txBody>
                    <a:bodyPr/>
                    <a:lstStyle/>
                    <a:p>
                      <a:r>
                        <a:rPr lang="en-US" b="0" dirty="0" smtClean="0"/>
                        <a:t>n. Requests</a:t>
                      </a:r>
                      <a:endParaRPr lang="en-GB" b="0" dirty="0"/>
                    </a:p>
                  </a:txBody>
                  <a:tcPr/>
                </a:tc>
              </a:tr>
              <a:tr h="370840">
                <a:tc>
                  <a:txBody>
                    <a:bodyPr/>
                    <a:lstStyle/>
                    <a:p>
                      <a:r>
                        <a:rPr lang="en-US" dirty="0" err="1" smtClean="0"/>
                        <a:t>SpW</a:t>
                      </a:r>
                      <a:r>
                        <a:rPr lang="en-US" dirty="0" smtClean="0"/>
                        <a:t>-b</a:t>
                      </a:r>
                      <a:endParaRPr lang="en-GB" dirty="0"/>
                    </a:p>
                  </a:txBody>
                  <a:tcPr/>
                </a:tc>
                <a:tc>
                  <a:txBody>
                    <a:bodyPr/>
                    <a:lstStyle/>
                    <a:p>
                      <a:r>
                        <a:rPr lang="en-US" sz="1400" dirty="0" smtClean="0"/>
                        <a:t>U.</a:t>
                      </a:r>
                      <a:r>
                        <a:rPr lang="en-US" sz="1400" baseline="0" dirty="0" smtClean="0"/>
                        <a:t> </a:t>
                      </a:r>
                      <a:r>
                        <a:rPr lang="en-US" sz="1400" dirty="0" smtClean="0"/>
                        <a:t>Dundee</a:t>
                      </a:r>
                      <a:endParaRPr lang="en-GB" sz="1400" dirty="0"/>
                    </a:p>
                  </a:txBody>
                  <a:tcPr/>
                </a:tc>
                <a:tc>
                  <a:txBody>
                    <a:bodyPr/>
                    <a:lstStyle/>
                    <a:p>
                      <a:r>
                        <a:rPr lang="en-US" sz="1400" dirty="0" err="1" smtClean="0"/>
                        <a:t>SpW</a:t>
                      </a:r>
                      <a:r>
                        <a:rPr lang="en-US" sz="1400" dirty="0" smtClean="0"/>
                        <a:t> CODEC</a:t>
                      </a:r>
                      <a:endParaRPr lang="en-GB" sz="1400" dirty="0"/>
                    </a:p>
                  </a:txBody>
                  <a:tcPr/>
                </a:tc>
                <a:tc>
                  <a:txBody>
                    <a:bodyPr/>
                    <a:lstStyle/>
                    <a:p>
                      <a:r>
                        <a:rPr lang="en-US" sz="1400" dirty="0" smtClean="0"/>
                        <a:t>FIFOs</a:t>
                      </a:r>
                      <a:endParaRPr lang="en-GB" sz="1400" dirty="0"/>
                    </a:p>
                  </a:txBody>
                  <a:tcPr/>
                </a:tc>
                <a:tc>
                  <a:txBody>
                    <a:bodyPr/>
                    <a:lstStyle/>
                    <a:p>
                      <a:r>
                        <a:rPr lang="en-US" sz="1400" dirty="0" smtClean="0"/>
                        <a:t>ESA Projects</a:t>
                      </a:r>
                      <a:endParaRPr lang="en-GB" sz="1400" dirty="0"/>
                    </a:p>
                  </a:txBody>
                  <a:tcPr/>
                </a:tc>
                <a:tc>
                  <a:txBody>
                    <a:bodyPr/>
                    <a:lstStyle/>
                    <a:p>
                      <a:r>
                        <a:rPr lang="en-US" sz="1400" dirty="0" smtClean="0"/>
                        <a:t>108</a:t>
                      </a:r>
                      <a:endParaRPr lang="en-GB" sz="1400" dirty="0"/>
                    </a:p>
                  </a:txBody>
                  <a:tcPr/>
                </a:tc>
              </a:tr>
              <a:tr h="370840">
                <a:tc>
                  <a:txBody>
                    <a:bodyPr/>
                    <a:lstStyle/>
                    <a:p>
                      <a:r>
                        <a:rPr lang="en-US" dirty="0" err="1" smtClean="0"/>
                        <a:t>SpW</a:t>
                      </a:r>
                      <a:r>
                        <a:rPr lang="en-US" dirty="0" smtClean="0"/>
                        <a:t> AMBA</a:t>
                      </a:r>
                      <a:endParaRPr lang="en-GB" dirty="0"/>
                    </a:p>
                  </a:txBody>
                  <a:tcPr/>
                </a:tc>
                <a:tc>
                  <a:txBody>
                    <a:bodyPr/>
                    <a:lstStyle/>
                    <a:p>
                      <a:r>
                        <a:rPr lang="en-US" sz="1400" dirty="0" smtClean="0"/>
                        <a:t>U.</a:t>
                      </a:r>
                      <a:r>
                        <a:rPr lang="en-US" sz="1400" baseline="0" dirty="0" smtClean="0"/>
                        <a:t> Dundee</a:t>
                      </a:r>
                      <a:endParaRPr lang="en-GB"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SpW</a:t>
                      </a:r>
                      <a:r>
                        <a:rPr lang="en-US" sz="1400" dirty="0" smtClean="0"/>
                        <a:t> CODEC</a:t>
                      </a:r>
                      <a:endParaRPr lang="en-GB" sz="1400" dirty="0" smtClean="0"/>
                    </a:p>
                  </a:txBody>
                  <a:tcPr/>
                </a:tc>
                <a:tc>
                  <a:txBody>
                    <a:bodyPr/>
                    <a:lstStyle/>
                    <a:p>
                      <a:r>
                        <a:rPr lang="en-US" sz="1400" dirty="0" smtClean="0"/>
                        <a:t>AMBA/DMA</a:t>
                      </a:r>
                      <a:endParaRPr lang="en-GB" sz="1400" dirty="0"/>
                    </a:p>
                  </a:txBody>
                  <a:tcPr/>
                </a:tc>
                <a:tc>
                  <a:txBody>
                    <a:bodyPr/>
                    <a:lstStyle/>
                    <a:p>
                      <a:r>
                        <a:rPr lang="en-US" sz="1400" dirty="0" smtClean="0"/>
                        <a:t>Member States</a:t>
                      </a:r>
                      <a:endParaRPr lang="en-GB" sz="1400" dirty="0"/>
                    </a:p>
                  </a:txBody>
                  <a:tcPr/>
                </a:tc>
                <a:tc>
                  <a:txBody>
                    <a:bodyPr/>
                    <a:lstStyle/>
                    <a:p>
                      <a:r>
                        <a:rPr lang="en-US" sz="1400" smtClean="0"/>
                        <a:t>21</a:t>
                      </a:r>
                      <a:endParaRPr lang="en-GB" sz="1400" dirty="0"/>
                    </a:p>
                  </a:txBody>
                  <a:tcPr/>
                </a:tc>
              </a:tr>
              <a:tr h="370840">
                <a:tc>
                  <a:txBody>
                    <a:bodyPr/>
                    <a:lstStyle/>
                    <a:p>
                      <a:r>
                        <a:rPr lang="en-US" dirty="0" err="1" smtClean="0"/>
                        <a:t>SpW</a:t>
                      </a:r>
                      <a:r>
                        <a:rPr lang="en-US" dirty="0" smtClean="0"/>
                        <a:t>-RMAP</a:t>
                      </a:r>
                      <a:endParaRPr lang="en-GB" dirty="0"/>
                    </a:p>
                  </a:txBody>
                  <a:tcPr/>
                </a:tc>
                <a:tc>
                  <a:txBody>
                    <a:bodyPr/>
                    <a:lstStyle/>
                    <a:p>
                      <a:r>
                        <a:rPr lang="en-US" sz="1400" dirty="0" err="1" smtClean="0"/>
                        <a:t>Astrium</a:t>
                      </a:r>
                      <a:endParaRPr lang="en-GB" sz="1400" dirty="0"/>
                    </a:p>
                  </a:txBody>
                  <a:tcPr/>
                </a:tc>
                <a:tc>
                  <a:txBody>
                    <a:bodyPr/>
                    <a:lstStyle/>
                    <a:p>
                      <a:r>
                        <a:rPr lang="en-US" sz="1400" dirty="0" err="1" smtClean="0"/>
                        <a:t>SpW</a:t>
                      </a:r>
                      <a:r>
                        <a:rPr lang="en-US" sz="1400" dirty="0" smtClean="0"/>
                        <a:t>-CODEC + RMAP</a:t>
                      </a:r>
                      <a:endParaRPr lang="en-GB" sz="1400" dirty="0"/>
                    </a:p>
                  </a:txBody>
                  <a:tcPr/>
                </a:tc>
                <a:tc>
                  <a:txBody>
                    <a:bodyPr/>
                    <a:lstStyle/>
                    <a:p>
                      <a:r>
                        <a:rPr lang="en-US" sz="1400" dirty="0" smtClean="0"/>
                        <a:t>AMBA/DMA</a:t>
                      </a:r>
                      <a:endParaRPr lang="en-GB"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ESA Projects</a:t>
                      </a:r>
                      <a:endParaRPr lang="en-GB" sz="1400" dirty="0" smtClean="0"/>
                    </a:p>
                  </a:txBody>
                  <a:tcPr/>
                </a:tc>
                <a:tc>
                  <a:txBody>
                    <a:bodyPr/>
                    <a:lstStyle/>
                    <a:p>
                      <a:r>
                        <a:rPr lang="en-US" sz="1400" dirty="0" smtClean="0"/>
                        <a:t>63</a:t>
                      </a:r>
                      <a:endParaRPr lang="en-GB" sz="1400" dirty="0"/>
                    </a:p>
                  </a:txBody>
                  <a:tcPr/>
                </a:tc>
              </a:tr>
              <a:tr h="370840">
                <a:tc>
                  <a:txBody>
                    <a:bodyPr/>
                    <a:lstStyle/>
                    <a:p>
                      <a:r>
                        <a:rPr lang="en-US" dirty="0" err="1" smtClean="0"/>
                        <a:t>SpW</a:t>
                      </a:r>
                      <a:r>
                        <a:rPr lang="en-US" dirty="0" smtClean="0"/>
                        <a:t>-RMAP SCOC3</a:t>
                      </a:r>
                      <a:endParaRPr lang="en-GB" dirty="0"/>
                    </a:p>
                  </a:txBody>
                  <a:tcPr/>
                </a:tc>
                <a:tc>
                  <a:txBody>
                    <a:bodyPr/>
                    <a:lstStyle/>
                    <a:p>
                      <a:r>
                        <a:rPr lang="en-US" sz="1400" dirty="0" err="1" smtClean="0"/>
                        <a:t>Astrium</a:t>
                      </a:r>
                      <a:endParaRPr lang="en-GB" sz="1400" dirty="0"/>
                    </a:p>
                  </a:txBody>
                  <a:tcPr/>
                </a:tc>
                <a:tc>
                  <a:txBody>
                    <a:bodyPr/>
                    <a:lstStyle/>
                    <a:p>
                      <a:r>
                        <a:rPr lang="en-US" sz="1400" dirty="0" err="1" smtClean="0"/>
                        <a:t>SpW</a:t>
                      </a:r>
                      <a:r>
                        <a:rPr lang="en-US" sz="1400" dirty="0" smtClean="0"/>
                        <a:t>-CODEC + RMAP</a:t>
                      </a:r>
                      <a:endParaRPr lang="en-GB" sz="1400" dirty="0"/>
                    </a:p>
                  </a:txBody>
                  <a:tcPr/>
                </a:tc>
                <a:tc>
                  <a:txBody>
                    <a:bodyPr/>
                    <a:lstStyle/>
                    <a:p>
                      <a:r>
                        <a:rPr lang="en-US" sz="1400" dirty="0" smtClean="0"/>
                        <a:t>AMBA/DMA</a:t>
                      </a:r>
                      <a:endParaRPr lang="en-GB" sz="1400" dirty="0"/>
                    </a:p>
                  </a:txBody>
                  <a:tcPr/>
                </a:tc>
                <a:tc>
                  <a:txBody>
                    <a:bodyPr/>
                    <a:lstStyle/>
                    <a:p>
                      <a:r>
                        <a:rPr lang="en-US" sz="1400" dirty="0" smtClean="0"/>
                        <a:t>Member States</a:t>
                      </a:r>
                      <a:endParaRPr lang="en-GB" sz="1400" dirty="0"/>
                    </a:p>
                  </a:txBody>
                  <a:tcPr/>
                </a:tc>
                <a:tc>
                  <a:txBody>
                    <a:bodyPr/>
                    <a:lstStyle/>
                    <a:p>
                      <a:r>
                        <a:rPr lang="en-US" sz="1400" dirty="0" smtClean="0"/>
                        <a:t>0</a:t>
                      </a:r>
                      <a:endParaRPr lang="en-GB" sz="1400" dirty="0"/>
                    </a:p>
                  </a:txBody>
                  <a:tcPr/>
                </a:tc>
              </a:tr>
            </a:tbl>
          </a:graphicData>
        </a:graphic>
      </p:graphicFrame>
    </p:spTree>
    <p:extLst>
      <p:ext uri="{BB962C8B-B14F-4D97-AF65-F5344CB8AC3E}">
        <p14:creationId xmlns:p14="http://schemas.microsoft.com/office/powerpoint/2010/main" val="14793461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5950" y="1276582"/>
            <a:ext cx="7905750" cy="4845922"/>
          </a:xfrm>
        </p:spPr>
        <p:txBody>
          <a:bodyPr/>
          <a:lstStyle/>
          <a:p>
            <a:pPr marL="0" indent="0">
              <a:buNone/>
            </a:pPr>
            <a:r>
              <a:rPr lang="en-US" sz="1800" b="1" dirty="0">
                <a:solidFill>
                  <a:schemeClr val="accent1"/>
                </a:solidFill>
              </a:rPr>
              <a:t>Roles of </a:t>
            </a:r>
            <a:r>
              <a:rPr lang="en-US" sz="1800" b="1" dirty="0" smtClean="0">
                <a:solidFill>
                  <a:schemeClr val="accent1"/>
                </a:solidFill>
              </a:rPr>
              <a:t>ESA:</a:t>
            </a:r>
            <a:endParaRPr lang="en-US" sz="1800" b="1" dirty="0">
              <a:solidFill>
                <a:schemeClr val="accent1"/>
              </a:solidFill>
            </a:endParaRPr>
          </a:p>
          <a:p>
            <a:pPr>
              <a:buFont typeface="Wingdings" pitchFamily="2" charset="2"/>
              <a:buChar char="ü"/>
            </a:pPr>
            <a:endParaRPr lang="en-US" dirty="0"/>
          </a:p>
          <a:p>
            <a:pPr>
              <a:buFont typeface="Wingdings" pitchFamily="2" charset="2"/>
              <a:buChar char="ü"/>
            </a:pPr>
            <a:r>
              <a:rPr lang="en-US" b="1" dirty="0">
                <a:solidFill>
                  <a:schemeClr val="tx2"/>
                </a:solidFill>
              </a:rPr>
              <a:t>Promote/Manage</a:t>
            </a:r>
            <a:r>
              <a:rPr lang="en-US" dirty="0"/>
              <a:t> </a:t>
            </a:r>
            <a:r>
              <a:rPr lang="en-US" dirty="0" smtClean="0"/>
              <a:t>IP-Core development </a:t>
            </a:r>
            <a:r>
              <a:rPr lang="en-US" dirty="0"/>
              <a:t>and re-use</a:t>
            </a:r>
          </a:p>
          <a:p>
            <a:pPr lvl="1">
              <a:buFont typeface="Wingdings" pitchFamily="2" charset="2"/>
              <a:buChar char="§"/>
            </a:pPr>
            <a:r>
              <a:rPr lang="en-US" dirty="0">
                <a:ea typeface="+mn-ea"/>
                <a:cs typeface="+mn-cs"/>
              </a:rPr>
              <a:t>On-Going Developments (TRP/GSTP/ECI …): CCSDS File Delivery Protocol, </a:t>
            </a:r>
            <a:r>
              <a:rPr lang="en-US" dirty="0" err="1">
                <a:ea typeface="+mn-ea"/>
                <a:cs typeface="+mn-cs"/>
              </a:rPr>
              <a:t>SpaceFibre</a:t>
            </a:r>
            <a:r>
              <a:rPr lang="en-US" dirty="0">
                <a:ea typeface="+mn-ea"/>
                <a:cs typeface="+mn-cs"/>
              </a:rPr>
              <a:t>, Mass-Memory Controller &amp; </a:t>
            </a:r>
            <a:r>
              <a:rPr lang="en-US" dirty="0" smtClean="0">
                <a:ea typeface="+mn-ea"/>
                <a:cs typeface="+mn-cs"/>
              </a:rPr>
              <a:t>File-System …</a:t>
            </a:r>
            <a:endParaRPr lang="en-US" dirty="0">
              <a:ea typeface="+mn-ea"/>
              <a:cs typeface="+mn-cs"/>
            </a:endParaRPr>
          </a:p>
          <a:p>
            <a:pPr>
              <a:buFont typeface="Wingdings" pitchFamily="2" charset="2"/>
              <a:buChar char="ü"/>
            </a:pPr>
            <a:r>
              <a:rPr lang="en-US" b="1" dirty="0">
                <a:solidFill>
                  <a:schemeClr val="tx2"/>
                </a:solidFill>
              </a:rPr>
              <a:t>Licensing</a:t>
            </a:r>
            <a:r>
              <a:rPr lang="en-US" dirty="0"/>
              <a:t> to European (space) Industry</a:t>
            </a:r>
          </a:p>
          <a:p>
            <a:pPr lvl="1">
              <a:buFont typeface="Wingdings" pitchFamily="2" charset="2"/>
              <a:buChar char="§"/>
            </a:pPr>
            <a:r>
              <a:rPr lang="en-US" dirty="0" smtClean="0"/>
              <a:t>Processing requests, producing licenses, solving legal issues …</a:t>
            </a:r>
          </a:p>
          <a:p>
            <a:pPr lvl="1">
              <a:buFont typeface="Wingdings" pitchFamily="2" charset="2"/>
              <a:buChar char="§"/>
            </a:pPr>
            <a:endParaRPr lang="en-US" sz="800" dirty="0" smtClean="0"/>
          </a:p>
          <a:p>
            <a:pPr>
              <a:buFont typeface="Wingdings" pitchFamily="2" charset="2"/>
              <a:buChar char="ü"/>
            </a:pPr>
            <a:r>
              <a:rPr lang="en-US" b="1" dirty="0">
                <a:solidFill>
                  <a:schemeClr val="tx2"/>
                </a:solidFill>
              </a:rPr>
              <a:t>Providing Support </a:t>
            </a:r>
            <a:r>
              <a:rPr lang="en-US" dirty="0" smtClean="0"/>
              <a:t>(in the context of ESA projects)</a:t>
            </a:r>
            <a:endParaRPr lang="en-US" dirty="0"/>
          </a:p>
          <a:p>
            <a:pPr lvl="1">
              <a:buFont typeface="Wingdings" pitchFamily="2" charset="2"/>
              <a:buChar char="§"/>
            </a:pPr>
            <a:r>
              <a:rPr lang="en-US" sz="1400" dirty="0" smtClean="0"/>
              <a:t>Answering technical </a:t>
            </a:r>
            <a:r>
              <a:rPr lang="en-US" sz="1400" dirty="0"/>
              <a:t>i</a:t>
            </a:r>
            <a:r>
              <a:rPr lang="en-US" sz="1400" dirty="0" smtClean="0"/>
              <a:t>ssues, Investigations in the Lab …</a:t>
            </a:r>
          </a:p>
          <a:p>
            <a:pPr>
              <a:buFont typeface="Wingdings" pitchFamily="2" charset="2"/>
              <a:buChar char="ü"/>
            </a:pPr>
            <a:r>
              <a:rPr lang="en-US" b="1" dirty="0">
                <a:solidFill>
                  <a:schemeClr val="tx2"/>
                </a:solidFill>
              </a:rPr>
              <a:t>Centralize</a:t>
            </a:r>
            <a:r>
              <a:rPr lang="en-US" dirty="0" smtClean="0"/>
              <a:t> </a:t>
            </a:r>
            <a:r>
              <a:rPr lang="en-US" dirty="0"/>
              <a:t>IP users’ </a:t>
            </a:r>
            <a:r>
              <a:rPr lang="en-US" b="1" dirty="0">
                <a:solidFill>
                  <a:schemeClr val="tx2"/>
                </a:solidFill>
              </a:rPr>
              <a:t>feedback</a:t>
            </a:r>
          </a:p>
          <a:p>
            <a:pPr>
              <a:buFont typeface="Wingdings" pitchFamily="2" charset="2"/>
              <a:buChar char="ü"/>
            </a:pPr>
            <a:r>
              <a:rPr lang="en-US" dirty="0" smtClean="0"/>
              <a:t>IP </a:t>
            </a:r>
            <a:r>
              <a:rPr lang="en-US" b="1" dirty="0">
                <a:solidFill>
                  <a:schemeClr val="tx2"/>
                </a:solidFill>
              </a:rPr>
              <a:t>Maintenance and Updates</a:t>
            </a:r>
          </a:p>
          <a:p>
            <a:pPr lvl="1">
              <a:buFont typeface="Wingdings" pitchFamily="2" charset="2"/>
              <a:buChar char="§"/>
            </a:pPr>
            <a:r>
              <a:rPr lang="en-US" sz="1400" dirty="0" smtClean="0"/>
              <a:t>Following users’ feedback on code bugs, documentation gaps or errors</a:t>
            </a:r>
          </a:p>
          <a:p>
            <a:pPr lvl="1">
              <a:buFont typeface="Wingdings" pitchFamily="2" charset="2"/>
              <a:buChar char="§"/>
            </a:pPr>
            <a:r>
              <a:rPr lang="en-US" sz="1400" dirty="0" smtClean="0"/>
              <a:t>Through contracts with Industry and internally (lab. activities)</a:t>
            </a:r>
          </a:p>
        </p:txBody>
      </p:sp>
      <p:sp>
        <p:nvSpPr>
          <p:cNvPr id="4" name="Title 1"/>
          <p:cNvSpPr>
            <a:spLocks noGrp="1"/>
          </p:cNvSpPr>
          <p:nvPr>
            <p:ph type="title"/>
          </p:nvPr>
        </p:nvSpPr>
        <p:spPr>
          <a:xfrm>
            <a:off x="625475" y="225187"/>
            <a:ext cx="6704965" cy="738664"/>
          </a:xfrm>
        </p:spPr>
        <p:txBody>
          <a:bodyPr/>
          <a:lstStyle/>
          <a:p>
            <a:r>
              <a:rPr lang="en-US" dirty="0" smtClean="0"/>
              <a:t>ESA IP-Cores Service</a:t>
            </a:r>
            <a:br>
              <a:rPr lang="en-US" dirty="0" smtClean="0"/>
            </a:br>
            <a:r>
              <a:rPr lang="en-US" sz="2000" b="0" i="1" dirty="0" smtClean="0"/>
              <a:t>started in 2002</a:t>
            </a:r>
            <a:endParaRPr lang="en-GB" b="0" i="1" dirty="0"/>
          </a:p>
        </p:txBody>
      </p:sp>
    </p:spTree>
    <p:extLst>
      <p:ext uri="{BB962C8B-B14F-4D97-AF65-F5344CB8AC3E}">
        <p14:creationId xmlns:p14="http://schemas.microsoft.com/office/powerpoint/2010/main" val="41083974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5950" y="1467654"/>
            <a:ext cx="7905750" cy="4845922"/>
          </a:xfrm>
        </p:spPr>
        <p:txBody>
          <a:bodyPr/>
          <a:lstStyle/>
          <a:p>
            <a:pPr>
              <a:buFont typeface="+mj-lt"/>
              <a:buAutoNum type="arabicParenR"/>
            </a:pPr>
            <a:r>
              <a:rPr lang="en-US" dirty="0" smtClean="0"/>
              <a:t>Complete Request Form at page: </a:t>
            </a:r>
            <a:r>
              <a:rPr lang="en-GB" b="1" dirty="0">
                <a:hlinkClick r:id="rId3"/>
              </a:rPr>
              <a:t>http://</a:t>
            </a:r>
            <a:r>
              <a:rPr lang="en-GB" b="1" dirty="0" smtClean="0">
                <a:hlinkClick r:id="rId3"/>
              </a:rPr>
              <a:t>tinyurl.com/ESAIPCores</a:t>
            </a:r>
            <a:endParaRPr lang="en-GB" b="1" dirty="0" smtClean="0"/>
          </a:p>
          <a:p>
            <a:pPr>
              <a:buFont typeface="+mj-lt"/>
              <a:buAutoNum type="arabicParenR"/>
            </a:pPr>
            <a:r>
              <a:rPr lang="en-US" dirty="0"/>
              <a:t>A </a:t>
            </a:r>
            <a:r>
              <a:rPr lang="en-US" dirty="0" smtClean="0"/>
              <a:t>License will be produced for signature by ESA and licensee</a:t>
            </a:r>
          </a:p>
          <a:p>
            <a:pPr lvl="1">
              <a:buFont typeface="Wingdings" pitchFamily="2" charset="2"/>
              <a:buChar char="§"/>
            </a:pPr>
            <a:r>
              <a:rPr lang="en-US" sz="1400" dirty="0" smtClean="0"/>
              <a:t>A document is attached to the license to formalize the 5000€ handling fee</a:t>
            </a:r>
          </a:p>
          <a:p>
            <a:pPr>
              <a:buFont typeface="+mj-lt"/>
              <a:buAutoNum type="arabicParenR"/>
            </a:pPr>
            <a:r>
              <a:rPr lang="en-US" dirty="0" smtClean="0"/>
              <a:t>The requested IP-Core is delivered</a:t>
            </a:r>
          </a:p>
          <a:p>
            <a:pPr lvl="1">
              <a:buFont typeface="Wingdings" pitchFamily="2" charset="2"/>
              <a:buChar char="§"/>
            </a:pPr>
            <a:r>
              <a:rPr lang="en-US" sz="1400" dirty="0" smtClean="0"/>
              <a:t>Limited technical support is provided</a:t>
            </a:r>
          </a:p>
          <a:p>
            <a:pPr>
              <a:buFont typeface="+mj-lt"/>
              <a:buAutoNum type="arabicParenR"/>
            </a:pPr>
            <a:endParaRPr lang="en-US" dirty="0"/>
          </a:p>
          <a:p>
            <a:pPr>
              <a:buFont typeface="Wingdings" pitchFamily="2" charset="2"/>
              <a:buChar char="ü"/>
            </a:pPr>
            <a:r>
              <a:rPr lang="en-US" dirty="0" smtClean="0"/>
              <a:t>Each IP-Core has associated its licensing conditions	</a:t>
            </a:r>
          </a:p>
          <a:p>
            <a:pPr lvl="1">
              <a:buFont typeface="Wingdings" pitchFamily="2" charset="2"/>
              <a:buChar char="§"/>
            </a:pPr>
            <a:r>
              <a:rPr lang="en-US" sz="1400" dirty="0" smtClean="0"/>
              <a:t>e.g. some can only be licensed in the frame of ESA activities</a:t>
            </a:r>
          </a:p>
          <a:p>
            <a:pPr>
              <a:buFont typeface="Wingdings" pitchFamily="2" charset="2"/>
              <a:buChar char="ü"/>
            </a:pPr>
            <a:r>
              <a:rPr lang="en-US" dirty="0" smtClean="0"/>
              <a:t>A handling fee of 5000€ is associated to each IP-Core License</a:t>
            </a:r>
          </a:p>
          <a:p>
            <a:pPr lvl="1">
              <a:buFont typeface="Wingdings" pitchFamily="2" charset="2"/>
              <a:buChar char="§"/>
            </a:pPr>
            <a:r>
              <a:rPr lang="en-US" sz="1400" dirty="0" smtClean="0"/>
              <a:t>i.e. to each requested IP-Core and for each usage of it</a:t>
            </a:r>
          </a:p>
          <a:p>
            <a:pPr lvl="1">
              <a:buFont typeface="Wingdings" pitchFamily="2" charset="2"/>
              <a:buChar char="§"/>
            </a:pPr>
            <a:r>
              <a:rPr lang="en-US" sz="1400" dirty="0" smtClean="0"/>
              <a:t>See </a:t>
            </a:r>
            <a:r>
              <a:rPr lang="en-GB" sz="1400" b="1" dirty="0">
                <a:hlinkClick r:id="rId3"/>
              </a:rPr>
              <a:t>http://</a:t>
            </a:r>
            <a:r>
              <a:rPr lang="en-GB" sz="1400" b="1" dirty="0" smtClean="0">
                <a:hlinkClick r:id="rId3"/>
              </a:rPr>
              <a:t>tinyurl.com/ESAIPCores</a:t>
            </a:r>
            <a:r>
              <a:rPr lang="en-GB" sz="1400" b="1" dirty="0" smtClean="0"/>
              <a:t> </a:t>
            </a:r>
            <a:r>
              <a:rPr lang="en-GB" sz="1400" dirty="0"/>
              <a:t>for more </a:t>
            </a:r>
            <a:r>
              <a:rPr lang="en-GB" sz="1400" dirty="0" smtClean="0"/>
              <a:t>details</a:t>
            </a:r>
          </a:p>
          <a:p>
            <a:pPr lvl="1">
              <a:buFont typeface="Wingdings" pitchFamily="2" charset="2"/>
              <a:buChar char="§"/>
            </a:pPr>
            <a:r>
              <a:rPr lang="en-US" sz="1400" dirty="0" smtClean="0"/>
              <a:t>Necessary to sustain the service</a:t>
            </a:r>
            <a:endParaRPr lang="en-GB" sz="1400" dirty="0" smtClean="0"/>
          </a:p>
          <a:p>
            <a:pPr>
              <a:buFont typeface="Wingdings" pitchFamily="2" charset="2"/>
              <a:buChar char="ü"/>
            </a:pPr>
            <a:r>
              <a:rPr lang="en-US" dirty="0" smtClean="0"/>
              <a:t>In some situations it is possible to obtain licenses for the use in non-ESA projects and, even, by companies not in ESA member states</a:t>
            </a:r>
            <a:endParaRPr lang="en-US" dirty="0"/>
          </a:p>
          <a:p>
            <a:pPr>
              <a:buFont typeface="Wingdings" pitchFamily="2" charset="2"/>
              <a:buChar char="§"/>
            </a:pPr>
            <a:endParaRPr lang="en-US" dirty="0"/>
          </a:p>
        </p:txBody>
      </p:sp>
      <p:sp>
        <p:nvSpPr>
          <p:cNvPr id="4" name="Title 1"/>
          <p:cNvSpPr>
            <a:spLocks noGrp="1"/>
          </p:cNvSpPr>
          <p:nvPr>
            <p:ph type="title"/>
          </p:nvPr>
        </p:nvSpPr>
        <p:spPr>
          <a:xfrm>
            <a:off x="625475" y="225187"/>
            <a:ext cx="6704965" cy="738664"/>
          </a:xfrm>
        </p:spPr>
        <p:txBody>
          <a:bodyPr/>
          <a:lstStyle/>
          <a:p>
            <a:r>
              <a:rPr lang="en-US" dirty="0" smtClean="0"/>
              <a:t>ESA IP-Cores Service</a:t>
            </a:r>
            <a:br>
              <a:rPr lang="en-US" dirty="0" smtClean="0"/>
            </a:br>
            <a:r>
              <a:rPr lang="en-US" sz="2000" b="0" i="1" dirty="0" smtClean="0"/>
              <a:t>Licensing Conditions and Procedure</a:t>
            </a:r>
            <a:endParaRPr lang="en-GB" b="0" i="1" dirty="0"/>
          </a:p>
        </p:txBody>
      </p:sp>
    </p:spTree>
    <p:extLst>
      <p:ext uri="{BB962C8B-B14F-4D97-AF65-F5344CB8AC3E}">
        <p14:creationId xmlns:p14="http://schemas.microsoft.com/office/powerpoint/2010/main" val="25451742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25475" y="225187"/>
            <a:ext cx="6704965" cy="738664"/>
          </a:xfrm>
        </p:spPr>
        <p:txBody>
          <a:bodyPr/>
          <a:lstStyle/>
          <a:p>
            <a:r>
              <a:rPr lang="en-US" sz="2000" b="0" i="1" dirty="0" smtClean="0"/>
              <a:t>Statistics – 1</a:t>
            </a:r>
            <a:r>
              <a:rPr lang="en-US" dirty="0" smtClean="0"/>
              <a:t/>
            </a:r>
            <a:br>
              <a:rPr lang="en-US" dirty="0" smtClean="0"/>
            </a:br>
            <a:r>
              <a:rPr lang="en-US" dirty="0" smtClean="0"/>
              <a:t>Usage in ESA Projects/Programs</a:t>
            </a:r>
          </a:p>
        </p:txBody>
      </p:sp>
      <p:graphicFrame>
        <p:nvGraphicFramePr>
          <p:cNvPr id="6" name="Chart 5"/>
          <p:cNvGraphicFramePr>
            <a:graphicFrameLocks/>
          </p:cNvGraphicFramePr>
          <p:nvPr>
            <p:extLst>
              <p:ext uri="{D42A27DB-BD31-4B8C-83A1-F6EECF244321}">
                <p14:modId xmlns:p14="http://schemas.microsoft.com/office/powerpoint/2010/main" val="4263465489"/>
              </p:ext>
            </p:extLst>
          </p:nvPr>
        </p:nvGraphicFramePr>
        <p:xfrm>
          <a:off x="419100" y="1285875"/>
          <a:ext cx="8343900" cy="53911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844929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25475" y="225187"/>
            <a:ext cx="6704965" cy="738664"/>
          </a:xfrm>
        </p:spPr>
        <p:txBody>
          <a:bodyPr/>
          <a:lstStyle/>
          <a:p>
            <a:r>
              <a:rPr lang="en-US" sz="2000" b="0" i="1" dirty="0" smtClean="0"/>
              <a:t>Statistics – 2</a:t>
            </a:r>
            <a:r>
              <a:rPr lang="en-US" dirty="0" smtClean="0"/>
              <a:t/>
            </a:r>
            <a:br>
              <a:rPr lang="en-US" dirty="0" smtClean="0"/>
            </a:br>
            <a:r>
              <a:rPr lang="en-US" dirty="0" smtClean="0"/>
              <a:t>Total Requests per Year</a:t>
            </a:r>
          </a:p>
        </p:txBody>
      </p:sp>
      <p:graphicFrame>
        <p:nvGraphicFramePr>
          <p:cNvPr id="5" name="Chart 4"/>
          <p:cNvGraphicFramePr>
            <a:graphicFrameLocks/>
          </p:cNvGraphicFramePr>
          <p:nvPr/>
        </p:nvGraphicFramePr>
        <p:xfrm>
          <a:off x="319087" y="681037"/>
          <a:ext cx="8505825" cy="54959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133833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25475" y="225187"/>
            <a:ext cx="6704965" cy="738664"/>
          </a:xfrm>
        </p:spPr>
        <p:txBody>
          <a:bodyPr/>
          <a:lstStyle/>
          <a:p>
            <a:r>
              <a:rPr lang="en-US" sz="2000" b="0" i="1" dirty="0" smtClean="0"/>
              <a:t>Statistics – 3</a:t>
            </a:r>
            <a:r>
              <a:rPr lang="en-US" dirty="0" smtClean="0"/>
              <a:t/>
            </a:r>
            <a:br>
              <a:rPr lang="en-US" dirty="0" smtClean="0"/>
            </a:br>
            <a:r>
              <a:rPr lang="en-US" dirty="0" smtClean="0"/>
              <a:t>Avg. Requests per IP-Core/year</a:t>
            </a:r>
          </a:p>
        </p:txBody>
      </p:sp>
      <p:graphicFrame>
        <p:nvGraphicFramePr>
          <p:cNvPr id="6" name="Chart 5"/>
          <p:cNvGraphicFramePr>
            <a:graphicFrameLocks/>
          </p:cNvGraphicFramePr>
          <p:nvPr>
            <p:extLst>
              <p:ext uri="{D42A27DB-BD31-4B8C-83A1-F6EECF244321}">
                <p14:modId xmlns:p14="http://schemas.microsoft.com/office/powerpoint/2010/main" val="2744165635"/>
              </p:ext>
            </p:extLst>
          </p:nvPr>
        </p:nvGraphicFramePr>
        <p:xfrm>
          <a:off x="-100012" y="295275"/>
          <a:ext cx="9344025" cy="62674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651090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25475" y="225187"/>
            <a:ext cx="6704965" cy="738664"/>
          </a:xfrm>
        </p:spPr>
        <p:txBody>
          <a:bodyPr/>
          <a:lstStyle/>
          <a:p>
            <a:r>
              <a:rPr lang="en-US" sz="2000" b="0" i="1" dirty="0" smtClean="0"/>
              <a:t>Statistics – 4</a:t>
            </a:r>
            <a:r>
              <a:rPr lang="en-US" dirty="0" smtClean="0"/>
              <a:t/>
            </a:r>
            <a:br>
              <a:rPr lang="en-US" dirty="0" smtClean="0"/>
            </a:br>
            <a:r>
              <a:rPr lang="en-US" dirty="0" smtClean="0"/>
              <a:t>Evolution of the Portfolio</a:t>
            </a:r>
          </a:p>
        </p:txBody>
      </p:sp>
      <p:graphicFrame>
        <p:nvGraphicFramePr>
          <p:cNvPr id="7" name="Chart 6"/>
          <p:cNvGraphicFramePr>
            <a:graphicFrameLocks/>
          </p:cNvGraphicFramePr>
          <p:nvPr>
            <p:extLst>
              <p:ext uri="{D42A27DB-BD31-4B8C-83A1-F6EECF244321}">
                <p14:modId xmlns:p14="http://schemas.microsoft.com/office/powerpoint/2010/main" val="1944453506"/>
              </p:ext>
            </p:extLst>
          </p:nvPr>
        </p:nvGraphicFramePr>
        <p:xfrm>
          <a:off x="190500" y="1276350"/>
          <a:ext cx="8824913" cy="50165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935065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GB" dirty="0"/>
          </a:p>
        </p:txBody>
      </p:sp>
      <p:sp>
        <p:nvSpPr>
          <p:cNvPr id="3" name="Content Placeholder 2"/>
          <p:cNvSpPr>
            <a:spLocks noGrp="1"/>
          </p:cNvSpPr>
          <p:nvPr>
            <p:ph idx="1"/>
          </p:nvPr>
        </p:nvSpPr>
        <p:spPr/>
        <p:txBody>
          <a:bodyPr/>
          <a:lstStyle/>
          <a:p>
            <a:r>
              <a:rPr lang="en-US" b="1" dirty="0" smtClean="0"/>
              <a:t>IP-Cores</a:t>
            </a:r>
          </a:p>
          <a:p>
            <a:pPr lvl="1"/>
            <a:r>
              <a:rPr lang="en-US" dirty="0" smtClean="0"/>
              <a:t>Definition, from a digital point of view</a:t>
            </a:r>
          </a:p>
          <a:p>
            <a:pPr lvl="1"/>
            <a:endParaRPr lang="en-US" dirty="0" smtClean="0"/>
          </a:p>
          <a:p>
            <a:r>
              <a:rPr lang="en-US" b="1" dirty="0" smtClean="0"/>
              <a:t>Digital ESA IP-Cores offer</a:t>
            </a:r>
          </a:p>
          <a:p>
            <a:endParaRPr lang="en-US" b="1" dirty="0" smtClean="0"/>
          </a:p>
          <a:p>
            <a:r>
              <a:rPr lang="en-US" b="1" dirty="0" smtClean="0"/>
              <a:t>ESA IP-Cores: organization and licensing procedures</a:t>
            </a:r>
          </a:p>
          <a:p>
            <a:endParaRPr lang="en-US" b="1" dirty="0" smtClean="0"/>
          </a:p>
          <a:p>
            <a:r>
              <a:rPr lang="en-US" b="1" dirty="0"/>
              <a:t>ESA </a:t>
            </a:r>
            <a:r>
              <a:rPr lang="en-US" b="1" dirty="0" smtClean="0"/>
              <a:t>IP-Cores: Statistics</a:t>
            </a:r>
          </a:p>
          <a:p>
            <a:endParaRPr lang="en-US" b="1" dirty="0" smtClean="0"/>
          </a:p>
          <a:p>
            <a:r>
              <a:rPr lang="en-US" b="1" dirty="0" smtClean="0"/>
              <a:t>Other IP-Cores</a:t>
            </a:r>
          </a:p>
          <a:p>
            <a:pPr lvl="1"/>
            <a:r>
              <a:rPr lang="en-US" dirty="0" smtClean="0"/>
              <a:t>SystemC IP-Cores</a:t>
            </a:r>
          </a:p>
          <a:p>
            <a:pPr lvl="1"/>
            <a:r>
              <a:rPr lang="en-US" dirty="0" smtClean="0"/>
              <a:t>Analog and mixed-signal addressed later</a:t>
            </a:r>
            <a:endParaRPr lang="en-GB" dirty="0"/>
          </a:p>
        </p:txBody>
      </p:sp>
    </p:spTree>
    <p:extLst>
      <p:ext uri="{BB962C8B-B14F-4D97-AF65-F5344CB8AC3E}">
        <p14:creationId xmlns:p14="http://schemas.microsoft.com/office/powerpoint/2010/main" val="34474505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5950" y="2946399"/>
            <a:ext cx="7905750" cy="1054101"/>
          </a:xfrm>
        </p:spPr>
        <p:txBody>
          <a:bodyPr/>
          <a:lstStyle/>
          <a:p>
            <a:pPr marL="0" indent="0">
              <a:buNone/>
            </a:pPr>
            <a:r>
              <a:rPr lang="en-US" sz="3200" b="1" i="1" dirty="0" err="1" smtClean="0">
                <a:solidFill>
                  <a:schemeClr val="tx2"/>
                </a:solidFill>
              </a:rPr>
              <a:t>Simulatable</a:t>
            </a:r>
            <a:r>
              <a:rPr lang="en-US" sz="3200" b="1" i="1" dirty="0" smtClean="0">
                <a:solidFill>
                  <a:schemeClr val="tx2"/>
                </a:solidFill>
              </a:rPr>
              <a:t> SystemC IP-Cores </a:t>
            </a:r>
          </a:p>
          <a:p>
            <a:pPr marL="0" indent="0">
              <a:buNone/>
            </a:pPr>
            <a:r>
              <a:rPr lang="en-US" dirty="0" smtClean="0">
                <a:solidFill>
                  <a:schemeClr val="accent1"/>
                </a:solidFill>
              </a:rPr>
              <a:t>(high-level IP-Cores model)</a:t>
            </a:r>
            <a:endParaRPr lang="en-GB" dirty="0">
              <a:solidFill>
                <a:schemeClr val="accent1"/>
              </a:solidFill>
            </a:endParaRPr>
          </a:p>
        </p:txBody>
      </p:sp>
    </p:spTree>
    <p:extLst>
      <p:ext uri="{BB962C8B-B14F-4D97-AF65-F5344CB8AC3E}">
        <p14:creationId xmlns:p14="http://schemas.microsoft.com/office/powerpoint/2010/main" val="9689861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25475" y="196850"/>
            <a:ext cx="6105525" cy="427038"/>
          </a:xfrm>
        </p:spPr>
        <p:txBody>
          <a:bodyPr/>
          <a:lstStyle/>
          <a:p>
            <a:r>
              <a:rPr lang="en-GB" dirty="0" smtClean="0"/>
              <a:t>Hardware </a:t>
            </a:r>
            <a:r>
              <a:rPr lang="en-GB" dirty="0" err="1" smtClean="0"/>
              <a:t>Modeling</a:t>
            </a:r>
            <a:r>
              <a:rPr lang="en-GB" dirty="0" smtClean="0"/>
              <a:t>: </a:t>
            </a:r>
            <a:r>
              <a:rPr lang="en-GB" b="0" i="1" dirty="0" smtClean="0"/>
              <a:t>Activities</a:t>
            </a:r>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0006" y="974165"/>
            <a:ext cx="8061852" cy="5670874"/>
          </a:xfrm>
          <a:prstGeom prst="rect">
            <a:avLst/>
          </a:prstGeom>
        </p:spPr>
      </p:pic>
    </p:spTree>
    <p:extLst>
      <p:ext uri="{BB962C8B-B14F-4D97-AF65-F5344CB8AC3E}">
        <p14:creationId xmlns:p14="http://schemas.microsoft.com/office/powerpoint/2010/main" val="36187368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SoCRocket</a:t>
            </a:r>
            <a:r>
              <a:rPr lang="en-US" dirty="0" smtClean="0"/>
              <a:t> VP Infrastructure</a:t>
            </a:r>
            <a:endParaRPr lang="en-GB" dirty="0"/>
          </a:p>
        </p:txBody>
      </p:sp>
      <p:sp>
        <p:nvSpPr>
          <p:cNvPr id="3" name="Content Placeholder 2"/>
          <p:cNvSpPr>
            <a:spLocks noGrp="1"/>
          </p:cNvSpPr>
          <p:nvPr>
            <p:ph idx="1"/>
          </p:nvPr>
        </p:nvSpPr>
        <p:spPr>
          <a:xfrm>
            <a:off x="615950" y="1523825"/>
            <a:ext cx="7905750" cy="932516"/>
          </a:xfrm>
        </p:spPr>
        <p:txBody>
          <a:bodyPr/>
          <a:lstStyle/>
          <a:p>
            <a:pPr>
              <a:buFont typeface="Arial" pitchFamily="34" charset="0"/>
              <a:buChar char="•"/>
            </a:pPr>
            <a:r>
              <a:rPr lang="en-US" dirty="0" smtClean="0">
                <a:solidFill>
                  <a:schemeClr val="accent1"/>
                </a:solidFill>
              </a:rPr>
              <a:t>Hardware Models are not enough </a:t>
            </a:r>
            <a:r>
              <a:rPr lang="en-US" dirty="0" smtClean="0"/>
              <a:t>to create a Virtual Platform</a:t>
            </a:r>
          </a:p>
          <a:p>
            <a:pPr lvl="1">
              <a:buFont typeface="Arial" pitchFamily="34" charset="0"/>
              <a:buChar char="•"/>
            </a:pPr>
            <a:r>
              <a:rPr lang="en-US" sz="1400" dirty="0" smtClean="0"/>
              <a:t>The infrastructure to interconnect, manage them and extract results is also needed</a:t>
            </a:r>
          </a:p>
        </p:txBody>
      </p:sp>
      <p:grpSp>
        <p:nvGrpSpPr>
          <p:cNvPr id="6" name="Group 5"/>
          <p:cNvGrpSpPr/>
          <p:nvPr/>
        </p:nvGrpSpPr>
        <p:grpSpPr>
          <a:xfrm>
            <a:off x="1045882" y="2299440"/>
            <a:ext cx="7064189" cy="4064000"/>
            <a:chOff x="1422397" y="2203824"/>
            <a:chExt cx="6096000" cy="4064000"/>
          </a:xfrm>
        </p:grpSpPr>
        <p:graphicFrame>
          <p:nvGraphicFramePr>
            <p:cNvPr id="5" name="Diagram 4"/>
            <p:cNvGraphicFramePr/>
            <p:nvPr>
              <p:extLst>
                <p:ext uri="{D42A27DB-BD31-4B8C-83A1-F6EECF244321}">
                  <p14:modId xmlns:p14="http://schemas.microsoft.com/office/powerpoint/2010/main" val="4037760664"/>
                </p:ext>
              </p:extLst>
            </p:nvPr>
          </p:nvGraphicFramePr>
          <p:xfrm>
            <a:off x="1422397" y="220382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descr="SoCRocket_trans.gi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79897" y="3759198"/>
              <a:ext cx="1625609" cy="1137926"/>
            </a:xfrm>
            <a:prstGeom prst="rect">
              <a:avLst/>
            </a:prstGeom>
          </p:spPr>
        </p:pic>
      </p:grpSp>
    </p:spTree>
    <p:extLst>
      <p:ext uri="{BB962C8B-B14F-4D97-AF65-F5344CB8AC3E}">
        <p14:creationId xmlns:p14="http://schemas.microsoft.com/office/powerpoint/2010/main" val="22558452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5950" y="2946399"/>
            <a:ext cx="7905750" cy="1054101"/>
          </a:xfrm>
        </p:spPr>
        <p:txBody>
          <a:bodyPr/>
          <a:lstStyle/>
          <a:p>
            <a:pPr marL="0" indent="0">
              <a:buNone/>
            </a:pPr>
            <a:r>
              <a:rPr lang="en-US" sz="3200" b="1" i="1" dirty="0" smtClean="0">
                <a:solidFill>
                  <a:schemeClr val="tx2"/>
                </a:solidFill>
              </a:rPr>
              <a:t>Analog IP-Cores </a:t>
            </a:r>
          </a:p>
          <a:p>
            <a:pPr marL="0" indent="0">
              <a:buNone/>
            </a:pPr>
            <a:endParaRPr lang="en-US" sz="3200" b="1" i="1" dirty="0" smtClean="0">
              <a:solidFill>
                <a:schemeClr val="tx2"/>
              </a:solidFill>
            </a:endParaRPr>
          </a:p>
          <a:p>
            <a:pPr marL="0" indent="0">
              <a:buNone/>
            </a:pPr>
            <a:r>
              <a:rPr lang="en-US" dirty="0" smtClean="0">
                <a:solidFill>
                  <a:schemeClr val="accent1"/>
                </a:solidFill>
              </a:rPr>
              <a:t>Will be presented later-on in the </a:t>
            </a:r>
            <a:r>
              <a:rPr lang="en-US" smtClean="0">
                <a:solidFill>
                  <a:schemeClr val="accent1"/>
                </a:solidFill>
              </a:rPr>
              <a:t>afternoon’s session</a:t>
            </a:r>
            <a:endParaRPr lang="en-GB" dirty="0">
              <a:solidFill>
                <a:schemeClr val="accent1"/>
              </a:solidFill>
            </a:endParaRPr>
          </a:p>
        </p:txBody>
      </p:sp>
    </p:spTree>
    <p:extLst>
      <p:ext uri="{BB962C8B-B14F-4D97-AF65-F5344CB8AC3E}">
        <p14:creationId xmlns:p14="http://schemas.microsoft.com/office/powerpoint/2010/main" val="28143414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 for Listening</a:t>
            </a:r>
            <a:endParaRPr lang="en-GB" dirty="0"/>
          </a:p>
        </p:txBody>
      </p:sp>
      <p:sp>
        <p:nvSpPr>
          <p:cNvPr id="3" name="Content Placeholder 2"/>
          <p:cNvSpPr>
            <a:spLocks noGrp="1"/>
          </p:cNvSpPr>
          <p:nvPr>
            <p:ph idx="1"/>
          </p:nvPr>
        </p:nvSpPr>
        <p:spPr/>
        <p:txBody>
          <a:bodyPr/>
          <a:lstStyle/>
          <a:p>
            <a:endParaRPr lang="en-US" dirty="0"/>
          </a:p>
          <a:p>
            <a:endParaRPr lang="en-US" dirty="0" smtClean="0"/>
          </a:p>
          <a:p>
            <a:endParaRPr lang="en-US" dirty="0"/>
          </a:p>
          <a:p>
            <a:endParaRPr lang="en-US" dirty="0" smtClean="0"/>
          </a:p>
          <a:p>
            <a:endParaRPr lang="en-US" dirty="0"/>
          </a:p>
          <a:p>
            <a:endParaRPr lang="en-US" dirty="0" smtClean="0"/>
          </a:p>
          <a:p>
            <a:pPr marL="0" indent="0">
              <a:buNone/>
            </a:pPr>
            <a:endParaRPr lang="en-US" dirty="0" smtClean="0"/>
          </a:p>
          <a:p>
            <a:pPr marL="0" indent="0">
              <a:buNone/>
            </a:pPr>
            <a:endParaRPr lang="en-US" dirty="0" smtClean="0"/>
          </a:p>
          <a:p>
            <a:pPr marL="0" indent="0">
              <a:buNone/>
            </a:pPr>
            <a:r>
              <a:rPr lang="en-US" dirty="0" smtClean="0"/>
              <a:t>For more information:</a:t>
            </a:r>
          </a:p>
          <a:p>
            <a:pPr marL="1169988" lvl="1" indent="-285750">
              <a:buFont typeface="Wingdings" pitchFamily="2" charset="2"/>
              <a:buChar char="Ø"/>
            </a:pPr>
            <a:r>
              <a:rPr lang="en-US" dirty="0" smtClean="0">
                <a:hlinkClick r:id="rId2"/>
              </a:rPr>
              <a:t>Luca.Fossati@esa.int</a:t>
            </a:r>
            <a:endParaRPr lang="en-US" dirty="0" smtClean="0"/>
          </a:p>
          <a:p>
            <a:pPr marL="1169988" lvl="1" indent="-285750">
              <a:buFont typeface="Wingdings" pitchFamily="2" charset="2"/>
              <a:buChar char="Ø"/>
            </a:pPr>
            <a:r>
              <a:rPr lang="en-GB" dirty="0" smtClean="0">
                <a:hlinkClick r:id="rId3"/>
              </a:rPr>
              <a:t>http://microelectronics.esa.int</a:t>
            </a:r>
            <a:r>
              <a:rPr lang="en-GB" dirty="0" smtClean="0"/>
              <a:t> </a:t>
            </a:r>
          </a:p>
          <a:p>
            <a:pPr marL="1169988" lvl="1" indent="-285750">
              <a:buFont typeface="Wingdings" pitchFamily="2" charset="2"/>
              <a:buChar char="Ø"/>
            </a:pPr>
            <a:endParaRPr lang="en-US" sz="1200"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44252" y="1351418"/>
            <a:ext cx="2450432" cy="2579080"/>
          </a:xfrm>
          <a:prstGeom prst="rect">
            <a:avLst/>
          </a:prstGeom>
        </p:spPr>
      </p:pic>
    </p:spTree>
    <p:extLst>
      <p:ext uri="{BB962C8B-B14F-4D97-AF65-F5344CB8AC3E}">
        <p14:creationId xmlns:p14="http://schemas.microsoft.com/office/powerpoint/2010/main" val="14281081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IP-Cores License - 1</a:t>
            </a:r>
            <a:endParaRPr lang="en-GB" dirty="0"/>
          </a:p>
        </p:txBody>
      </p:sp>
      <p:sp>
        <p:nvSpPr>
          <p:cNvPr id="3" name="Content Placeholder 2"/>
          <p:cNvSpPr>
            <a:spLocks noGrp="1"/>
          </p:cNvSpPr>
          <p:nvPr>
            <p:ph idx="1"/>
          </p:nvPr>
        </p:nvSpPr>
        <p:spPr/>
        <p:txBody>
          <a:bodyPr/>
          <a:lstStyle/>
          <a:p>
            <a:pPr marL="0" indent="0">
              <a:buNone/>
            </a:pPr>
            <a:r>
              <a:rPr lang="en-US" i="1" dirty="0" smtClean="0"/>
              <a:t>5.1 </a:t>
            </a:r>
            <a:r>
              <a:rPr lang="en-US" i="1" dirty="0"/>
              <a:t>	ESA MEMBER/PARTICIPATING STATES. Granted rights are limited to the territory of the Member/Participating States of the European Space Agency. Should Licensee wish to manufacture, have manufactured or sell any product derived from the HDL IP-Core outside this territory, he shall submit a written notice to Licensor for information indicating the terms proposed for the </a:t>
            </a:r>
            <a:r>
              <a:rPr lang="en-US" i="1" dirty="0" err="1"/>
              <a:t>licence</a:t>
            </a:r>
            <a:r>
              <a:rPr lang="en-US" i="1" dirty="0"/>
              <a:t>. Such a request can be submitted to and agreed by ESA at the same time as signing the </a:t>
            </a:r>
            <a:r>
              <a:rPr lang="en-US" i="1" dirty="0" err="1"/>
              <a:t>licence</a:t>
            </a:r>
            <a:r>
              <a:rPr lang="en-US" i="1" dirty="0"/>
              <a:t> agreement.</a:t>
            </a:r>
          </a:p>
          <a:p>
            <a:endParaRPr lang="en-US" dirty="0" smtClean="0"/>
          </a:p>
          <a:p>
            <a:pPr marL="0" indent="0">
              <a:buNone/>
            </a:pPr>
            <a:r>
              <a:rPr lang="en-US" dirty="0" smtClean="0"/>
              <a:t>In principle use restricted to the ESA member/participating states; to use the IP-Core and any derivatives (i.e. even a unit containing an ASIC which instantiated the IP-Core) a special request has to be submitted to the Agency Technology Transfer Board (ATB)</a:t>
            </a:r>
            <a:endParaRPr lang="en-GB" dirty="0"/>
          </a:p>
        </p:txBody>
      </p:sp>
    </p:spTree>
    <p:extLst>
      <p:ext uri="{BB962C8B-B14F-4D97-AF65-F5344CB8AC3E}">
        <p14:creationId xmlns:p14="http://schemas.microsoft.com/office/powerpoint/2010/main" val="42634187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IP-Cores License - </a:t>
            </a:r>
            <a:r>
              <a:rPr lang="en-US" dirty="0" smtClean="0"/>
              <a:t>2</a:t>
            </a:r>
            <a:endParaRPr lang="en-GB" dirty="0"/>
          </a:p>
        </p:txBody>
      </p:sp>
      <p:sp>
        <p:nvSpPr>
          <p:cNvPr id="3" name="Content Placeholder 2"/>
          <p:cNvSpPr>
            <a:spLocks noGrp="1"/>
          </p:cNvSpPr>
          <p:nvPr>
            <p:ph idx="1"/>
          </p:nvPr>
        </p:nvSpPr>
        <p:spPr/>
        <p:txBody>
          <a:bodyPr/>
          <a:lstStyle/>
          <a:p>
            <a:pPr marL="0" indent="0">
              <a:buNone/>
            </a:pPr>
            <a:r>
              <a:rPr lang="en-US" i="1" dirty="0"/>
              <a:t>6.1 	GENERAL SCOPE. </a:t>
            </a:r>
            <a:r>
              <a:rPr lang="en-US" i="1" dirty="0" smtClean="0"/>
              <a:t>Licensor </a:t>
            </a:r>
            <a:r>
              <a:rPr lang="en-US" i="1" dirty="0"/>
              <a:t>hereby grants Licensee a non-exclusive, non-transferable right to instantiate the synthesizable HDL IP-Core into integrated circuits, to manufacture, have manufactured and use such integrated circuits or else to incorporate such integrated circuits in hardware or equipment only in the legal frame work of the ESA Project “&lt;ESA PROJECT NAME HERE&gt; AND/OR ESTEC/ &lt;contract number&gt;”.</a:t>
            </a:r>
          </a:p>
          <a:p>
            <a:endParaRPr lang="en-US" dirty="0" smtClean="0"/>
          </a:p>
          <a:p>
            <a:pPr marL="0" indent="0">
              <a:buNone/>
            </a:pPr>
            <a:r>
              <a:rPr lang="en-US" dirty="0" smtClean="0"/>
              <a:t>When a license is granted in the frame of an ESA project (note that some IP-Cores can only be license in this context) use of the IP-Core or of any derivative is forbidden </a:t>
            </a:r>
            <a:r>
              <a:rPr lang="en-US" dirty="0" err="1" smtClean="0"/>
              <a:t>outiside</a:t>
            </a:r>
            <a:r>
              <a:rPr lang="en-US" dirty="0" smtClean="0"/>
              <a:t> the legal framework of such project (e.g. if an ASIC is developed in a GSTP activity, to commercialize it another license must be obtained, either from ESA or from the IP-Core owner)</a:t>
            </a:r>
            <a:endParaRPr lang="en-GB" dirty="0"/>
          </a:p>
        </p:txBody>
      </p:sp>
    </p:spTree>
    <p:extLst>
      <p:ext uri="{BB962C8B-B14F-4D97-AF65-F5344CB8AC3E}">
        <p14:creationId xmlns:p14="http://schemas.microsoft.com/office/powerpoint/2010/main" val="9046404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IP-Cores License - </a:t>
            </a:r>
            <a:r>
              <a:rPr lang="en-US" dirty="0" smtClean="0"/>
              <a:t>3</a:t>
            </a:r>
            <a:endParaRPr lang="en-GB" dirty="0"/>
          </a:p>
        </p:txBody>
      </p:sp>
      <p:sp>
        <p:nvSpPr>
          <p:cNvPr id="3" name="Content Placeholder 2"/>
          <p:cNvSpPr>
            <a:spLocks noGrp="1"/>
          </p:cNvSpPr>
          <p:nvPr>
            <p:ph idx="1"/>
          </p:nvPr>
        </p:nvSpPr>
        <p:spPr/>
        <p:txBody>
          <a:bodyPr/>
          <a:lstStyle/>
          <a:p>
            <a:pPr marL="0" indent="0">
              <a:buNone/>
            </a:pPr>
            <a:r>
              <a:rPr lang="en-US" i="1" dirty="0"/>
              <a:t>7.4 	GENERAL UNDERTAKINGS BY LICENSOR / TASKS EXPLICITLY EXCLUDED: Licensor shall report to Licensee all design and/or documentation errors which are found by, or become known to, Licensor and shall provide Licensee with the corresponding replacements of, or additions to, the relevant file(s) listed in Annex A hereto, if and when available.  It is specifically understood that any replacement of, or addition to, the files listed in Annex A hereto issued to Licensee by Licensor shall be subject to the terms and conditions of this </a:t>
            </a:r>
            <a:r>
              <a:rPr lang="en-US" i="1" dirty="0" err="1"/>
              <a:t>licence</a:t>
            </a:r>
            <a:r>
              <a:rPr lang="en-US" i="1" dirty="0" smtClean="0"/>
              <a:t>.</a:t>
            </a:r>
          </a:p>
          <a:p>
            <a:pPr marL="0" indent="0">
              <a:buNone/>
            </a:pPr>
            <a:endParaRPr lang="en-US" dirty="0" smtClean="0"/>
          </a:p>
          <a:p>
            <a:pPr marL="0" indent="0">
              <a:buNone/>
            </a:pPr>
            <a:r>
              <a:rPr lang="en-US" dirty="0" smtClean="0"/>
              <a:t>Seldom applied, </a:t>
            </a:r>
            <a:r>
              <a:rPr lang="en-US" b="1" dirty="0" smtClean="0"/>
              <a:t>please report to us your experience using the IP-Cores, it helps improving the quality of the offer</a:t>
            </a:r>
            <a:r>
              <a:rPr lang="en-US" dirty="0" smtClean="0"/>
              <a:t>, for your and other’s future use.</a:t>
            </a:r>
            <a:endParaRPr lang="en-US" dirty="0"/>
          </a:p>
        </p:txBody>
      </p:sp>
    </p:spTree>
    <p:extLst>
      <p:ext uri="{BB962C8B-B14F-4D97-AF65-F5344CB8AC3E}">
        <p14:creationId xmlns:p14="http://schemas.microsoft.com/office/powerpoint/2010/main" val="16120016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IP-Cores License - </a:t>
            </a:r>
            <a:r>
              <a:rPr lang="en-US" dirty="0" smtClean="0"/>
              <a:t>4</a:t>
            </a:r>
            <a:endParaRPr lang="en-GB" dirty="0"/>
          </a:p>
        </p:txBody>
      </p:sp>
      <p:sp>
        <p:nvSpPr>
          <p:cNvPr id="3" name="Content Placeholder 2"/>
          <p:cNvSpPr>
            <a:spLocks noGrp="1"/>
          </p:cNvSpPr>
          <p:nvPr>
            <p:ph idx="1"/>
          </p:nvPr>
        </p:nvSpPr>
        <p:spPr/>
        <p:txBody>
          <a:bodyPr/>
          <a:lstStyle/>
          <a:p>
            <a:pPr marL="0" indent="0">
              <a:buNone/>
            </a:pPr>
            <a:r>
              <a:rPr lang="en-US" i="1" dirty="0"/>
              <a:t>11.1 	NO WARRANTY ON IP-CORES. Licensor gives no warranty nor guarantee whatsoever as to the adequacy or suitability of the licensed synthesizable HDL IP-Cores and shall not be held liable for any direct, indirect nor consequential damages. Use of the licensed synthesizable HDL IP-Cores by Licensee is made fully at Licensee’s own risk</a:t>
            </a:r>
            <a:r>
              <a:rPr lang="en-US" i="1" dirty="0" smtClean="0"/>
              <a:t>.</a:t>
            </a:r>
          </a:p>
          <a:p>
            <a:pPr marL="0" indent="0">
              <a:buNone/>
            </a:pPr>
            <a:endParaRPr lang="en-US" dirty="0"/>
          </a:p>
          <a:p>
            <a:pPr marL="0" indent="0">
              <a:buNone/>
            </a:pPr>
            <a:r>
              <a:rPr lang="en-US" dirty="0" smtClean="0"/>
              <a:t>We try to the best of our possibilities to provide technical support either directly or through subcontracts with the original developer of the IP-Core. Unfortunately due to the limited resources allocated to the ESA IP-Cores service, we cannot take any a-priori commitment.</a:t>
            </a:r>
            <a:endParaRPr lang="en-GB" dirty="0"/>
          </a:p>
        </p:txBody>
      </p:sp>
    </p:spTree>
    <p:extLst>
      <p:ext uri="{BB962C8B-B14F-4D97-AF65-F5344CB8AC3E}">
        <p14:creationId xmlns:p14="http://schemas.microsoft.com/office/powerpoint/2010/main" val="21660253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IP-Cores License - </a:t>
            </a:r>
            <a:r>
              <a:rPr lang="en-US" dirty="0" smtClean="0"/>
              <a:t>5</a:t>
            </a:r>
            <a:endParaRPr lang="en-GB" dirty="0"/>
          </a:p>
        </p:txBody>
      </p:sp>
      <p:sp>
        <p:nvSpPr>
          <p:cNvPr id="3" name="Content Placeholder 2"/>
          <p:cNvSpPr>
            <a:spLocks noGrp="1"/>
          </p:cNvSpPr>
          <p:nvPr>
            <p:ph idx="1"/>
          </p:nvPr>
        </p:nvSpPr>
        <p:spPr/>
        <p:txBody>
          <a:bodyPr/>
          <a:lstStyle/>
          <a:p>
            <a:pPr marL="0" indent="0">
              <a:buNone/>
            </a:pPr>
            <a:r>
              <a:rPr lang="en-US" i="1" dirty="0"/>
              <a:t>8.1 	CREATION OF CORRECTIONS TO THE IP-CORES</a:t>
            </a:r>
            <a:r>
              <a:rPr lang="en-US" i="1" dirty="0" smtClean="0"/>
              <a:t>.</a:t>
            </a:r>
          </a:p>
          <a:p>
            <a:pPr marL="0" indent="0">
              <a:buNone/>
            </a:pPr>
            <a:r>
              <a:rPr lang="en-US" i="1" dirty="0"/>
              <a:t>8.2 	CREATION OF MODIFICATIONS TO THE IP-CORES</a:t>
            </a:r>
            <a:r>
              <a:rPr lang="en-US" i="1" dirty="0" smtClean="0"/>
              <a:t>.</a:t>
            </a:r>
          </a:p>
          <a:p>
            <a:pPr marL="0" indent="0">
              <a:buNone/>
            </a:pPr>
            <a:r>
              <a:rPr lang="en-US" i="1" dirty="0"/>
              <a:t>8.3 	CREATION OF ADDITIONS TO THE MODELS</a:t>
            </a:r>
            <a:r>
              <a:rPr lang="en-US" i="1" dirty="0" smtClean="0"/>
              <a:t>.</a:t>
            </a:r>
          </a:p>
          <a:p>
            <a:pPr marL="0" indent="0">
              <a:buNone/>
            </a:pPr>
            <a:endParaRPr lang="en-US" i="1" dirty="0"/>
          </a:p>
          <a:p>
            <a:pPr marL="0" indent="0">
              <a:buNone/>
            </a:pPr>
            <a:r>
              <a:rPr lang="en-US" dirty="0" smtClean="0"/>
              <a:t>Depending on the IP-Core, modifications may either belong to the licensee or to the owner of the IP. Corrections always belong to the owner of the IP and additions always to the licensee.</a:t>
            </a:r>
            <a:endParaRPr lang="en-GB" dirty="0"/>
          </a:p>
        </p:txBody>
      </p:sp>
    </p:spTree>
    <p:extLst>
      <p:ext uri="{BB962C8B-B14F-4D97-AF65-F5344CB8AC3E}">
        <p14:creationId xmlns:p14="http://schemas.microsoft.com/office/powerpoint/2010/main" val="29222118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25475" y="240576"/>
            <a:ext cx="6105525" cy="707886"/>
          </a:xfrm>
        </p:spPr>
        <p:txBody>
          <a:bodyPr/>
          <a:lstStyle/>
          <a:p>
            <a:r>
              <a:rPr lang="en-US" sz="1800" b="0" i="1" dirty="0" smtClean="0"/>
              <a:t>IP-Cores</a:t>
            </a:r>
            <a:r>
              <a:rPr lang="en-US" sz="1800" dirty="0"/>
              <a:t/>
            </a:r>
            <a:br>
              <a:rPr lang="en-US" sz="1800" dirty="0"/>
            </a:br>
            <a:r>
              <a:rPr lang="en-US" dirty="0" smtClean="0"/>
              <a:t>Definitions</a:t>
            </a:r>
            <a:endParaRPr lang="en-GB" dirty="0"/>
          </a:p>
        </p:txBody>
      </p:sp>
      <p:sp>
        <p:nvSpPr>
          <p:cNvPr id="7" name="CasellaDiTesto 3"/>
          <p:cNvSpPr txBox="1"/>
          <p:nvPr/>
        </p:nvSpPr>
        <p:spPr>
          <a:xfrm>
            <a:off x="619932" y="1190141"/>
            <a:ext cx="5982728" cy="338554"/>
          </a:xfrm>
          <a:prstGeom prst="rect">
            <a:avLst/>
          </a:prstGeom>
          <a:noFill/>
        </p:spPr>
        <p:txBody>
          <a:bodyPr wrap="none" rtlCol="0">
            <a:spAutoFit/>
          </a:bodyPr>
          <a:lstStyle/>
          <a:p>
            <a:r>
              <a:rPr lang="en-GB" sz="1600" b="1" dirty="0" smtClean="0">
                <a:solidFill>
                  <a:schemeClr val="accent1"/>
                </a:solidFill>
              </a:rPr>
              <a:t>Intellectual Property Core – </a:t>
            </a:r>
            <a:r>
              <a:rPr lang="en-GB" sz="1600" i="1" dirty="0" smtClean="0">
                <a:solidFill>
                  <a:schemeClr val="accent1"/>
                </a:solidFill>
              </a:rPr>
              <a:t>definition</a:t>
            </a:r>
            <a:r>
              <a:rPr lang="en-GB" sz="1600" dirty="0" smtClean="0">
                <a:solidFill>
                  <a:schemeClr val="bg2"/>
                </a:solidFill>
              </a:rPr>
              <a:t> </a:t>
            </a:r>
            <a:r>
              <a:rPr lang="en-GB" sz="1400" i="1" dirty="0" smtClean="0">
                <a:solidFill>
                  <a:schemeClr val="tx2"/>
                </a:solidFill>
              </a:rPr>
              <a:t>from Wikipedia</a:t>
            </a:r>
            <a:r>
              <a:rPr lang="en-GB" sz="1600" dirty="0" smtClean="0">
                <a:solidFill>
                  <a:schemeClr val="bg2"/>
                </a:solidFill>
              </a:rPr>
              <a:t>:</a:t>
            </a:r>
            <a:endParaRPr lang="en-US" sz="1600" dirty="0">
              <a:solidFill>
                <a:schemeClr val="bg2"/>
              </a:solidFill>
            </a:endParaRPr>
          </a:p>
        </p:txBody>
      </p:sp>
      <p:sp>
        <p:nvSpPr>
          <p:cNvPr id="8" name="Rettangolo arrotondato 4"/>
          <p:cNvSpPr/>
          <p:nvPr/>
        </p:nvSpPr>
        <p:spPr>
          <a:xfrm>
            <a:off x="689675" y="1600846"/>
            <a:ext cx="7911884" cy="976393"/>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n-US" sz="1600" dirty="0"/>
              <a:t>In electronic design a semiconductor intellectual property core, IP core, or IP block is a </a:t>
            </a:r>
            <a:r>
              <a:rPr lang="en-US" b="1" dirty="0"/>
              <a:t>reusable unit of logic</a:t>
            </a:r>
            <a:r>
              <a:rPr lang="en-US" sz="1600" dirty="0"/>
              <a:t>, cell, or chip layout design that is the </a:t>
            </a:r>
            <a:r>
              <a:rPr lang="en-US" b="1" dirty="0"/>
              <a:t>intellectual property of one party</a:t>
            </a:r>
            <a:r>
              <a:rPr lang="en-US" sz="1600" dirty="0"/>
              <a:t>.</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5403" y="2891027"/>
            <a:ext cx="7669842" cy="3047619"/>
          </a:xfrm>
          <a:prstGeom prst="rect">
            <a:avLst/>
          </a:prstGeom>
        </p:spPr>
      </p:pic>
    </p:spTree>
    <p:extLst>
      <p:ext uri="{BB962C8B-B14F-4D97-AF65-F5344CB8AC3E}">
        <p14:creationId xmlns:p14="http://schemas.microsoft.com/office/powerpoint/2010/main" val="39436831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75403" y="2891027"/>
            <a:ext cx="7669842" cy="3047619"/>
          </a:xfrm>
          <a:prstGeom prst="rect">
            <a:avLst/>
          </a:prstGeom>
        </p:spPr>
      </p:pic>
      <p:sp>
        <p:nvSpPr>
          <p:cNvPr id="5" name="Title 1"/>
          <p:cNvSpPr>
            <a:spLocks noGrp="1"/>
          </p:cNvSpPr>
          <p:nvPr>
            <p:ph type="title"/>
          </p:nvPr>
        </p:nvSpPr>
        <p:spPr>
          <a:xfrm>
            <a:off x="625475" y="240576"/>
            <a:ext cx="6105525" cy="707886"/>
          </a:xfrm>
        </p:spPr>
        <p:txBody>
          <a:bodyPr/>
          <a:lstStyle/>
          <a:p>
            <a:r>
              <a:rPr lang="en-US" sz="1800" b="0" i="1" dirty="0" smtClean="0"/>
              <a:t>IP-Cores</a:t>
            </a:r>
            <a:r>
              <a:rPr lang="en-US" sz="1800" dirty="0"/>
              <a:t/>
            </a:r>
            <a:br>
              <a:rPr lang="en-US" sz="1800" dirty="0"/>
            </a:br>
            <a:r>
              <a:rPr lang="en-US" dirty="0" smtClean="0"/>
              <a:t>Definitions</a:t>
            </a:r>
            <a:endParaRPr lang="en-GB" dirty="0"/>
          </a:p>
        </p:txBody>
      </p:sp>
      <p:sp>
        <p:nvSpPr>
          <p:cNvPr id="7" name="CasellaDiTesto 3"/>
          <p:cNvSpPr txBox="1"/>
          <p:nvPr/>
        </p:nvSpPr>
        <p:spPr>
          <a:xfrm>
            <a:off x="619932" y="1190141"/>
            <a:ext cx="5982728" cy="338554"/>
          </a:xfrm>
          <a:prstGeom prst="rect">
            <a:avLst/>
          </a:prstGeom>
          <a:noFill/>
        </p:spPr>
        <p:txBody>
          <a:bodyPr wrap="none" rtlCol="0">
            <a:spAutoFit/>
          </a:bodyPr>
          <a:lstStyle/>
          <a:p>
            <a:r>
              <a:rPr lang="en-GB" sz="1600" b="1" dirty="0" smtClean="0">
                <a:solidFill>
                  <a:schemeClr val="accent1"/>
                </a:solidFill>
              </a:rPr>
              <a:t>Intellectual Property Core – </a:t>
            </a:r>
            <a:r>
              <a:rPr lang="en-GB" sz="1600" i="1" dirty="0" smtClean="0">
                <a:solidFill>
                  <a:schemeClr val="accent1"/>
                </a:solidFill>
              </a:rPr>
              <a:t>definition</a:t>
            </a:r>
            <a:r>
              <a:rPr lang="en-GB" sz="1600" dirty="0" smtClean="0">
                <a:solidFill>
                  <a:schemeClr val="bg2"/>
                </a:solidFill>
              </a:rPr>
              <a:t> </a:t>
            </a:r>
            <a:r>
              <a:rPr lang="en-GB" sz="1400" i="1" dirty="0" smtClean="0">
                <a:solidFill>
                  <a:schemeClr val="tx2"/>
                </a:solidFill>
              </a:rPr>
              <a:t>from Wikipedia</a:t>
            </a:r>
            <a:r>
              <a:rPr lang="en-GB" sz="1600" dirty="0" smtClean="0">
                <a:solidFill>
                  <a:schemeClr val="bg2"/>
                </a:solidFill>
              </a:rPr>
              <a:t>:</a:t>
            </a:r>
            <a:endParaRPr lang="en-US" sz="1600" dirty="0">
              <a:solidFill>
                <a:schemeClr val="bg2"/>
              </a:solidFill>
            </a:endParaRPr>
          </a:p>
        </p:txBody>
      </p:sp>
      <p:sp>
        <p:nvSpPr>
          <p:cNvPr id="8" name="Rettangolo arrotondato 4"/>
          <p:cNvSpPr/>
          <p:nvPr/>
        </p:nvSpPr>
        <p:spPr>
          <a:xfrm>
            <a:off x="689675" y="1600846"/>
            <a:ext cx="7911884" cy="976393"/>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n-US" sz="1600" dirty="0"/>
              <a:t>In electronic design a semiconductor intellectual property core, IP core, or IP block is a </a:t>
            </a:r>
            <a:r>
              <a:rPr lang="en-US" b="1" dirty="0"/>
              <a:t>reusable unit of logic</a:t>
            </a:r>
            <a:r>
              <a:rPr lang="en-US" sz="1600" dirty="0"/>
              <a:t>, cell, or chip layout design that is the </a:t>
            </a:r>
            <a:r>
              <a:rPr lang="en-US" b="1" dirty="0"/>
              <a:t>intellectual property of one party</a:t>
            </a:r>
            <a:r>
              <a:rPr lang="en-US" sz="1600" dirty="0"/>
              <a:t>.</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7175" y="3363594"/>
            <a:ext cx="1928813" cy="1494790"/>
          </a:xfrm>
          <a:prstGeom prst="rect">
            <a:avLst/>
          </a:prstGeom>
        </p:spPr>
      </p:pic>
      <p:sp>
        <p:nvSpPr>
          <p:cNvPr id="21" name="Rounded Rectangular Callout 20"/>
          <p:cNvSpPr/>
          <p:nvPr/>
        </p:nvSpPr>
        <p:spPr>
          <a:xfrm>
            <a:off x="689675" y="4673600"/>
            <a:ext cx="5189301" cy="1206500"/>
          </a:xfrm>
          <a:prstGeom prst="wedgeRoundRectCallout">
            <a:avLst>
              <a:gd name="adj1" fmla="val -1187"/>
              <a:gd name="adj2" fmla="val -226703"/>
              <a:gd name="adj3" fmla="val 16667"/>
            </a:avLst>
          </a:prstGeom>
          <a:noFill/>
          <a:ln w="57150">
            <a:prstDash val="sysDash"/>
          </a:ln>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600" b="1" i="1" dirty="0" smtClean="0"/>
              <a:t>Legal implications</a:t>
            </a:r>
            <a:r>
              <a:rPr lang="en-US" sz="1600" i="1" dirty="0" smtClean="0"/>
              <a:t> - </a:t>
            </a:r>
            <a:r>
              <a:rPr lang="en-US" sz="1600" i="1" dirty="0"/>
              <a:t>Intellectual </a:t>
            </a:r>
            <a:r>
              <a:rPr lang="en-US" sz="1600" i="1" dirty="0" smtClean="0"/>
              <a:t>Property </a:t>
            </a:r>
            <a:r>
              <a:rPr lang="en-US" sz="1600" i="1" dirty="0"/>
              <a:t>(IP) is a legal concept which refers to creations of the mind for which </a:t>
            </a:r>
            <a:r>
              <a:rPr lang="en-US" sz="1600" i="1" dirty="0" smtClean="0"/>
              <a:t>rights </a:t>
            </a:r>
            <a:r>
              <a:rPr lang="en-US" sz="1600" i="1" dirty="0"/>
              <a:t>are </a:t>
            </a:r>
            <a:r>
              <a:rPr lang="en-US" sz="1600" i="1" dirty="0" smtClean="0"/>
              <a:t>recognized</a:t>
            </a:r>
            <a:endParaRPr lang="en-US" sz="1600" i="1" dirty="0"/>
          </a:p>
        </p:txBody>
      </p:sp>
      <p:sp>
        <p:nvSpPr>
          <p:cNvPr id="3" name="Vertical Scroll 2"/>
          <p:cNvSpPr/>
          <p:nvPr/>
        </p:nvSpPr>
        <p:spPr>
          <a:xfrm>
            <a:off x="7245094" y="4166043"/>
            <a:ext cx="1843088" cy="1772603"/>
          </a:xfrm>
          <a:prstGeom prst="verticalScroll">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dirty="0" smtClean="0"/>
              <a:t>00100</a:t>
            </a:r>
          </a:p>
          <a:p>
            <a:pPr algn="ctr"/>
            <a:r>
              <a:rPr lang="en-US" dirty="0" smtClean="0"/>
              <a:t>11100</a:t>
            </a:r>
          </a:p>
          <a:p>
            <a:pPr algn="ctr"/>
            <a:r>
              <a:rPr lang="en-US" dirty="0" smtClean="0"/>
              <a:t>00010</a:t>
            </a:r>
          </a:p>
          <a:p>
            <a:pPr algn="ctr"/>
            <a:r>
              <a:rPr lang="en-US" dirty="0" smtClean="0"/>
              <a:t>00101</a:t>
            </a:r>
            <a:endParaRPr lang="en-GB" dirty="0"/>
          </a:p>
        </p:txBody>
      </p:sp>
      <p:sp>
        <p:nvSpPr>
          <p:cNvPr id="4" name="Rounded Rectangular Callout 3"/>
          <p:cNvSpPr/>
          <p:nvPr/>
        </p:nvSpPr>
        <p:spPr>
          <a:xfrm>
            <a:off x="4456765" y="3178810"/>
            <a:ext cx="4640580" cy="1206500"/>
          </a:xfrm>
          <a:prstGeom prst="wedgeRoundRectCallout">
            <a:avLst>
              <a:gd name="adj1" fmla="val -49073"/>
              <a:gd name="adj2" fmla="val -127545"/>
              <a:gd name="adj3" fmla="val 16667"/>
            </a:avLst>
          </a:prstGeom>
          <a:noFill/>
          <a:ln w="57150">
            <a:prstDash val="sysDash"/>
          </a:ln>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600" i="1" dirty="0" smtClean="0"/>
              <a:t>An IP-Core </a:t>
            </a:r>
            <a:r>
              <a:rPr lang="en-US" sz="1600" i="1" dirty="0"/>
              <a:t>can be described as </a:t>
            </a:r>
            <a:r>
              <a:rPr lang="en-US" sz="1600" b="1" i="1" dirty="0"/>
              <a:t>being for chip design what </a:t>
            </a:r>
            <a:r>
              <a:rPr lang="en-US" sz="1600" b="1" i="1" dirty="0" smtClean="0"/>
              <a:t>a software </a:t>
            </a:r>
            <a:r>
              <a:rPr lang="en-US" sz="1600" b="1" i="1" dirty="0"/>
              <a:t>library is for computer programming </a:t>
            </a:r>
            <a:endParaRPr lang="en-GB" sz="1600" b="1" dirty="0"/>
          </a:p>
        </p:txBody>
      </p:sp>
    </p:spTree>
    <p:extLst>
      <p:ext uri="{BB962C8B-B14F-4D97-AF65-F5344CB8AC3E}">
        <p14:creationId xmlns:p14="http://schemas.microsoft.com/office/powerpoint/2010/main" val="4925570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5475" y="58296"/>
            <a:ext cx="6105525" cy="427038"/>
          </a:xfrm>
        </p:spPr>
        <p:txBody>
          <a:bodyPr/>
          <a:lstStyle/>
          <a:p>
            <a:r>
              <a:rPr lang="en-US" dirty="0" smtClean="0"/>
              <a:t>List of </a:t>
            </a:r>
            <a:r>
              <a:rPr lang="en-US" i="1" dirty="0" smtClean="0"/>
              <a:t>digital</a:t>
            </a:r>
            <a:r>
              <a:rPr lang="en-US" dirty="0" smtClean="0"/>
              <a:t> ESA IPs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41717038"/>
              </p:ext>
            </p:extLst>
          </p:nvPr>
        </p:nvGraphicFramePr>
        <p:xfrm>
          <a:off x="1099672" y="579617"/>
          <a:ext cx="6855012" cy="5892800"/>
        </p:xfrm>
        <a:graphic>
          <a:graphicData uri="http://schemas.openxmlformats.org/drawingml/2006/table">
            <a:tbl>
              <a:tblPr bandRow="1">
                <a:tableStyleId>{5C22544A-7EE6-4342-B048-85BDC9FD1C3A}</a:tableStyleId>
              </a:tblPr>
              <a:tblGrid>
                <a:gridCol w="2285004"/>
                <a:gridCol w="2285004"/>
                <a:gridCol w="2285004"/>
              </a:tblGrid>
              <a:tr h="370840">
                <a:tc>
                  <a:txBody>
                    <a:bodyPr/>
                    <a:lstStyle/>
                    <a:p>
                      <a:r>
                        <a:rPr lang="en-US" sz="1200" dirty="0" err="1" smtClean="0"/>
                        <a:t>HurriCANe</a:t>
                      </a:r>
                      <a:endParaRPr lang="en-GB" sz="1200" dirty="0"/>
                    </a:p>
                  </a:txBody>
                  <a:tcPr/>
                </a:tc>
                <a:tc>
                  <a:txBody>
                    <a:bodyPr/>
                    <a:lstStyle/>
                    <a:p>
                      <a:r>
                        <a:rPr lang="en-US" sz="1200" dirty="0" smtClean="0"/>
                        <a:t>CAN Controller</a:t>
                      </a:r>
                      <a:endParaRPr lang="en-GB" sz="1200" dirty="0"/>
                    </a:p>
                  </a:txBody>
                  <a:tcPr/>
                </a:tc>
                <a:tc>
                  <a:txBody>
                    <a:bodyPr/>
                    <a:lstStyle/>
                    <a:p>
                      <a:r>
                        <a:rPr lang="en-US" sz="1200" dirty="0" smtClean="0"/>
                        <a:t>ESA projects only</a:t>
                      </a:r>
                      <a:endParaRPr lang="en-GB" sz="1200" dirty="0"/>
                    </a:p>
                  </a:txBody>
                  <a:tcPr/>
                </a:tc>
              </a:tr>
              <a:tr h="370840">
                <a:tc>
                  <a:txBody>
                    <a:bodyPr/>
                    <a:lstStyle/>
                    <a:p>
                      <a:r>
                        <a:rPr lang="en-US" sz="1200" dirty="0" smtClean="0"/>
                        <a:t>CUC-CTM</a:t>
                      </a:r>
                      <a:endParaRPr lang="en-GB" sz="1200" dirty="0"/>
                    </a:p>
                  </a:txBody>
                  <a:tcPr/>
                </a:tc>
                <a:tc>
                  <a:txBody>
                    <a:bodyPr/>
                    <a:lstStyle/>
                    <a:p>
                      <a:r>
                        <a:rPr lang="en-US" sz="1200" kern="1200" dirty="0" smtClean="0">
                          <a:solidFill>
                            <a:schemeClr val="dk1"/>
                          </a:solidFill>
                          <a:latin typeface="+mn-lt"/>
                          <a:ea typeface="+mn-ea"/>
                          <a:cs typeface="+mn-cs"/>
                        </a:rPr>
                        <a:t>CCSDS </a:t>
                      </a:r>
                      <a:r>
                        <a:rPr lang="en-US" sz="1200" kern="1200" dirty="0" err="1" smtClean="0">
                          <a:solidFill>
                            <a:schemeClr val="dk1"/>
                          </a:solidFill>
                          <a:latin typeface="+mn-lt"/>
                          <a:ea typeface="+mn-ea"/>
                          <a:cs typeface="+mn-cs"/>
                        </a:rPr>
                        <a:t>Unsegmented</a:t>
                      </a:r>
                      <a:r>
                        <a:rPr lang="en-US" sz="1200" kern="1200" dirty="0" smtClean="0">
                          <a:solidFill>
                            <a:schemeClr val="dk1"/>
                          </a:solidFill>
                          <a:latin typeface="+mn-lt"/>
                          <a:ea typeface="+mn-ea"/>
                          <a:cs typeface="+mn-cs"/>
                        </a:rPr>
                        <a:t> Code (CUC) &amp; CCSDS Time Manager (CTM)</a:t>
                      </a:r>
                      <a:endParaRPr lang="en-GB" sz="1200" kern="1200" dirty="0">
                        <a:solidFill>
                          <a:schemeClr val="dk1"/>
                        </a:solidFill>
                        <a:latin typeface="+mn-lt"/>
                        <a:ea typeface="+mn-ea"/>
                        <a:cs typeface="+mn-cs"/>
                      </a:endParaRPr>
                    </a:p>
                  </a:txBody>
                  <a:tcPr/>
                </a:tc>
                <a:tc>
                  <a:txBody>
                    <a:bodyPr/>
                    <a:lstStyle/>
                    <a:p>
                      <a:r>
                        <a:rPr lang="en-US" sz="1200" dirty="0" smtClean="0"/>
                        <a:t>ESA Member States*</a:t>
                      </a:r>
                      <a:endParaRPr lang="en-GB" sz="1200" dirty="0"/>
                    </a:p>
                  </a:txBody>
                  <a:tcPr/>
                </a:tc>
              </a:tr>
              <a:tr h="370840">
                <a:tc>
                  <a:txBody>
                    <a:bodyPr/>
                    <a:lstStyle/>
                    <a:p>
                      <a:r>
                        <a:rPr lang="en-US" sz="1200" dirty="0" smtClean="0"/>
                        <a:t>EDAC</a:t>
                      </a:r>
                      <a:endParaRPr lang="en-GB" sz="1200" dirty="0"/>
                    </a:p>
                  </a:txBody>
                  <a:tcPr/>
                </a:tc>
                <a:tc>
                  <a:txBody>
                    <a:bodyPr/>
                    <a:lstStyle/>
                    <a:p>
                      <a:endParaRPr lang="en-GB" sz="1200" dirty="0"/>
                    </a:p>
                  </a:txBody>
                  <a:tcPr/>
                </a:tc>
                <a:tc>
                  <a:txBody>
                    <a:bodyPr/>
                    <a:lstStyle/>
                    <a:p>
                      <a:r>
                        <a:rPr lang="en-US" sz="1200" dirty="0" smtClean="0"/>
                        <a:t>ESA Member States*</a:t>
                      </a:r>
                      <a:endParaRPr lang="en-GB" sz="1200" dirty="0"/>
                    </a:p>
                  </a:txBody>
                  <a:tcPr/>
                </a:tc>
              </a:tr>
              <a:tr h="370840">
                <a:tc>
                  <a:txBody>
                    <a:bodyPr/>
                    <a:lstStyle/>
                    <a:p>
                      <a:r>
                        <a:rPr lang="en-US" sz="1200" dirty="0" smtClean="0"/>
                        <a:t>RT53</a:t>
                      </a:r>
                      <a:r>
                        <a:rPr lang="en-US" sz="1200" baseline="0" dirty="0" smtClean="0"/>
                        <a:t>EUR</a:t>
                      </a:r>
                      <a:endParaRPr lang="en-GB" sz="1200" dirty="0"/>
                    </a:p>
                  </a:txBody>
                  <a:tcPr/>
                </a:tc>
                <a:tc>
                  <a:txBody>
                    <a:bodyPr/>
                    <a:lstStyle/>
                    <a:p>
                      <a:r>
                        <a:rPr lang="en-GB" sz="1200" kern="1200" dirty="0" smtClean="0">
                          <a:solidFill>
                            <a:schemeClr val="dk1"/>
                          </a:solidFill>
                          <a:latin typeface="+mn-lt"/>
                          <a:ea typeface="+mn-ea"/>
                          <a:cs typeface="+mn-cs"/>
                        </a:rPr>
                        <a:t>MIL-STD-1553B Remote </a:t>
                      </a:r>
                      <a:r>
                        <a:rPr lang="en-GB" sz="1200" kern="1200" dirty="0" err="1" smtClean="0">
                          <a:solidFill>
                            <a:schemeClr val="dk1"/>
                          </a:solidFill>
                          <a:latin typeface="+mn-lt"/>
                          <a:ea typeface="+mn-ea"/>
                          <a:cs typeface="+mn-cs"/>
                        </a:rPr>
                        <a:t>Termina</a:t>
                      </a:r>
                      <a:r>
                        <a:rPr lang="en-US" sz="1200" kern="1200" dirty="0" smtClean="0">
                          <a:solidFill>
                            <a:schemeClr val="dk1"/>
                          </a:solidFill>
                          <a:latin typeface="+mn-lt"/>
                          <a:ea typeface="+mn-ea"/>
                          <a:cs typeface="+mn-cs"/>
                        </a:rPr>
                        <a:t> Controller</a:t>
                      </a:r>
                      <a:endParaRPr lang="en-GB" sz="1200" kern="1200" dirty="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ESA projects only</a:t>
                      </a:r>
                      <a:r>
                        <a:rPr lang="en-GB" sz="1200" dirty="0" smtClean="0"/>
                        <a:t>,</a:t>
                      </a:r>
                      <a:r>
                        <a:rPr lang="en-GB" sz="1200" baseline="0" dirty="0" smtClean="0"/>
                        <a:t> </a:t>
                      </a:r>
                      <a:r>
                        <a:rPr lang="en-GB" sz="1200" baseline="0" dirty="0" err="1" smtClean="0"/>
                        <a:t>netlist</a:t>
                      </a:r>
                      <a:endParaRPr lang="en-GB" sz="1200" dirty="0" smtClean="0"/>
                    </a:p>
                  </a:txBody>
                  <a:tcPr/>
                </a:tc>
              </a:tr>
              <a:tr h="370840">
                <a:tc>
                  <a:txBody>
                    <a:bodyPr/>
                    <a:lstStyle/>
                    <a:p>
                      <a:r>
                        <a:rPr lang="en-US" sz="1200" dirty="0" smtClean="0"/>
                        <a:t>LEON2-FT</a:t>
                      </a:r>
                      <a:endParaRPr lang="en-GB" sz="1200" dirty="0"/>
                    </a:p>
                  </a:txBody>
                  <a:tcPr/>
                </a:tc>
                <a:tc>
                  <a:txBody>
                    <a:bodyPr/>
                    <a:lstStyle/>
                    <a:p>
                      <a:r>
                        <a:rPr lang="en-US" sz="1200" dirty="0" err="1" smtClean="0"/>
                        <a:t>Sparc</a:t>
                      </a:r>
                      <a:r>
                        <a:rPr lang="en-US" sz="1200" dirty="0" smtClean="0"/>
                        <a:t> V8 microprocessor</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ESA projects only</a:t>
                      </a:r>
                      <a:endParaRPr lang="en-GB" sz="1200" dirty="0" smtClean="0"/>
                    </a:p>
                  </a:txBody>
                  <a:tcPr/>
                </a:tc>
              </a:tr>
              <a:tr h="370840">
                <a:tc>
                  <a:txBody>
                    <a:bodyPr/>
                    <a:lstStyle/>
                    <a:p>
                      <a:r>
                        <a:rPr lang="en-US" sz="1200" smtClean="0"/>
                        <a:t>SpaceWire-AMBA</a:t>
                      </a:r>
                      <a:endParaRPr lang="en-GB" sz="1200" dirty="0"/>
                    </a:p>
                  </a:txBody>
                  <a:tcPr/>
                </a:tc>
                <a:tc>
                  <a:txBody>
                    <a:bodyPr/>
                    <a:lstStyle/>
                    <a:p>
                      <a:r>
                        <a:rPr lang="en-US" sz="1200" dirty="0" err="1" smtClean="0"/>
                        <a:t>SpaceWire</a:t>
                      </a:r>
                      <a:r>
                        <a:rPr lang="en-US" sz="1200" dirty="0" smtClean="0"/>
                        <a:t>-b CODEC</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ESA Member States*</a:t>
                      </a:r>
                      <a:endParaRPr lang="en-GB" sz="1200" dirty="0" smtClean="0"/>
                    </a:p>
                  </a:txBody>
                  <a:tcPr/>
                </a:tc>
              </a:tr>
              <a:tr h="370840">
                <a:tc>
                  <a:txBody>
                    <a:bodyPr/>
                    <a:lstStyle/>
                    <a:p>
                      <a:r>
                        <a:rPr lang="en-US" sz="1200" dirty="0" err="1" smtClean="0"/>
                        <a:t>SpaceWire</a:t>
                      </a:r>
                      <a:r>
                        <a:rPr lang="en-US" sz="1200" dirty="0" smtClean="0"/>
                        <a:t>-b</a:t>
                      </a:r>
                      <a:endParaRPr lang="en-GB" sz="1200" dirty="0"/>
                    </a:p>
                  </a:txBody>
                  <a:tcPr/>
                </a:tc>
                <a:tc>
                  <a:txBody>
                    <a:bodyPr/>
                    <a:lstStyle/>
                    <a:p>
                      <a:r>
                        <a:rPr lang="en-US" sz="1200" dirty="0" err="1" smtClean="0"/>
                        <a:t>SpaceWire</a:t>
                      </a:r>
                      <a:r>
                        <a:rPr lang="en-US" sz="1200" dirty="0" smtClean="0"/>
                        <a:t>-b CODEC</a:t>
                      </a:r>
                      <a:endParaRPr lang="en-GB" sz="1200" dirty="0"/>
                    </a:p>
                  </a:txBody>
                  <a:tcPr/>
                </a:tc>
                <a:tc>
                  <a:txBody>
                    <a:bodyPr/>
                    <a:lstStyle/>
                    <a:p>
                      <a:r>
                        <a:rPr lang="en-US" sz="1200" dirty="0" smtClean="0"/>
                        <a:t>ESA projects only</a:t>
                      </a:r>
                      <a:endParaRPr lang="en-GB" sz="1200" dirty="0"/>
                    </a:p>
                  </a:txBody>
                  <a:tcPr/>
                </a:tc>
              </a:tr>
              <a:tr h="370840">
                <a:tc>
                  <a:txBody>
                    <a:bodyPr/>
                    <a:lstStyle/>
                    <a:p>
                      <a:r>
                        <a:rPr lang="en-US" sz="1200" dirty="0" err="1" smtClean="0"/>
                        <a:t>SpaceWire</a:t>
                      </a:r>
                      <a:r>
                        <a:rPr lang="en-US" sz="1200" dirty="0" smtClean="0"/>
                        <a:t>-RMAP</a:t>
                      </a:r>
                      <a:endParaRPr lang="en-GB" sz="1200" dirty="0"/>
                    </a:p>
                  </a:txBody>
                  <a:tcPr/>
                </a:tc>
                <a:tc>
                  <a:txBody>
                    <a:bodyPr/>
                    <a:lstStyle/>
                    <a:p>
                      <a:r>
                        <a:rPr lang="en-US" sz="1200" dirty="0" err="1" smtClean="0"/>
                        <a:t>SpaceWire</a:t>
                      </a:r>
                      <a:r>
                        <a:rPr lang="en-US" sz="1200" dirty="0" smtClean="0"/>
                        <a:t>-b CODEC + RMAP</a:t>
                      </a:r>
                      <a:endParaRPr lang="en-GB" sz="1200" dirty="0"/>
                    </a:p>
                  </a:txBody>
                  <a:tcPr/>
                </a:tc>
                <a:tc>
                  <a:txBody>
                    <a:bodyPr/>
                    <a:lstStyle/>
                    <a:p>
                      <a:r>
                        <a:rPr lang="en-US" sz="1200" dirty="0" smtClean="0"/>
                        <a:t>ESA projects only</a:t>
                      </a:r>
                      <a:endParaRPr lang="en-GB" sz="1200" dirty="0"/>
                    </a:p>
                  </a:txBody>
                  <a:tcPr/>
                </a:tc>
              </a:tr>
              <a:tr h="370840">
                <a:tc>
                  <a:txBody>
                    <a:bodyPr/>
                    <a:lstStyle/>
                    <a:p>
                      <a:r>
                        <a:rPr lang="en-US" sz="1200" dirty="0" err="1" smtClean="0"/>
                        <a:t>SpaceWire</a:t>
                      </a:r>
                      <a:r>
                        <a:rPr lang="en-US" sz="1200" dirty="0" smtClean="0"/>
                        <a:t>-RMAP SCOC3</a:t>
                      </a:r>
                      <a:endParaRPr lang="en-GB" sz="1200" dirty="0"/>
                    </a:p>
                  </a:txBody>
                  <a:tcPr/>
                </a:tc>
                <a:tc>
                  <a:txBody>
                    <a:bodyPr/>
                    <a:lstStyle/>
                    <a:p>
                      <a:r>
                        <a:rPr lang="en-US" sz="1200" dirty="0" err="1" smtClean="0"/>
                        <a:t>SpaceWire</a:t>
                      </a:r>
                      <a:r>
                        <a:rPr lang="en-US" sz="1200" dirty="0" smtClean="0"/>
                        <a:t>-b CODEC + RMAP</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ESA Member States*</a:t>
                      </a:r>
                      <a:endParaRPr lang="en-GB" sz="1200" dirty="0" smtClean="0"/>
                    </a:p>
                  </a:txBody>
                  <a:tcPr/>
                </a:tc>
              </a:tr>
              <a:tr h="370840">
                <a:tc>
                  <a:txBody>
                    <a:bodyPr/>
                    <a:lstStyle/>
                    <a:p>
                      <a:r>
                        <a:rPr lang="en-US" sz="1200" dirty="0" smtClean="0"/>
                        <a:t>AUIP</a:t>
                      </a:r>
                      <a:endParaRPr lang="en-GB" sz="1200" dirty="0"/>
                    </a:p>
                  </a:txBody>
                  <a:tcPr/>
                </a:tc>
                <a:tc>
                  <a:txBody>
                    <a:bodyPr/>
                    <a:lstStyle/>
                    <a:p>
                      <a:r>
                        <a:rPr lang="en-US" sz="1200" dirty="0" smtClean="0"/>
                        <a:t>TC Authentication</a:t>
                      </a:r>
                      <a:r>
                        <a:rPr lang="en-US" sz="1200" baseline="0" dirty="0" smtClean="0"/>
                        <a:t> Unit</a:t>
                      </a:r>
                      <a:endParaRPr lang="en-GB" sz="1200" dirty="0"/>
                    </a:p>
                  </a:txBody>
                  <a:tcPr/>
                </a:tc>
                <a:tc>
                  <a:txBody>
                    <a:bodyPr/>
                    <a:lstStyle/>
                    <a:p>
                      <a:r>
                        <a:rPr lang="en-US" sz="1200" dirty="0" smtClean="0"/>
                        <a:t>ESA projects only</a:t>
                      </a:r>
                      <a:endParaRPr lang="en-GB" sz="1200" dirty="0"/>
                    </a:p>
                  </a:txBody>
                  <a:tcPr/>
                </a:tc>
              </a:tr>
              <a:tr h="370840">
                <a:tc>
                  <a:txBody>
                    <a:bodyPr/>
                    <a:lstStyle/>
                    <a:p>
                      <a:r>
                        <a:rPr lang="en-US" sz="1200" dirty="0" smtClean="0"/>
                        <a:t>CCIPC</a:t>
                      </a:r>
                    </a:p>
                  </a:txBody>
                  <a:tcPr/>
                </a:tc>
                <a:tc>
                  <a:txBody>
                    <a:bodyPr/>
                    <a:lstStyle/>
                    <a:p>
                      <a:r>
                        <a:rPr lang="en-US" sz="1200" dirty="0" err="1" smtClean="0"/>
                        <a:t>CanOpen</a:t>
                      </a:r>
                      <a:r>
                        <a:rPr lang="en-US" sz="1200" baseline="0" dirty="0" smtClean="0"/>
                        <a:t> Controller</a:t>
                      </a:r>
                      <a:endParaRPr lang="en-US" sz="1200" dirty="0" smtClean="0"/>
                    </a:p>
                  </a:txBody>
                  <a:tcPr/>
                </a:tc>
                <a:tc>
                  <a:txBody>
                    <a:bodyPr/>
                    <a:lstStyle/>
                    <a:p>
                      <a:r>
                        <a:rPr lang="en-US" sz="1200" dirty="0" smtClean="0"/>
                        <a:t>ESA projects only</a:t>
                      </a:r>
                      <a:endParaRPr lang="en-GB" sz="1200" dirty="0"/>
                    </a:p>
                  </a:txBody>
                  <a:tcPr/>
                </a:tc>
              </a:tr>
              <a:tr h="370840">
                <a:tc>
                  <a:txBody>
                    <a:bodyPr/>
                    <a:lstStyle/>
                    <a:p>
                      <a:r>
                        <a:rPr lang="en-US" sz="1200" dirty="0" smtClean="0"/>
                        <a:t>PDEC</a:t>
                      </a:r>
                      <a:endParaRPr lang="en-GB" sz="1200" dirty="0"/>
                    </a:p>
                  </a:txBody>
                  <a:tcPr/>
                </a:tc>
                <a:tc>
                  <a:txBody>
                    <a:bodyPr/>
                    <a:lstStyle/>
                    <a:p>
                      <a:r>
                        <a:rPr lang="en-GB" sz="1200" kern="1200" dirty="0" smtClean="0">
                          <a:solidFill>
                            <a:schemeClr val="dk1"/>
                          </a:solidFill>
                          <a:latin typeface="+mn-lt"/>
                          <a:ea typeface="+mn-ea"/>
                          <a:cs typeface="+mn-cs"/>
                        </a:rPr>
                        <a:t>Packet </a:t>
                      </a:r>
                      <a:r>
                        <a:rPr lang="en-GB" sz="1200" kern="1200" dirty="0" err="1" smtClean="0">
                          <a:solidFill>
                            <a:schemeClr val="dk1"/>
                          </a:solidFill>
                          <a:latin typeface="+mn-lt"/>
                          <a:ea typeface="+mn-ea"/>
                          <a:cs typeface="+mn-cs"/>
                        </a:rPr>
                        <a:t>Telecommand</a:t>
                      </a:r>
                      <a:r>
                        <a:rPr lang="en-GB" sz="1200" kern="1200" dirty="0" smtClean="0">
                          <a:solidFill>
                            <a:schemeClr val="dk1"/>
                          </a:solidFill>
                          <a:latin typeface="+mn-lt"/>
                          <a:ea typeface="+mn-ea"/>
                          <a:cs typeface="+mn-cs"/>
                        </a:rPr>
                        <a:t> Decoder</a:t>
                      </a:r>
                      <a:endParaRPr lang="en-GB" sz="1200" kern="1200" dirty="0">
                        <a:solidFill>
                          <a:schemeClr val="dk1"/>
                        </a:solidFill>
                        <a:latin typeface="+mn-lt"/>
                        <a:ea typeface="+mn-ea"/>
                        <a:cs typeface="+mn-cs"/>
                      </a:endParaRPr>
                    </a:p>
                  </a:txBody>
                  <a:tcPr/>
                </a:tc>
                <a:tc>
                  <a:txBody>
                    <a:bodyPr/>
                    <a:lstStyle/>
                    <a:p>
                      <a:r>
                        <a:rPr lang="en-US" sz="1200" dirty="0" smtClean="0"/>
                        <a:t>ESA projects only</a:t>
                      </a:r>
                      <a:endParaRPr lang="en-GB" sz="1200" dirty="0"/>
                    </a:p>
                  </a:txBody>
                  <a:tcPr/>
                </a:tc>
              </a:tr>
              <a:tr h="370840">
                <a:tc>
                  <a:txBody>
                    <a:bodyPr/>
                    <a:lstStyle/>
                    <a:p>
                      <a:r>
                        <a:rPr lang="en-US" sz="1200" dirty="0" smtClean="0"/>
                        <a:t>PTCD</a:t>
                      </a:r>
                      <a:endParaRPr lang="en-GB" sz="1200" dirty="0"/>
                    </a:p>
                  </a:txBody>
                  <a:tcPr/>
                </a:tc>
                <a:tc>
                  <a:txBody>
                    <a:bodyPr/>
                    <a:lstStyle/>
                    <a:p>
                      <a:r>
                        <a:rPr lang="en-GB" sz="1200" dirty="0" smtClean="0"/>
                        <a:t>Packet </a:t>
                      </a:r>
                      <a:r>
                        <a:rPr lang="en-GB" sz="1200" dirty="0" err="1" smtClean="0"/>
                        <a:t>Telecommand</a:t>
                      </a:r>
                      <a:r>
                        <a:rPr lang="en-GB" sz="1200" dirty="0" smtClean="0"/>
                        <a:t> Decoder</a:t>
                      </a:r>
                      <a:endParaRPr lang="en-GB" sz="1200" dirty="0"/>
                    </a:p>
                  </a:txBody>
                  <a:tcPr/>
                </a:tc>
                <a:tc>
                  <a:txBody>
                    <a:bodyPr/>
                    <a:lstStyle/>
                    <a:p>
                      <a:r>
                        <a:rPr lang="en-US" sz="1200" dirty="0" smtClean="0"/>
                        <a:t>ESA projects only</a:t>
                      </a:r>
                      <a:endParaRPr lang="en-GB" sz="1200" dirty="0"/>
                    </a:p>
                  </a:txBody>
                  <a:tcPr/>
                </a:tc>
              </a:tr>
              <a:tr h="370840">
                <a:tc>
                  <a:txBody>
                    <a:bodyPr/>
                    <a:lstStyle/>
                    <a:p>
                      <a:r>
                        <a:rPr lang="en-US" sz="1200" dirty="0" smtClean="0"/>
                        <a:t>PTME</a:t>
                      </a:r>
                      <a:endParaRPr lang="en-GB" sz="1200" dirty="0"/>
                    </a:p>
                  </a:txBody>
                  <a:tcPr/>
                </a:tc>
                <a:tc>
                  <a:txBody>
                    <a:bodyPr/>
                    <a:lstStyle/>
                    <a:p>
                      <a:r>
                        <a:rPr lang="en-GB" sz="1200" dirty="0" smtClean="0"/>
                        <a:t>Packet Telemetry Encoder </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ESA Member States*</a:t>
                      </a:r>
                      <a:endParaRPr lang="en-GB" sz="1200" dirty="0" smtClean="0"/>
                    </a:p>
                  </a:txBody>
                  <a:tcPr/>
                </a:tc>
              </a:tr>
            </a:tbl>
          </a:graphicData>
        </a:graphic>
      </p:graphicFrame>
    </p:spTree>
    <p:extLst>
      <p:ext uri="{BB962C8B-B14F-4D97-AF65-F5344CB8AC3E}">
        <p14:creationId xmlns:p14="http://schemas.microsoft.com/office/powerpoint/2010/main" val="24770116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ESA VHDL IP-Cores – 1/7</a:t>
            </a:r>
            <a:endParaRPr lang="en-GB" dirty="0"/>
          </a:p>
        </p:txBody>
      </p:sp>
      <p:sp>
        <p:nvSpPr>
          <p:cNvPr id="3" name="Content Placeholder 2"/>
          <p:cNvSpPr>
            <a:spLocks noGrp="1"/>
          </p:cNvSpPr>
          <p:nvPr>
            <p:ph idx="1"/>
          </p:nvPr>
        </p:nvSpPr>
        <p:spPr>
          <a:xfrm>
            <a:off x="615950" y="1597025"/>
            <a:ext cx="7905750" cy="1800225"/>
          </a:xfrm>
        </p:spPr>
        <p:txBody>
          <a:bodyPr/>
          <a:lstStyle/>
          <a:p>
            <a:pPr marL="0" indent="0">
              <a:buNone/>
            </a:pPr>
            <a:r>
              <a:rPr lang="en-US" b="1" dirty="0" err="1" smtClean="0">
                <a:solidFill>
                  <a:schemeClr val="accent1"/>
                </a:solidFill>
              </a:rPr>
              <a:t>HurriCANe</a:t>
            </a:r>
            <a:r>
              <a:rPr lang="en-US" b="1" dirty="0" smtClean="0">
                <a:solidFill>
                  <a:schemeClr val="accent1"/>
                </a:solidFill>
              </a:rPr>
              <a:t> </a:t>
            </a:r>
            <a:r>
              <a:rPr lang="en-US" sz="1100" kern="1200" dirty="0"/>
              <a:t>(ESA / </a:t>
            </a:r>
            <a:r>
              <a:rPr lang="en-US" sz="1100" kern="1200" dirty="0" err="1"/>
              <a:t>Sitael</a:t>
            </a:r>
            <a:r>
              <a:rPr lang="en-US" sz="1100" kern="1200" dirty="0"/>
              <a:t>)</a:t>
            </a:r>
          </a:p>
          <a:p>
            <a:pPr marL="285750" indent="-285750">
              <a:buFont typeface="Courier New" pitchFamily="49" charset="0"/>
              <a:buChar char="o"/>
            </a:pPr>
            <a:r>
              <a:rPr lang="en-GB" sz="1400" dirty="0"/>
              <a:t>Controller Area Network (CAN</a:t>
            </a:r>
            <a:r>
              <a:rPr lang="en-GB" sz="1400" dirty="0" smtClean="0"/>
              <a:t>) compliant with Bosch CAN Protocol 2.0 part A, B</a:t>
            </a:r>
            <a:endParaRPr lang="en-US" sz="1400" dirty="0" smtClean="0"/>
          </a:p>
          <a:p>
            <a:pPr marL="285750" indent="-285750">
              <a:buFont typeface="Courier New" pitchFamily="49" charset="0"/>
              <a:buChar char="o"/>
            </a:pPr>
            <a:r>
              <a:rPr lang="en-US" sz="1400" dirty="0"/>
              <a:t>AMBA </a:t>
            </a:r>
            <a:r>
              <a:rPr lang="en-US" sz="1400" dirty="0" smtClean="0"/>
              <a:t>APB interfaces</a:t>
            </a:r>
          </a:p>
          <a:p>
            <a:pPr marL="285750" indent="-285750">
              <a:buFont typeface="Courier New" pitchFamily="49" charset="0"/>
              <a:buChar char="o"/>
            </a:pPr>
            <a:r>
              <a:rPr lang="en-US" sz="1400" dirty="0" smtClean="0"/>
              <a:t>Available for the ESA Member States</a:t>
            </a:r>
          </a:p>
          <a:p>
            <a:pPr>
              <a:buFont typeface="Courier New" pitchFamily="49" charset="0"/>
              <a:buChar char="o"/>
            </a:pPr>
            <a:r>
              <a:rPr lang="en-US" sz="1400" dirty="0"/>
              <a:t>Missions: </a:t>
            </a:r>
            <a:r>
              <a:rPr lang="en-US" sz="1400" dirty="0" err="1"/>
              <a:t>ExoMars</a:t>
            </a:r>
            <a:r>
              <a:rPr lang="en-US" sz="1400" dirty="0"/>
              <a:t>, Sentinel-1, </a:t>
            </a:r>
            <a:r>
              <a:rPr lang="en-US" sz="1400" dirty="0" err="1"/>
              <a:t>BepiColombo</a:t>
            </a:r>
            <a:r>
              <a:rPr lang="en-US" sz="1400" dirty="0"/>
              <a:t>, Galileo, </a:t>
            </a:r>
            <a:r>
              <a:rPr lang="en-US" sz="1400" dirty="0" smtClean="0"/>
              <a:t>Columbus, etc</a:t>
            </a:r>
            <a:r>
              <a:rPr lang="en-US" sz="1400" dirty="0"/>
              <a:t>.</a:t>
            </a:r>
          </a:p>
          <a:p>
            <a:pPr>
              <a:buFont typeface="Courier New" pitchFamily="49" charset="0"/>
              <a:buChar char="o"/>
            </a:pPr>
            <a:r>
              <a:rPr lang="en-US" sz="1400" dirty="0" smtClean="0"/>
              <a:t>Components</a:t>
            </a:r>
            <a:r>
              <a:rPr lang="en-US" sz="1400" dirty="0"/>
              <a:t>: SCOC3, </a:t>
            </a:r>
            <a:r>
              <a:rPr lang="en-US" sz="1400" dirty="0" smtClean="0"/>
              <a:t>MDPA, Essential Telemetry ASIC, </a:t>
            </a:r>
            <a:r>
              <a:rPr lang="en-US" sz="1400" dirty="0" err="1" smtClean="0"/>
              <a:t>SpW</a:t>
            </a:r>
            <a:r>
              <a:rPr lang="en-US" sz="1400" dirty="0" smtClean="0"/>
              <a:t>-RTC</a:t>
            </a:r>
            <a:endParaRPr lang="en-GB" sz="1400" dirty="0"/>
          </a:p>
          <a:p>
            <a:pPr marL="285750" indent="-285750">
              <a:buFont typeface="Courier New" pitchFamily="49" charset="0"/>
              <a:buChar char="o"/>
            </a:pPr>
            <a:endParaRPr lang="en-GB" sz="1400" dirty="0"/>
          </a:p>
        </p:txBody>
      </p:sp>
      <p:sp>
        <p:nvSpPr>
          <p:cNvPr id="4" name="Content Placeholder 2"/>
          <p:cNvSpPr txBox="1">
            <a:spLocks/>
          </p:cNvSpPr>
          <p:nvPr/>
        </p:nvSpPr>
        <p:spPr bwMode="auto">
          <a:xfrm>
            <a:off x="615950" y="3794125"/>
            <a:ext cx="7905750" cy="211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lnSpc>
                <a:spcPct val="119000"/>
              </a:lnSpc>
              <a:spcBef>
                <a:spcPct val="20000"/>
              </a:spcBef>
              <a:spcAft>
                <a:spcPct val="0"/>
              </a:spcAft>
              <a:buClr>
                <a:schemeClr val="accent1"/>
              </a:buClr>
              <a:buFont typeface="Verdana" pitchFamily="34" charset="0"/>
              <a:buAutoNum type="arabicPeriod"/>
              <a:defRPr sz="1600">
                <a:solidFill>
                  <a:schemeClr val="bg2"/>
                </a:solidFill>
                <a:latin typeface="+mn-lt"/>
                <a:ea typeface="+mn-ea"/>
                <a:cs typeface="+mn-cs"/>
              </a:defRPr>
            </a:lvl1pPr>
            <a:lvl2pPr marL="1227138" indent="-419100" algn="l" rtl="0" eaLnBrk="1" fontAlgn="base" hangingPunct="1">
              <a:lnSpc>
                <a:spcPct val="119000"/>
              </a:lnSpc>
              <a:spcBef>
                <a:spcPct val="20000"/>
              </a:spcBef>
              <a:spcAft>
                <a:spcPct val="0"/>
              </a:spcAft>
              <a:buClr>
                <a:schemeClr val="accent1"/>
              </a:buClr>
              <a:buFont typeface="Verdana" pitchFamily="34" charset="0"/>
              <a:buAutoNum type="alphaLcPeriod"/>
              <a:defRPr sz="1600">
                <a:solidFill>
                  <a:schemeClr val="bg2"/>
                </a:solidFill>
                <a:latin typeface="+mn-lt"/>
              </a:defRPr>
            </a:lvl2pPr>
            <a:lvl3pPr marL="1825625"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3pPr>
            <a:lvl4pPr marL="2424113"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4pPr>
            <a:lvl5pPr marL="30226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5pPr>
            <a:lvl6pPr marL="34798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6pPr>
            <a:lvl7pPr marL="39370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7pPr>
            <a:lvl8pPr marL="43942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8pPr>
            <a:lvl9pPr marL="48514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9pPr>
          </a:lstStyle>
          <a:p>
            <a:pPr marL="0" indent="0">
              <a:buNone/>
            </a:pPr>
            <a:r>
              <a:rPr lang="en-US" b="1" kern="0" dirty="0" smtClean="0">
                <a:solidFill>
                  <a:schemeClr val="accent1"/>
                </a:solidFill>
              </a:rPr>
              <a:t>CUC-CTM </a:t>
            </a:r>
            <a:r>
              <a:rPr lang="en-US" sz="1100" dirty="0"/>
              <a:t>(ESA)</a:t>
            </a:r>
          </a:p>
          <a:p>
            <a:pPr marL="285750" indent="-285750">
              <a:buFont typeface="Courier New" pitchFamily="49" charset="0"/>
              <a:buChar char="o"/>
            </a:pPr>
            <a:r>
              <a:rPr lang="en-US" sz="1400" dirty="0"/>
              <a:t>CCSDS </a:t>
            </a:r>
            <a:r>
              <a:rPr lang="en-US" sz="1400" dirty="0" err="1"/>
              <a:t>Unsegmented</a:t>
            </a:r>
            <a:r>
              <a:rPr lang="en-US" sz="1400" dirty="0"/>
              <a:t> Code (CUC) &amp; CCSDS Time Manager (CTM</a:t>
            </a:r>
            <a:r>
              <a:rPr lang="en-US" sz="1400" dirty="0" smtClean="0"/>
              <a:t>)</a:t>
            </a:r>
          </a:p>
          <a:p>
            <a:pPr marL="1169988" lvl="1" indent="-285750">
              <a:buFont typeface="Wingdings" pitchFamily="2" charset="2"/>
              <a:buChar char="§"/>
            </a:pPr>
            <a:r>
              <a:rPr lang="en-US" sz="1100" dirty="0"/>
              <a:t>provides basic time keeping </a:t>
            </a:r>
            <a:r>
              <a:rPr lang="en-US" sz="1100" dirty="0" smtClean="0"/>
              <a:t>functions (CUC) and </a:t>
            </a:r>
            <a:r>
              <a:rPr lang="en-GB" sz="1100" dirty="0" smtClean="0"/>
              <a:t>additional CCSDS </a:t>
            </a:r>
            <a:r>
              <a:rPr lang="en-GB" sz="1100" dirty="0"/>
              <a:t>time </a:t>
            </a:r>
            <a:r>
              <a:rPr lang="en-GB" sz="1100" dirty="0" smtClean="0"/>
              <a:t>services (CTM)</a:t>
            </a:r>
            <a:endParaRPr lang="en-US" sz="1100" b="1" dirty="0" smtClean="0"/>
          </a:p>
          <a:p>
            <a:pPr marL="285750" indent="-285750">
              <a:buFont typeface="Courier New" pitchFamily="49" charset="0"/>
              <a:buChar char="o"/>
            </a:pPr>
            <a:r>
              <a:rPr lang="en-US" sz="1400" kern="0" dirty="0" smtClean="0"/>
              <a:t>AMBA APB Interfaces</a:t>
            </a:r>
          </a:p>
          <a:p>
            <a:pPr marL="285750" indent="-285750">
              <a:buFont typeface="Courier New" pitchFamily="49" charset="0"/>
              <a:buChar char="o"/>
            </a:pPr>
            <a:r>
              <a:rPr lang="en-US" sz="1400" dirty="0"/>
              <a:t>Available for the ESA Member States</a:t>
            </a:r>
          </a:p>
          <a:p>
            <a:pPr>
              <a:buFont typeface="Courier New" pitchFamily="49" charset="0"/>
              <a:buChar char="o"/>
            </a:pPr>
            <a:r>
              <a:rPr lang="en-US" sz="1400" dirty="0"/>
              <a:t>Missions: Proba-2, Proba-3, </a:t>
            </a:r>
            <a:r>
              <a:rPr lang="en-US" sz="1400" dirty="0" err="1"/>
              <a:t>Proba</a:t>
            </a:r>
            <a:r>
              <a:rPr lang="en-US" sz="1400" dirty="0"/>
              <a:t>-V, </a:t>
            </a:r>
            <a:r>
              <a:rPr lang="en-US" sz="1400" dirty="0" err="1"/>
              <a:t>BepiColombo</a:t>
            </a:r>
            <a:r>
              <a:rPr lang="en-US" sz="1400" dirty="0"/>
              <a:t>, etc</a:t>
            </a:r>
            <a:r>
              <a:rPr lang="en-US" sz="1400" dirty="0" smtClean="0"/>
              <a:t>.</a:t>
            </a:r>
            <a:endParaRPr lang="en-GB" sz="1400" kern="0" dirty="0" smtClean="0"/>
          </a:p>
          <a:p>
            <a:pPr marL="285750" indent="-285750">
              <a:buFont typeface="Courier New" pitchFamily="49" charset="0"/>
              <a:buChar char="o"/>
            </a:pPr>
            <a:endParaRPr lang="en-GB" sz="1400" kern="0" dirty="0"/>
          </a:p>
        </p:txBody>
      </p:sp>
    </p:spTree>
    <p:extLst>
      <p:ext uri="{BB962C8B-B14F-4D97-AF65-F5344CB8AC3E}">
        <p14:creationId xmlns:p14="http://schemas.microsoft.com/office/powerpoint/2010/main" val="1123267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ESA VHDL IP-Cores – 2/7</a:t>
            </a:r>
            <a:endParaRPr lang="en-GB" dirty="0"/>
          </a:p>
        </p:txBody>
      </p:sp>
      <p:sp>
        <p:nvSpPr>
          <p:cNvPr id="3" name="Content Placeholder 2"/>
          <p:cNvSpPr>
            <a:spLocks noGrp="1"/>
          </p:cNvSpPr>
          <p:nvPr>
            <p:ph idx="1"/>
          </p:nvPr>
        </p:nvSpPr>
        <p:spPr>
          <a:xfrm>
            <a:off x="615950" y="1254125"/>
            <a:ext cx="7905750" cy="1800225"/>
          </a:xfrm>
        </p:spPr>
        <p:txBody>
          <a:bodyPr/>
          <a:lstStyle/>
          <a:p>
            <a:pPr marL="0" indent="0">
              <a:buNone/>
            </a:pPr>
            <a:r>
              <a:rPr lang="en-US" b="1" dirty="0" smtClean="0">
                <a:solidFill>
                  <a:schemeClr val="accent1"/>
                </a:solidFill>
              </a:rPr>
              <a:t>EDAC </a:t>
            </a:r>
            <a:r>
              <a:rPr lang="en-US" sz="1100" kern="1200" dirty="0"/>
              <a:t>(ESA)</a:t>
            </a:r>
          </a:p>
          <a:p>
            <a:pPr marL="285750" indent="-285750">
              <a:buFont typeface="Courier New" pitchFamily="49" charset="0"/>
              <a:buChar char="o"/>
            </a:pPr>
            <a:r>
              <a:rPr lang="en-US" sz="1400" dirty="0" smtClean="0"/>
              <a:t>Simple </a:t>
            </a:r>
            <a:r>
              <a:rPr lang="en-US" sz="1400" dirty="0"/>
              <a:t>Error Detection And </a:t>
            </a:r>
            <a:r>
              <a:rPr lang="en-US" sz="1400" dirty="0" smtClean="0"/>
              <a:t>Correction </a:t>
            </a:r>
            <a:r>
              <a:rPr lang="en-US" sz="1400" dirty="0"/>
              <a:t>IP </a:t>
            </a:r>
            <a:r>
              <a:rPr lang="en-US" sz="1400" dirty="0" smtClean="0"/>
              <a:t>Core</a:t>
            </a:r>
          </a:p>
          <a:p>
            <a:pPr marL="1169988" lvl="1" indent="-285750">
              <a:buFont typeface="Wingdings" pitchFamily="2" charset="2"/>
              <a:buChar char="§"/>
            </a:pPr>
            <a:r>
              <a:rPr lang="en-US" sz="1100" dirty="0" smtClean="0"/>
              <a:t>data </a:t>
            </a:r>
            <a:r>
              <a:rPr lang="en-US" sz="1100" dirty="0"/>
              <a:t>widths from 4 to 64 bits, </a:t>
            </a:r>
            <a:r>
              <a:rPr lang="en-US" sz="1100" dirty="0" smtClean="0"/>
              <a:t>Single </a:t>
            </a:r>
            <a:r>
              <a:rPr lang="en-US" sz="1100" dirty="0"/>
              <a:t>Error Correction and Double Error Detection, </a:t>
            </a:r>
            <a:r>
              <a:rPr lang="en-US" sz="1100" dirty="0" smtClean="0"/>
              <a:t>for some configurations </a:t>
            </a:r>
            <a:r>
              <a:rPr lang="en-US" sz="1100" dirty="0"/>
              <a:t>Double Error Correction and Single Bank-error </a:t>
            </a:r>
            <a:r>
              <a:rPr lang="en-US" sz="1100" dirty="0" smtClean="0"/>
              <a:t>Detection – Hamming / Cyclic codes</a:t>
            </a:r>
            <a:endParaRPr lang="en-US" sz="1100" dirty="0"/>
          </a:p>
          <a:p>
            <a:pPr marL="285750" indent="-285750">
              <a:buFont typeface="Courier New" pitchFamily="49" charset="0"/>
              <a:buChar char="o"/>
            </a:pPr>
            <a:r>
              <a:rPr lang="en-US" sz="1400" dirty="0" smtClean="0"/>
              <a:t>Pure combinatorial implementation</a:t>
            </a:r>
            <a:endParaRPr lang="en-US" sz="1400" dirty="0"/>
          </a:p>
          <a:p>
            <a:pPr marL="285750" indent="-285750">
              <a:buFont typeface="Courier New" pitchFamily="49" charset="0"/>
              <a:buChar char="o"/>
            </a:pPr>
            <a:r>
              <a:rPr lang="en-US" sz="1400" dirty="0"/>
              <a:t>Available for the ESA Member States</a:t>
            </a:r>
          </a:p>
          <a:p>
            <a:pPr>
              <a:buFont typeface="Courier New" pitchFamily="49" charset="0"/>
              <a:buChar char="o"/>
            </a:pPr>
            <a:r>
              <a:rPr lang="en-US" sz="1400" dirty="0"/>
              <a:t>Missions: </a:t>
            </a:r>
            <a:r>
              <a:rPr lang="en-US" sz="1400" dirty="0" err="1"/>
              <a:t>BepiColombo</a:t>
            </a:r>
            <a:r>
              <a:rPr lang="en-US" sz="1400" dirty="0"/>
              <a:t>, Sentinel-2, Proba-3, </a:t>
            </a:r>
            <a:r>
              <a:rPr lang="en-US" sz="1400" dirty="0" err="1"/>
              <a:t>AlphaSat</a:t>
            </a:r>
            <a:r>
              <a:rPr lang="en-US" sz="1400" dirty="0"/>
              <a:t>, etc</a:t>
            </a:r>
            <a:r>
              <a:rPr lang="en-US" sz="1400" dirty="0" smtClean="0"/>
              <a:t>.</a:t>
            </a:r>
          </a:p>
          <a:p>
            <a:pPr>
              <a:buFont typeface="Courier New" pitchFamily="49" charset="0"/>
              <a:buChar char="o"/>
            </a:pPr>
            <a:r>
              <a:rPr lang="en-US" sz="1400" dirty="0"/>
              <a:t>Components: VASP</a:t>
            </a:r>
            <a:endParaRPr lang="en-GB" sz="1400" dirty="0"/>
          </a:p>
          <a:p>
            <a:pPr marL="285750" indent="-285750">
              <a:buFont typeface="Courier New" pitchFamily="49" charset="0"/>
              <a:buChar char="o"/>
            </a:pPr>
            <a:endParaRPr lang="en-GB" sz="1400" dirty="0"/>
          </a:p>
        </p:txBody>
      </p:sp>
      <p:sp>
        <p:nvSpPr>
          <p:cNvPr id="4" name="Content Placeholder 2"/>
          <p:cNvSpPr txBox="1">
            <a:spLocks/>
          </p:cNvSpPr>
          <p:nvPr/>
        </p:nvSpPr>
        <p:spPr bwMode="auto">
          <a:xfrm>
            <a:off x="615950" y="3794125"/>
            <a:ext cx="79057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lnSpc>
                <a:spcPct val="119000"/>
              </a:lnSpc>
              <a:spcBef>
                <a:spcPct val="20000"/>
              </a:spcBef>
              <a:spcAft>
                <a:spcPct val="0"/>
              </a:spcAft>
              <a:buClr>
                <a:schemeClr val="accent1"/>
              </a:buClr>
              <a:buFont typeface="Verdana" pitchFamily="34" charset="0"/>
              <a:buAutoNum type="arabicPeriod"/>
              <a:defRPr sz="1600">
                <a:solidFill>
                  <a:schemeClr val="bg2"/>
                </a:solidFill>
                <a:latin typeface="+mn-lt"/>
                <a:ea typeface="+mn-ea"/>
                <a:cs typeface="+mn-cs"/>
              </a:defRPr>
            </a:lvl1pPr>
            <a:lvl2pPr marL="1227138" indent="-419100" algn="l" rtl="0" eaLnBrk="1" fontAlgn="base" hangingPunct="1">
              <a:lnSpc>
                <a:spcPct val="119000"/>
              </a:lnSpc>
              <a:spcBef>
                <a:spcPct val="20000"/>
              </a:spcBef>
              <a:spcAft>
                <a:spcPct val="0"/>
              </a:spcAft>
              <a:buClr>
                <a:schemeClr val="accent1"/>
              </a:buClr>
              <a:buFont typeface="Verdana" pitchFamily="34" charset="0"/>
              <a:buAutoNum type="alphaLcPeriod"/>
              <a:defRPr sz="1600">
                <a:solidFill>
                  <a:schemeClr val="bg2"/>
                </a:solidFill>
                <a:latin typeface="+mn-lt"/>
              </a:defRPr>
            </a:lvl2pPr>
            <a:lvl3pPr marL="1825625"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3pPr>
            <a:lvl4pPr marL="2424113"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4pPr>
            <a:lvl5pPr marL="30226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5pPr>
            <a:lvl6pPr marL="34798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6pPr>
            <a:lvl7pPr marL="39370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7pPr>
            <a:lvl8pPr marL="43942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8pPr>
            <a:lvl9pPr marL="48514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9pPr>
          </a:lstStyle>
          <a:p>
            <a:pPr marL="0" indent="0">
              <a:buNone/>
            </a:pPr>
            <a:r>
              <a:rPr lang="en-US" b="1" kern="0" dirty="0" smtClean="0">
                <a:solidFill>
                  <a:schemeClr val="accent1"/>
                </a:solidFill>
              </a:rPr>
              <a:t>LEON2-FT </a:t>
            </a:r>
            <a:r>
              <a:rPr lang="en-US" sz="1100" dirty="0"/>
              <a:t>(ESA / </a:t>
            </a:r>
            <a:r>
              <a:rPr lang="en-US" sz="1100" dirty="0" err="1"/>
              <a:t>Aeroflex</a:t>
            </a:r>
            <a:r>
              <a:rPr lang="en-US" sz="1100" dirty="0"/>
              <a:t> </a:t>
            </a:r>
            <a:r>
              <a:rPr lang="en-US" sz="1100" dirty="0" err="1"/>
              <a:t>Gaisler</a:t>
            </a:r>
            <a:r>
              <a:rPr lang="en-US" sz="1100" dirty="0"/>
              <a:t>)</a:t>
            </a:r>
          </a:p>
          <a:p>
            <a:pPr marL="285750" indent="-285750">
              <a:buFont typeface="Courier New" pitchFamily="49" charset="0"/>
              <a:buChar char="o"/>
            </a:pPr>
            <a:r>
              <a:rPr lang="en-US" sz="1400" dirty="0" err="1" smtClean="0"/>
              <a:t>Sparc</a:t>
            </a:r>
            <a:r>
              <a:rPr lang="en-US" sz="1400" dirty="0" smtClean="0"/>
              <a:t> V8 compliant microprocessor</a:t>
            </a:r>
          </a:p>
          <a:p>
            <a:pPr marL="1169988" lvl="1" indent="-285750">
              <a:buFont typeface="Wingdings" pitchFamily="2" charset="2"/>
              <a:buChar char="§"/>
            </a:pPr>
            <a:r>
              <a:rPr lang="en-US" sz="1100" dirty="0" err="1" smtClean="0"/>
              <a:t>Hw</a:t>
            </a:r>
            <a:r>
              <a:rPr lang="en-US" sz="1100" dirty="0" smtClean="0"/>
              <a:t> multiply and divide units, 5 stage pipeline, L1 cache, FPU support (none included in the IP-Core)</a:t>
            </a:r>
            <a:endParaRPr lang="en-US" sz="1100" dirty="0"/>
          </a:p>
          <a:p>
            <a:pPr marL="285750" indent="-285750">
              <a:buFont typeface="Courier New" pitchFamily="49" charset="0"/>
              <a:buChar char="o"/>
            </a:pPr>
            <a:r>
              <a:rPr lang="en-US" sz="1400" dirty="0" smtClean="0"/>
              <a:t>Centered on the AMBA AHB and APB busses</a:t>
            </a:r>
            <a:endParaRPr lang="en-US" sz="1400" dirty="0"/>
          </a:p>
          <a:p>
            <a:pPr marL="285750" indent="-285750">
              <a:buFont typeface="Courier New" pitchFamily="49" charset="0"/>
              <a:buChar char="o"/>
            </a:pPr>
            <a:r>
              <a:rPr lang="en-US" sz="1400" dirty="0"/>
              <a:t>Available for </a:t>
            </a:r>
            <a:r>
              <a:rPr lang="en-US" sz="1400" dirty="0" smtClean="0"/>
              <a:t>ESA Projects only</a:t>
            </a:r>
            <a:endParaRPr lang="en-US" sz="1400" dirty="0"/>
          </a:p>
          <a:p>
            <a:pPr>
              <a:buFont typeface="Courier New" pitchFamily="49" charset="0"/>
              <a:buChar char="o"/>
            </a:pPr>
            <a:r>
              <a:rPr lang="en-US" sz="1400" dirty="0"/>
              <a:t>Missions: </a:t>
            </a:r>
            <a:r>
              <a:rPr lang="en-US" sz="1400" dirty="0" err="1"/>
              <a:t>ExoMars</a:t>
            </a:r>
            <a:r>
              <a:rPr lang="en-US" sz="1400" dirty="0"/>
              <a:t>, GAIA, </a:t>
            </a:r>
            <a:r>
              <a:rPr lang="en-US" sz="1400" dirty="0" err="1"/>
              <a:t>BepiColombo</a:t>
            </a:r>
            <a:r>
              <a:rPr lang="en-US" sz="1400" dirty="0"/>
              <a:t>, Proba-2, Proba-3, etc.</a:t>
            </a:r>
          </a:p>
          <a:p>
            <a:pPr>
              <a:buFont typeface="Courier New" pitchFamily="49" charset="0"/>
              <a:buChar char="o"/>
            </a:pPr>
            <a:r>
              <a:rPr lang="en-US" sz="1400" dirty="0" smtClean="0"/>
              <a:t>Components</a:t>
            </a:r>
            <a:r>
              <a:rPr lang="en-US" sz="1400" dirty="0"/>
              <a:t>: AT697E/F, AGGA4, MDPA, etc.</a:t>
            </a:r>
            <a:endParaRPr lang="en-GB" sz="1400" dirty="0"/>
          </a:p>
          <a:p>
            <a:pPr marL="285750" indent="-285750">
              <a:buFont typeface="Courier New" pitchFamily="49" charset="0"/>
              <a:buChar char="o"/>
            </a:pPr>
            <a:endParaRPr lang="en-GB" sz="1400" dirty="0">
              <a:solidFill>
                <a:srgbClr val="FF0000"/>
              </a:solidFill>
            </a:endParaRPr>
          </a:p>
          <a:p>
            <a:pPr marL="285750" indent="-285750">
              <a:buFont typeface="Courier New" pitchFamily="49" charset="0"/>
              <a:buChar char="o"/>
            </a:pPr>
            <a:endParaRPr lang="en-GB" sz="1400" kern="0" dirty="0"/>
          </a:p>
        </p:txBody>
      </p:sp>
    </p:spTree>
    <p:extLst>
      <p:ext uri="{BB962C8B-B14F-4D97-AF65-F5344CB8AC3E}">
        <p14:creationId xmlns:p14="http://schemas.microsoft.com/office/powerpoint/2010/main" val="2869685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ESA VHDL IP-Cores – 3/7</a:t>
            </a:r>
            <a:endParaRPr lang="en-GB" dirty="0"/>
          </a:p>
        </p:txBody>
      </p:sp>
      <p:sp>
        <p:nvSpPr>
          <p:cNvPr id="3" name="Content Placeholder 2"/>
          <p:cNvSpPr>
            <a:spLocks noGrp="1"/>
          </p:cNvSpPr>
          <p:nvPr>
            <p:ph idx="1"/>
          </p:nvPr>
        </p:nvSpPr>
        <p:spPr>
          <a:xfrm>
            <a:off x="615950" y="1673225"/>
            <a:ext cx="7905750" cy="1800225"/>
          </a:xfrm>
        </p:spPr>
        <p:txBody>
          <a:bodyPr/>
          <a:lstStyle/>
          <a:p>
            <a:pPr marL="0" indent="0">
              <a:buNone/>
            </a:pPr>
            <a:r>
              <a:rPr lang="en-US" b="1" dirty="0" smtClean="0">
                <a:solidFill>
                  <a:schemeClr val="accent1"/>
                </a:solidFill>
              </a:rPr>
              <a:t>PDEC </a:t>
            </a:r>
            <a:r>
              <a:rPr lang="en-US" sz="1100" kern="1200" dirty="0"/>
              <a:t>(</a:t>
            </a:r>
            <a:r>
              <a:rPr lang="en-US" sz="1100" kern="1200" dirty="0" err="1"/>
              <a:t>Aeroflex</a:t>
            </a:r>
            <a:r>
              <a:rPr lang="en-US" sz="1100" kern="1200" dirty="0"/>
              <a:t> </a:t>
            </a:r>
            <a:r>
              <a:rPr lang="en-US" sz="1100" kern="1200" dirty="0" err="1"/>
              <a:t>Gaisler</a:t>
            </a:r>
            <a:r>
              <a:rPr lang="en-US" sz="1100" kern="1200" dirty="0"/>
              <a:t>)</a:t>
            </a:r>
          </a:p>
          <a:p>
            <a:pPr marL="285750" indent="-285750">
              <a:buFont typeface="Courier New" pitchFamily="49" charset="0"/>
              <a:buChar char="o"/>
            </a:pPr>
            <a:r>
              <a:rPr lang="en-GB" sz="1400" dirty="0"/>
              <a:t>Packet </a:t>
            </a:r>
            <a:r>
              <a:rPr lang="en-GB" sz="1400" dirty="0" err="1"/>
              <a:t>Telecommand</a:t>
            </a:r>
            <a:r>
              <a:rPr lang="en-GB" sz="1400" dirty="0"/>
              <a:t> </a:t>
            </a:r>
            <a:r>
              <a:rPr lang="en-GB" sz="1400" dirty="0" smtClean="0"/>
              <a:t>Decoder – CCSDS packet compliant</a:t>
            </a:r>
          </a:p>
          <a:p>
            <a:pPr marL="285750" indent="-285750">
              <a:buFont typeface="Courier New" pitchFamily="49" charset="0"/>
              <a:buChar char="o"/>
            </a:pPr>
            <a:r>
              <a:rPr lang="en-US" sz="1400" dirty="0" smtClean="0"/>
              <a:t>AMBA AHB interfaces</a:t>
            </a:r>
            <a:endParaRPr lang="en-US" sz="1400" dirty="0"/>
          </a:p>
          <a:p>
            <a:pPr marL="285750" indent="-285750">
              <a:buFont typeface="Courier New" pitchFamily="49" charset="0"/>
              <a:buChar char="o"/>
            </a:pPr>
            <a:r>
              <a:rPr lang="en-US" sz="1400" dirty="0"/>
              <a:t>Available for the ESA </a:t>
            </a:r>
            <a:r>
              <a:rPr lang="en-US" sz="1400" dirty="0" smtClean="0"/>
              <a:t>Projects only</a:t>
            </a:r>
            <a:endParaRPr lang="en-US" sz="1400" dirty="0"/>
          </a:p>
          <a:p>
            <a:pPr>
              <a:buFont typeface="Courier New" pitchFamily="49" charset="0"/>
              <a:buChar char="o"/>
            </a:pPr>
            <a:r>
              <a:rPr lang="en-US" sz="1400" dirty="0"/>
              <a:t>Missions: </a:t>
            </a:r>
            <a:r>
              <a:rPr lang="en-US" sz="1400" dirty="0" err="1"/>
              <a:t>BepiColombo</a:t>
            </a:r>
            <a:r>
              <a:rPr lang="en-US" sz="1400" dirty="0"/>
              <a:t>, Proba-3, Galileo, SWARM, etc.</a:t>
            </a:r>
          </a:p>
          <a:p>
            <a:pPr>
              <a:buFont typeface="Courier New" pitchFamily="49" charset="0"/>
              <a:buChar char="o"/>
            </a:pPr>
            <a:r>
              <a:rPr lang="en-US" sz="1400" dirty="0" smtClean="0"/>
              <a:t>Components</a:t>
            </a:r>
            <a:r>
              <a:rPr lang="en-US" sz="1400" dirty="0"/>
              <a:t>: SCTMTC, CROME</a:t>
            </a:r>
            <a:endParaRPr lang="en-GB" sz="1400" dirty="0"/>
          </a:p>
          <a:p>
            <a:pPr marL="0" indent="0">
              <a:buNone/>
            </a:pPr>
            <a:endParaRPr lang="en-US" sz="1400" dirty="0" smtClean="0">
              <a:solidFill>
                <a:srgbClr val="FF0000"/>
              </a:solidFill>
            </a:endParaRPr>
          </a:p>
        </p:txBody>
      </p:sp>
      <p:sp>
        <p:nvSpPr>
          <p:cNvPr id="4" name="Content Placeholder 2"/>
          <p:cNvSpPr txBox="1">
            <a:spLocks/>
          </p:cNvSpPr>
          <p:nvPr/>
        </p:nvSpPr>
        <p:spPr bwMode="auto">
          <a:xfrm>
            <a:off x="615950" y="3794125"/>
            <a:ext cx="7905750" cy="216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lnSpc>
                <a:spcPct val="119000"/>
              </a:lnSpc>
              <a:spcBef>
                <a:spcPct val="20000"/>
              </a:spcBef>
              <a:spcAft>
                <a:spcPct val="0"/>
              </a:spcAft>
              <a:buClr>
                <a:schemeClr val="accent1"/>
              </a:buClr>
              <a:buFont typeface="Verdana" pitchFamily="34" charset="0"/>
              <a:buAutoNum type="arabicPeriod"/>
              <a:defRPr sz="1600">
                <a:solidFill>
                  <a:schemeClr val="bg2"/>
                </a:solidFill>
                <a:latin typeface="+mn-lt"/>
                <a:ea typeface="+mn-ea"/>
                <a:cs typeface="+mn-cs"/>
              </a:defRPr>
            </a:lvl1pPr>
            <a:lvl2pPr marL="1227138" indent="-419100" algn="l" rtl="0" eaLnBrk="1" fontAlgn="base" hangingPunct="1">
              <a:lnSpc>
                <a:spcPct val="119000"/>
              </a:lnSpc>
              <a:spcBef>
                <a:spcPct val="20000"/>
              </a:spcBef>
              <a:spcAft>
                <a:spcPct val="0"/>
              </a:spcAft>
              <a:buClr>
                <a:schemeClr val="accent1"/>
              </a:buClr>
              <a:buFont typeface="Verdana" pitchFamily="34" charset="0"/>
              <a:buAutoNum type="alphaLcPeriod"/>
              <a:defRPr sz="1600">
                <a:solidFill>
                  <a:schemeClr val="bg2"/>
                </a:solidFill>
                <a:latin typeface="+mn-lt"/>
              </a:defRPr>
            </a:lvl2pPr>
            <a:lvl3pPr marL="1825625"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3pPr>
            <a:lvl4pPr marL="2424113"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4pPr>
            <a:lvl5pPr marL="30226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5pPr>
            <a:lvl6pPr marL="34798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6pPr>
            <a:lvl7pPr marL="39370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7pPr>
            <a:lvl8pPr marL="43942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8pPr>
            <a:lvl9pPr marL="48514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9pPr>
          </a:lstStyle>
          <a:p>
            <a:pPr marL="0" indent="0">
              <a:buNone/>
            </a:pPr>
            <a:r>
              <a:rPr lang="en-US" b="1" kern="0" dirty="0" smtClean="0">
                <a:solidFill>
                  <a:schemeClr val="accent1"/>
                </a:solidFill>
              </a:rPr>
              <a:t>PTCD </a:t>
            </a:r>
            <a:r>
              <a:rPr lang="en-US" sz="1100" dirty="0"/>
              <a:t>(</a:t>
            </a:r>
            <a:r>
              <a:rPr lang="en-US" sz="1100" dirty="0" err="1"/>
              <a:t>Astrium</a:t>
            </a:r>
            <a:r>
              <a:rPr lang="en-US" sz="1100" dirty="0"/>
              <a:t>)</a:t>
            </a:r>
          </a:p>
          <a:p>
            <a:pPr marL="285750" indent="-285750">
              <a:buFont typeface="Courier New" pitchFamily="49" charset="0"/>
              <a:buChar char="o"/>
            </a:pPr>
            <a:r>
              <a:rPr lang="en-GB" sz="1400" dirty="0"/>
              <a:t>Packet </a:t>
            </a:r>
            <a:r>
              <a:rPr lang="en-GB" sz="1400" dirty="0" err="1"/>
              <a:t>Telecommand</a:t>
            </a:r>
            <a:r>
              <a:rPr lang="en-GB" sz="1400" dirty="0"/>
              <a:t> </a:t>
            </a:r>
            <a:r>
              <a:rPr lang="en-GB" sz="1400" dirty="0" smtClean="0"/>
              <a:t>Decoder – CCSDS packet compliant</a:t>
            </a:r>
          </a:p>
          <a:p>
            <a:pPr marL="1169988" lvl="1" indent="-285750">
              <a:buFont typeface="Wingdings" pitchFamily="2" charset="2"/>
              <a:buChar char="§"/>
            </a:pPr>
            <a:r>
              <a:rPr lang="en-US" sz="1100" dirty="0" smtClean="0"/>
              <a:t>Soft-core version of the chip </a:t>
            </a:r>
            <a:r>
              <a:rPr lang="en-GB" sz="1100" dirty="0"/>
              <a:t>MA28140 from GEC-Plessey Semiconductors</a:t>
            </a:r>
          </a:p>
          <a:p>
            <a:pPr marL="285750" indent="-285750">
              <a:buFont typeface="Courier New" pitchFamily="49" charset="0"/>
              <a:buChar char="o"/>
            </a:pPr>
            <a:r>
              <a:rPr lang="en-US" sz="1400" dirty="0"/>
              <a:t>AMBA </a:t>
            </a:r>
            <a:r>
              <a:rPr lang="en-US" sz="1400" dirty="0" smtClean="0"/>
              <a:t>APB and AHB interfaces</a:t>
            </a:r>
            <a:endParaRPr lang="en-US" sz="1400" dirty="0"/>
          </a:p>
          <a:p>
            <a:pPr marL="285750" indent="-285750">
              <a:buFont typeface="Courier New" pitchFamily="49" charset="0"/>
              <a:buChar char="o"/>
            </a:pPr>
            <a:r>
              <a:rPr lang="en-US" sz="1400" dirty="0"/>
              <a:t>Available for the ESA </a:t>
            </a:r>
            <a:r>
              <a:rPr lang="en-US" sz="1400" dirty="0" smtClean="0"/>
              <a:t>Projects only</a:t>
            </a:r>
            <a:endParaRPr lang="en-US" sz="1400" dirty="0"/>
          </a:p>
          <a:p>
            <a:pPr>
              <a:buFont typeface="Courier New" pitchFamily="49" charset="0"/>
              <a:buChar char="o"/>
            </a:pPr>
            <a:r>
              <a:rPr lang="en-US" sz="1400" dirty="0"/>
              <a:t>Missions: Proba-3, ATV, </a:t>
            </a:r>
            <a:r>
              <a:rPr lang="en-US" sz="1400" dirty="0" err="1"/>
              <a:t>AlphaBus</a:t>
            </a:r>
            <a:r>
              <a:rPr lang="en-US" sz="1400" dirty="0"/>
              <a:t>, SEOSAT</a:t>
            </a:r>
          </a:p>
          <a:p>
            <a:pPr>
              <a:buFont typeface="Courier New" pitchFamily="49" charset="0"/>
              <a:buChar char="o"/>
            </a:pPr>
            <a:r>
              <a:rPr lang="en-US" sz="1400" dirty="0" smtClean="0"/>
              <a:t>Components</a:t>
            </a:r>
            <a:r>
              <a:rPr lang="en-US" sz="1400" dirty="0"/>
              <a:t>: SCOC3</a:t>
            </a:r>
            <a:endParaRPr lang="en-GB" sz="1400" dirty="0"/>
          </a:p>
          <a:p>
            <a:pPr marL="285750" indent="-285750">
              <a:buFont typeface="Courier New" pitchFamily="49" charset="0"/>
              <a:buChar char="o"/>
            </a:pPr>
            <a:endParaRPr lang="en-GB" sz="1400" kern="0" dirty="0"/>
          </a:p>
        </p:txBody>
      </p:sp>
    </p:spTree>
    <p:extLst>
      <p:ext uri="{BB962C8B-B14F-4D97-AF65-F5344CB8AC3E}">
        <p14:creationId xmlns:p14="http://schemas.microsoft.com/office/powerpoint/2010/main" val="20588618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ESA VHDL IP-Cores – 4/7</a:t>
            </a:r>
            <a:endParaRPr lang="en-GB" dirty="0"/>
          </a:p>
        </p:txBody>
      </p:sp>
      <p:sp>
        <p:nvSpPr>
          <p:cNvPr id="3" name="Content Placeholder 2"/>
          <p:cNvSpPr>
            <a:spLocks noGrp="1"/>
          </p:cNvSpPr>
          <p:nvPr>
            <p:ph idx="1"/>
          </p:nvPr>
        </p:nvSpPr>
        <p:spPr>
          <a:xfrm>
            <a:off x="615950" y="1330325"/>
            <a:ext cx="7905750" cy="2206625"/>
          </a:xfrm>
        </p:spPr>
        <p:txBody>
          <a:bodyPr/>
          <a:lstStyle/>
          <a:p>
            <a:pPr marL="0" indent="0">
              <a:buNone/>
            </a:pPr>
            <a:r>
              <a:rPr lang="en-US" b="1" dirty="0" smtClean="0">
                <a:solidFill>
                  <a:schemeClr val="accent1"/>
                </a:solidFill>
              </a:rPr>
              <a:t>PTME </a:t>
            </a:r>
            <a:r>
              <a:rPr lang="en-US" sz="1100" kern="1200" dirty="0"/>
              <a:t>(ESA)</a:t>
            </a:r>
          </a:p>
          <a:p>
            <a:pPr marL="285750" indent="-285750">
              <a:buFont typeface="Courier New" pitchFamily="49" charset="0"/>
              <a:buChar char="o"/>
            </a:pPr>
            <a:r>
              <a:rPr lang="en-GB" sz="1400" dirty="0"/>
              <a:t>Packet Telemetry </a:t>
            </a:r>
            <a:r>
              <a:rPr lang="en-GB" sz="1400" dirty="0" smtClean="0"/>
              <a:t>Encoder</a:t>
            </a:r>
          </a:p>
          <a:p>
            <a:pPr marL="1169988" lvl="1" indent="-285750">
              <a:buFont typeface="Courier New" pitchFamily="49" charset="0"/>
              <a:buChar char="o"/>
            </a:pPr>
            <a:r>
              <a:rPr lang="en-US" sz="1100" dirty="0"/>
              <a:t>Compliant with CCSDS and </a:t>
            </a:r>
            <a:r>
              <a:rPr lang="en-US" sz="1100" dirty="0" smtClean="0"/>
              <a:t>ECSS standards </a:t>
            </a:r>
            <a:r>
              <a:rPr lang="en-US" sz="1100" dirty="0"/>
              <a:t>for </a:t>
            </a:r>
            <a:r>
              <a:rPr lang="en-US" sz="1100" dirty="0" smtClean="0"/>
              <a:t>telemetry </a:t>
            </a:r>
            <a:r>
              <a:rPr lang="en-US" sz="1100" dirty="0"/>
              <a:t>and channel coding</a:t>
            </a:r>
          </a:p>
          <a:p>
            <a:pPr marL="285750" indent="-285750">
              <a:buFont typeface="Courier New" pitchFamily="49" charset="0"/>
              <a:buChar char="o"/>
            </a:pPr>
            <a:r>
              <a:rPr lang="en-US" sz="1400" dirty="0" smtClean="0"/>
              <a:t>AMBA APB Interface</a:t>
            </a:r>
            <a:endParaRPr lang="en-US" sz="1400" dirty="0"/>
          </a:p>
          <a:p>
            <a:pPr marL="285750" indent="-285750">
              <a:buFont typeface="Courier New" pitchFamily="49" charset="0"/>
              <a:buChar char="o"/>
            </a:pPr>
            <a:r>
              <a:rPr lang="en-US" sz="1400" dirty="0"/>
              <a:t>Available for the ESA Member States</a:t>
            </a:r>
          </a:p>
          <a:p>
            <a:pPr>
              <a:buFont typeface="Courier New" pitchFamily="49" charset="0"/>
              <a:buChar char="o"/>
            </a:pPr>
            <a:r>
              <a:rPr lang="en-US" sz="1400" dirty="0"/>
              <a:t>Missions: </a:t>
            </a:r>
            <a:r>
              <a:rPr lang="en-US" sz="1400" dirty="0" err="1"/>
              <a:t>BepiColombo</a:t>
            </a:r>
            <a:r>
              <a:rPr lang="en-US" sz="1400" dirty="0"/>
              <a:t>, Proba-2, Proba-3, ATV, </a:t>
            </a:r>
            <a:r>
              <a:rPr lang="en-US" sz="1400" dirty="0"/>
              <a:t>SEOSAT, </a:t>
            </a:r>
            <a:r>
              <a:rPr lang="en-US" sz="1400" dirty="0"/>
              <a:t>Galileo, etc</a:t>
            </a:r>
            <a:r>
              <a:rPr lang="en-US" sz="1400" dirty="0"/>
              <a:t>.</a:t>
            </a:r>
          </a:p>
          <a:p>
            <a:pPr>
              <a:buFont typeface="Courier New" pitchFamily="49" charset="0"/>
              <a:buChar char="o"/>
            </a:pPr>
            <a:r>
              <a:rPr lang="en-US" sz="1400" dirty="0"/>
              <a:t>Components: SCTMTC, </a:t>
            </a:r>
            <a:r>
              <a:rPr lang="en-US" sz="1400" dirty="0" smtClean="0"/>
              <a:t>CROME, </a:t>
            </a:r>
            <a:r>
              <a:rPr lang="en-US" sz="1400" dirty="0"/>
              <a:t>Essential Telemetry ASIC</a:t>
            </a:r>
            <a:endParaRPr lang="en-GB" sz="1400" dirty="0">
              <a:solidFill>
                <a:srgbClr val="FF0000"/>
              </a:solidFill>
            </a:endParaRPr>
          </a:p>
          <a:p>
            <a:pPr marL="285750" indent="-285750">
              <a:buFont typeface="Courier New" pitchFamily="49" charset="0"/>
              <a:buChar char="o"/>
            </a:pPr>
            <a:endParaRPr lang="en-GB" sz="1400" dirty="0"/>
          </a:p>
        </p:txBody>
      </p:sp>
      <p:sp>
        <p:nvSpPr>
          <p:cNvPr id="4" name="Content Placeholder 2"/>
          <p:cNvSpPr txBox="1">
            <a:spLocks/>
          </p:cNvSpPr>
          <p:nvPr/>
        </p:nvSpPr>
        <p:spPr bwMode="auto">
          <a:xfrm>
            <a:off x="615950" y="3876675"/>
            <a:ext cx="79057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lnSpc>
                <a:spcPct val="119000"/>
              </a:lnSpc>
              <a:spcBef>
                <a:spcPct val="20000"/>
              </a:spcBef>
              <a:spcAft>
                <a:spcPct val="0"/>
              </a:spcAft>
              <a:buClr>
                <a:schemeClr val="accent1"/>
              </a:buClr>
              <a:buFont typeface="Verdana" pitchFamily="34" charset="0"/>
              <a:buAutoNum type="arabicPeriod"/>
              <a:defRPr sz="1600">
                <a:solidFill>
                  <a:schemeClr val="bg2"/>
                </a:solidFill>
                <a:latin typeface="+mn-lt"/>
                <a:ea typeface="+mn-ea"/>
                <a:cs typeface="+mn-cs"/>
              </a:defRPr>
            </a:lvl1pPr>
            <a:lvl2pPr marL="1227138" indent="-419100" algn="l" rtl="0" eaLnBrk="1" fontAlgn="base" hangingPunct="1">
              <a:lnSpc>
                <a:spcPct val="119000"/>
              </a:lnSpc>
              <a:spcBef>
                <a:spcPct val="20000"/>
              </a:spcBef>
              <a:spcAft>
                <a:spcPct val="0"/>
              </a:spcAft>
              <a:buClr>
                <a:schemeClr val="accent1"/>
              </a:buClr>
              <a:buFont typeface="Verdana" pitchFamily="34" charset="0"/>
              <a:buAutoNum type="alphaLcPeriod"/>
              <a:defRPr sz="1600">
                <a:solidFill>
                  <a:schemeClr val="bg2"/>
                </a:solidFill>
                <a:latin typeface="+mn-lt"/>
              </a:defRPr>
            </a:lvl2pPr>
            <a:lvl3pPr marL="1825625"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3pPr>
            <a:lvl4pPr marL="2424113"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4pPr>
            <a:lvl5pPr marL="30226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5pPr>
            <a:lvl6pPr marL="34798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6pPr>
            <a:lvl7pPr marL="39370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7pPr>
            <a:lvl8pPr marL="43942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8pPr>
            <a:lvl9pPr marL="4851400" indent="-419100" algn="l" rtl="0" eaLnBrk="1" fontAlgn="base" hangingPunct="1">
              <a:lnSpc>
                <a:spcPct val="119000"/>
              </a:lnSpc>
              <a:spcBef>
                <a:spcPct val="20000"/>
              </a:spcBef>
              <a:spcAft>
                <a:spcPct val="0"/>
              </a:spcAft>
              <a:buClr>
                <a:schemeClr val="accent1"/>
              </a:buClr>
              <a:buFont typeface="Verdana" pitchFamily="34" charset="0"/>
              <a:buChar char="–"/>
              <a:defRPr sz="1600">
                <a:solidFill>
                  <a:schemeClr val="bg2"/>
                </a:solidFill>
                <a:latin typeface="+mn-lt"/>
              </a:defRPr>
            </a:lvl9pPr>
          </a:lstStyle>
          <a:p>
            <a:pPr marL="0" indent="0">
              <a:buNone/>
            </a:pPr>
            <a:r>
              <a:rPr lang="en-US" b="1" kern="0" dirty="0" smtClean="0">
                <a:solidFill>
                  <a:schemeClr val="accent1"/>
                </a:solidFill>
              </a:rPr>
              <a:t>RT53Eur </a:t>
            </a:r>
            <a:r>
              <a:rPr lang="en-US" sz="1100" dirty="0"/>
              <a:t>(</a:t>
            </a:r>
            <a:r>
              <a:rPr lang="en-US" sz="1100" dirty="0" err="1"/>
              <a:t>Astrium</a:t>
            </a:r>
            <a:r>
              <a:rPr lang="en-US" sz="1100" dirty="0"/>
              <a:t>)</a:t>
            </a:r>
          </a:p>
          <a:p>
            <a:pPr marL="285750" indent="-285750">
              <a:buFont typeface="Courier New" pitchFamily="49" charset="0"/>
              <a:buChar char="o"/>
            </a:pPr>
            <a:r>
              <a:rPr lang="en-GB" sz="1400" dirty="0"/>
              <a:t>1553B Remote </a:t>
            </a:r>
            <a:r>
              <a:rPr lang="en-GB" sz="1400" dirty="0" smtClean="0"/>
              <a:t>Terminal</a:t>
            </a:r>
          </a:p>
          <a:p>
            <a:pPr marL="285750" indent="-285750">
              <a:buFont typeface="Courier New" pitchFamily="49" charset="0"/>
              <a:buChar char="o"/>
            </a:pPr>
            <a:r>
              <a:rPr lang="en-US" sz="1400" dirty="0" smtClean="0"/>
              <a:t>Custom DMA interface to SRAM</a:t>
            </a:r>
            <a:endParaRPr lang="en-US" sz="1400" dirty="0"/>
          </a:p>
          <a:p>
            <a:pPr marL="285750" indent="-285750">
              <a:buFont typeface="Courier New" pitchFamily="49" charset="0"/>
              <a:buChar char="o"/>
            </a:pPr>
            <a:r>
              <a:rPr lang="en-US" sz="1400" dirty="0"/>
              <a:t>Available for </a:t>
            </a:r>
            <a:r>
              <a:rPr lang="en-US" sz="1400" dirty="0" smtClean="0"/>
              <a:t>ESA Projects only (</a:t>
            </a:r>
            <a:r>
              <a:rPr lang="en-US" sz="1400" dirty="0" err="1" smtClean="0"/>
              <a:t>netlist</a:t>
            </a:r>
            <a:r>
              <a:rPr lang="en-US" sz="1400" dirty="0" smtClean="0"/>
              <a:t>)</a:t>
            </a:r>
            <a:endParaRPr lang="en-US" sz="1400" dirty="0"/>
          </a:p>
          <a:p>
            <a:pPr>
              <a:buFont typeface="Courier New" pitchFamily="49" charset="0"/>
              <a:buChar char="o"/>
            </a:pPr>
            <a:r>
              <a:rPr lang="en-US" sz="1400" dirty="0"/>
              <a:t>Missions: </a:t>
            </a:r>
            <a:r>
              <a:rPr lang="en-US" sz="1400" dirty="0" err="1" smtClean="0"/>
              <a:t>BepiColombo</a:t>
            </a:r>
            <a:endParaRPr lang="en-US" sz="1400" dirty="0"/>
          </a:p>
        </p:txBody>
      </p:sp>
    </p:spTree>
    <p:extLst>
      <p:ext uri="{BB962C8B-B14F-4D97-AF65-F5344CB8AC3E}">
        <p14:creationId xmlns:p14="http://schemas.microsoft.com/office/powerpoint/2010/main" val="2058861849"/>
      </p:ext>
    </p:extLst>
  </p:cSld>
  <p:clrMapOvr>
    <a:masterClrMapping/>
  </p:clrMapOvr>
  <p:timing>
    <p:tnLst>
      <p:par>
        <p:cTn id="1" dur="indefinite" restart="never" nodeType="tmRoot"/>
      </p:par>
    </p:tnLst>
  </p:timing>
</p:sld>
</file>

<file path=ppt/theme/theme1.xml><?xml version="1.0" encoding="utf-8"?>
<a:theme xmlns:a="http://schemas.openxmlformats.org/drawingml/2006/main" name="ESA Presentation">
  <a:themeElements>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Esa presentatio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ESA Presentation</Template>
  <TotalTime>0</TotalTime>
  <Words>1357</Words>
  <Application>Microsoft Office PowerPoint</Application>
  <PresentationFormat>On-screen Show (4:3)</PresentationFormat>
  <Paragraphs>281</Paragraphs>
  <Slides>29</Slides>
  <Notes>4</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ESA Presentation</vt:lpstr>
      <vt:lpstr>Current ESA IP-Cores offer and on-going developments</vt:lpstr>
      <vt:lpstr>Outline</vt:lpstr>
      <vt:lpstr>IP-Cores Definitions</vt:lpstr>
      <vt:lpstr>IP-Cores Definitions</vt:lpstr>
      <vt:lpstr>List of digital ESA IPs</vt:lpstr>
      <vt:lpstr>ESA VHDL IP-Cores – 1/7</vt:lpstr>
      <vt:lpstr>ESA VHDL IP-Cores – 2/7</vt:lpstr>
      <vt:lpstr>ESA VHDL IP-Cores – 3/7</vt:lpstr>
      <vt:lpstr>ESA VHDL IP-Cores – 4/7</vt:lpstr>
      <vt:lpstr>ESA VHDL IP-Cores – 5/7</vt:lpstr>
      <vt:lpstr>ESA VHDL IP-Cores – 6/7</vt:lpstr>
      <vt:lpstr>ESA VHDL IP-Cores – 7/7</vt:lpstr>
      <vt:lpstr>SpaceWire IP-Cores - summary</vt:lpstr>
      <vt:lpstr>ESA IP-Cores Service started in 2002</vt:lpstr>
      <vt:lpstr>ESA IP-Cores Service Licensing Conditions and Procedure</vt:lpstr>
      <vt:lpstr>Statistics – 1 Usage in ESA Projects/Programs</vt:lpstr>
      <vt:lpstr>Statistics – 2 Total Requests per Year</vt:lpstr>
      <vt:lpstr>Statistics – 3 Avg. Requests per IP-Core/year</vt:lpstr>
      <vt:lpstr>Statistics – 4 Evolution of the Portfolio</vt:lpstr>
      <vt:lpstr>PowerPoint Presentation</vt:lpstr>
      <vt:lpstr>Hardware Modeling: Activities</vt:lpstr>
      <vt:lpstr>SoCRocket VP Infrastructure</vt:lpstr>
      <vt:lpstr>PowerPoint Presentation</vt:lpstr>
      <vt:lpstr>Thank You for Listening</vt:lpstr>
      <vt:lpstr>IP-Cores License - 1</vt:lpstr>
      <vt:lpstr>IP-Cores License - 2</vt:lpstr>
      <vt:lpstr>IP-Cores License - 3</vt:lpstr>
      <vt:lpstr>IP-Cores License - 4</vt:lpstr>
      <vt:lpstr>IP-Cores License - 5</vt:lpstr>
    </vt:vector>
  </TitlesOfParts>
  <Company>ESA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Current ESA IP-Cores offer and on-going developments</dc:title>
  <dc:creator>Luca Fossati</dc:creator>
  <cp:lastModifiedBy>Luca Fossati</cp:lastModifiedBy>
  <cp:revision>112</cp:revision>
  <cp:lastPrinted>2008-08-26T16:26:23Z</cp:lastPrinted>
  <dcterms:created xsi:type="dcterms:W3CDTF">2013-07-03T07:51:33Z</dcterms:created>
  <dcterms:modified xsi:type="dcterms:W3CDTF">2013-09-16T06:35:09Z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Title">
    <vt:lpwstr>Current ESA IP-Cores offer and on-going developments</vt:lpwstr>
  </property>
  <property fmtid="{D5CDD505-2E9C-101B-9397-08002B2CF9AE}" pid="3" name="PSubtitle">
    <vt:lpwstr>ESA IP-Cores</vt:lpwstr>
  </property>
  <property fmtid="{D5CDD505-2E9C-101B-9397-08002B2CF9AE}" pid="4" name="PAuthor">
    <vt:lpwstr>L. Fossati</vt:lpwstr>
  </property>
  <property fmtid="{D5CDD505-2E9C-101B-9397-08002B2CF9AE}" pid="5" name="PPlace">
    <vt:lpwstr>ESA/ESTEC</vt:lpwstr>
  </property>
  <property fmtid="{D5CDD505-2E9C-101B-9397-08002B2CF9AE}" pid="6" name="PDate">
    <vt:lpwstr>16/09/2013</vt:lpwstr>
  </property>
  <property fmtid="{D5CDD505-2E9C-101B-9397-08002B2CF9AE}" pid="7" name="PProgramme">
    <vt:lpwstr>TEC-ED</vt:lpwstr>
  </property>
  <property fmtid="{D5CDD505-2E9C-101B-9397-08002B2CF9AE}" pid="8" name="PEmail">
    <vt:lpwstr/>
  </property>
  <property fmtid="{D5CDD505-2E9C-101B-9397-08002B2CF9AE}" pid="9" name="PClassification">
    <vt:lpwstr>ESA UNCLASSIFIED – For Official Use</vt:lpwstr>
  </property>
  <property fmtid="{D5CDD505-2E9C-101B-9397-08002B2CF9AE}" pid="10" name="POptionButton1">
    <vt:bool>false</vt:bool>
  </property>
  <property fmtid="{D5CDD505-2E9C-101B-9397-08002B2CF9AE}" pid="11" name="POptionButton2">
    <vt:bool>true</vt:bool>
  </property>
  <property fmtid="{D5CDD505-2E9C-101B-9397-08002B2CF9AE}" pid="12" name="ESAVersion">
    <vt:lpwstr>4GV1.0</vt:lpwstr>
  </property>
  <property fmtid="{D5CDD505-2E9C-101B-9397-08002B2CF9AE}" pid="13" name="ShowESADialog1">
    <vt:bool>true</vt:bool>
  </property>
</Properties>
</file>