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31"/>
  </p:notesMasterIdLst>
  <p:sldIdLst>
    <p:sldId id="256" r:id="rId2"/>
    <p:sldId id="258" r:id="rId3"/>
    <p:sldId id="276" r:id="rId4"/>
    <p:sldId id="278" r:id="rId5"/>
    <p:sldId id="279" r:id="rId6"/>
    <p:sldId id="280" r:id="rId7"/>
    <p:sldId id="261" r:id="rId8"/>
    <p:sldId id="275" r:id="rId9"/>
    <p:sldId id="281" r:id="rId10"/>
    <p:sldId id="264" r:id="rId11"/>
    <p:sldId id="265" r:id="rId12"/>
    <p:sldId id="266" r:id="rId13"/>
    <p:sldId id="260" r:id="rId14"/>
    <p:sldId id="293" r:id="rId15"/>
    <p:sldId id="294" r:id="rId16"/>
    <p:sldId id="289" r:id="rId17"/>
    <p:sldId id="272" r:id="rId18"/>
    <p:sldId id="287" r:id="rId19"/>
    <p:sldId id="290" r:id="rId20"/>
    <p:sldId id="288" r:id="rId21"/>
    <p:sldId id="291" r:id="rId22"/>
    <p:sldId id="286" r:id="rId23"/>
    <p:sldId id="284" r:id="rId24"/>
    <p:sldId id="285" r:id="rId25"/>
    <p:sldId id="283" r:id="rId26"/>
    <p:sldId id="263" r:id="rId27"/>
    <p:sldId id="292" r:id="rId28"/>
    <p:sldId id="282" r:id="rId29"/>
    <p:sldId id="274" r:id="rId3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gonzalez" initials="d" lastIdx="8" clrIdx="0"/>
  <p:cmAuthor id="1" name="Francisco Gutierrez" initials="FG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85" autoAdjust="0"/>
    <p:restoredTop sz="88889" autoAdjust="0"/>
  </p:normalViewPr>
  <p:slideViewPr>
    <p:cSldViewPr>
      <p:cViewPr varScale="1">
        <p:scale>
          <a:sx n="77" d="100"/>
          <a:sy n="77" d="100"/>
        </p:scale>
        <p:origin x="125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352B53-ABEE-4314-82A3-3DE28DC0D532}" type="doc">
      <dgm:prSet loTypeId="urn:microsoft.com/office/officeart/2005/8/layout/h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39576A50-FA59-4328-8DD0-AD77A583E9B2}">
      <dgm:prSet phldrT="[Texto]" custT="1"/>
      <dgm:spPr/>
      <dgm:t>
        <a:bodyPr/>
        <a:lstStyle/>
        <a:p>
          <a:r>
            <a:rPr lang="en-US" sz="1200" b="1" noProof="0" dirty="0" smtClean="0">
              <a:solidFill>
                <a:schemeClr val="tx2">
                  <a:lumMod val="60000"/>
                  <a:lumOff val="40000"/>
                </a:schemeClr>
              </a:solidFill>
            </a:rPr>
            <a:t>DESIGN</a:t>
          </a:r>
          <a:endParaRPr lang="en-US" sz="1200" noProof="0" dirty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948AEAD7-23FC-405E-B4C5-33EDE59D2A13}" type="parTrans" cxnId="{DE734112-E05D-4DFA-A030-21685F4C52CF}">
      <dgm:prSet/>
      <dgm:spPr/>
      <dgm:t>
        <a:bodyPr/>
        <a:lstStyle/>
        <a:p>
          <a:endParaRPr lang="es-ES" sz="3200"/>
        </a:p>
      </dgm:t>
    </dgm:pt>
    <dgm:pt modelId="{F1A99E4D-CC3F-48C4-A753-C91698E40AFC}" type="sibTrans" cxnId="{DE734112-E05D-4DFA-A030-21685F4C52CF}">
      <dgm:prSet/>
      <dgm:spPr/>
      <dgm:t>
        <a:bodyPr/>
        <a:lstStyle/>
        <a:p>
          <a:endParaRPr lang="es-ES" sz="3200"/>
        </a:p>
      </dgm:t>
    </dgm:pt>
    <dgm:pt modelId="{2AFE1DD2-925B-4578-A32D-23CFA8A99B31}">
      <dgm:prSet phldrT="[Texto]" custT="1"/>
      <dgm:spPr/>
      <dgm:t>
        <a:bodyPr/>
        <a:lstStyle/>
        <a:p>
          <a:r>
            <a:rPr lang="es-ES_tradnl" sz="1200" b="1" dirty="0" smtClean="0">
              <a:solidFill>
                <a:schemeClr val="tx2">
                  <a:lumMod val="60000"/>
                  <a:lumOff val="40000"/>
                </a:schemeClr>
              </a:solidFill>
            </a:rPr>
            <a:t>DESIGN VERIFICATION</a:t>
          </a:r>
          <a:endParaRPr lang="es-ES" sz="1200" dirty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CE075FF3-CC90-416F-9D70-22EFAFE90DEC}" type="parTrans" cxnId="{FE4D27FD-C580-43C7-9FAF-D387A9715630}">
      <dgm:prSet/>
      <dgm:spPr/>
      <dgm:t>
        <a:bodyPr/>
        <a:lstStyle/>
        <a:p>
          <a:endParaRPr lang="es-ES" sz="3200"/>
        </a:p>
      </dgm:t>
    </dgm:pt>
    <dgm:pt modelId="{FA13E085-9B07-4959-A4CF-A1476C37105B}" type="sibTrans" cxnId="{FE4D27FD-C580-43C7-9FAF-D387A9715630}">
      <dgm:prSet/>
      <dgm:spPr/>
      <dgm:t>
        <a:bodyPr/>
        <a:lstStyle/>
        <a:p>
          <a:endParaRPr lang="es-ES" sz="3200"/>
        </a:p>
      </dgm:t>
    </dgm:pt>
    <dgm:pt modelId="{6B132401-F4C0-4E60-9A12-71BB9043DC12}">
      <dgm:prSet phldrT="[Texto]" custT="1"/>
      <dgm:spPr/>
      <dgm:t>
        <a:bodyPr/>
        <a:lstStyle/>
        <a:p>
          <a:endParaRPr lang="es-ES" sz="1000" dirty="0"/>
        </a:p>
      </dgm:t>
    </dgm:pt>
    <dgm:pt modelId="{D28CE23B-DDE0-45E9-9041-184B2E3FF6BA}" type="parTrans" cxnId="{82CE08DC-8EED-45F4-BA97-E6017CFE847E}">
      <dgm:prSet/>
      <dgm:spPr/>
      <dgm:t>
        <a:bodyPr/>
        <a:lstStyle/>
        <a:p>
          <a:endParaRPr lang="es-ES" sz="3200"/>
        </a:p>
      </dgm:t>
    </dgm:pt>
    <dgm:pt modelId="{F17B4FBB-932E-443C-A726-F79655CFE954}" type="sibTrans" cxnId="{82CE08DC-8EED-45F4-BA97-E6017CFE847E}">
      <dgm:prSet/>
      <dgm:spPr/>
      <dgm:t>
        <a:bodyPr/>
        <a:lstStyle/>
        <a:p>
          <a:endParaRPr lang="es-ES" sz="3200"/>
        </a:p>
      </dgm:t>
    </dgm:pt>
    <dgm:pt modelId="{E059195E-7251-4FE6-8B17-6A73BDA167AC}">
      <dgm:prSet phldrT="[Texto]" custT="1"/>
      <dgm:spPr/>
      <dgm:t>
        <a:bodyPr/>
        <a:lstStyle/>
        <a:p>
          <a:r>
            <a:rPr lang="es-ES_tradnl" sz="1000" b="0" dirty="0" smtClean="0"/>
            <a:t> RADIATION SIMULATION</a:t>
          </a:r>
          <a:endParaRPr lang="es-ES" sz="1000" b="0" dirty="0"/>
        </a:p>
      </dgm:t>
    </dgm:pt>
    <dgm:pt modelId="{6D2B6ADF-3649-44B0-BA36-97FF2DDACA81}" type="parTrans" cxnId="{EB54D822-1653-445B-BC8D-177F4F35FC8F}">
      <dgm:prSet/>
      <dgm:spPr/>
      <dgm:t>
        <a:bodyPr/>
        <a:lstStyle/>
        <a:p>
          <a:endParaRPr lang="es-ES" sz="3200"/>
        </a:p>
      </dgm:t>
    </dgm:pt>
    <dgm:pt modelId="{67DE85BE-134C-4691-8A11-2D8773BE72E7}" type="sibTrans" cxnId="{EB54D822-1653-445B-BC8D-177F4F35FC8F}">
      <dgm:prSet/>
      <dgm:spPr/>
      <dgm:t>
        <a:bodyPr/>
        <a:lstStyle/>
        <a:p>
          <a:endParaRPr lang="es-ES" sz="3200"/>
        </a:p>
      </dgm:t>
    </dgm:pt>
    <dgm:pt modelId="{4AA0EB57-B798-41BF-851E-32E106978B95}">
      <dgm:prSet phldrT="[Texto]" custT="1"/>
      <dgm:spPr/>
      <dgm:t>
        <a:bodyPr/>
        <a:lstStyle/>
        <a:p>
          <a:r>
            <a:rPr lang="es-ES" sz="1200" b="1" dirty="0" smtClean="0">
              <a:solidFill>
                <a:schemeClr val="tx2">
                  <a:lumMod val="60000"/>
                  <a:lumOff val="40000"/>
                </a:schemeClr>
              </a:solidFill>
            </a:rPr>
            <a:t>ASSEMBLY</a:t>
          </a:r>
          <a:endParaRPr lang="es-ES" sz="1200" b="1" dirty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C6A88CE2-DF6F-46B5-A2F2-A860C860C3EA}" type="parTrans" cxnId="{B7C57921-C7E4-426D-9B6F-6E0BC7357CC5}">
      <dgm:prSet/>
      <dgm:spPr/>
      <dgm:t>
        <a:bodyPr/>
        <a:lstStyle/>
        <a:p>
          <a:endParaRPr lang="es-ES" sz="3200"/>
        </a:p>
      </dgm:t>
    </dgm:pt>
    <dgm:pt modelId="{BF4AE6B0-7F29-4080-98C3-8B0176B6E4AB}" type="sibTrans" cxnId="{B7C57921-C7E4-426D-9B6F-6E0BC7357CC5}">
      <dgm:prSet/>
      <dgm:spPr/>
      <dgm:t>
        <a:bodyPr/>
        <a:lstStyle/>
        <a:p>
          <a:endParaRPr lang="es-ES" sz="3200"/>
        </a:p>
      </dgm:t>
    </dgm:pt>
    <dgm:pt modelId="{8D182691-8754-4E0E-80A6-3D684DBF204D}">
      <dgm:prSet phldrT="[Texto]" custT="1"/>
      <dgm:spPr/>
      <dgm:t>
        <a:bodyPr/>
        <a:lstStyle/>
        <a:p>
          <a:r>
            <a:rPr lang="es-ES" sz="1050" dirty="0" smtClean="0"/>
            <a:t> PACKAGE SELECTION</a:t>
          </a:r>
          <a:endParaRPr lang="es-ES" sz="1050" dirty="0"/>
        </a:p>
      </dgm:t>
    </dgm:pt>
    <dgm:pt modelId="{28D3FD20-630C-45E9-BD9F-6A69E1E8C0AA}" type="parTrans" cxnId="{9B5BF3F5-346D-43AD-A234-2F7A53D9540C}">
      <dgm:prSet/>
      <dgm:spPr/>
      <dgm:t>
        <a:bodyPr/>
        <a:lstStyle/>
        <a:p>
          <a:endParaRPr lang="es-ES" sz="3200"/>
        </a:p>
      </dgm:t>
    </dgm:pt>
    <dgm:pt modelId="{A8511173-93EC-4BE9-8A64-FBB9EDF92E5E}" type="sibTrans" cxnId="{9B5BF3F5-346D-43AD-A234-2F7A53D9540C}">
      <dgm:prSet/>
      <dgm:spPr/>
      <dgm:t>
        <a:bodyPr/>
        <a:lstStyle/>
        <a:p>
          <a:endParaRPr lang="es-ES" sz="3200"/>
        </a:p>
      </dgm:t>
    </dgm:pt>
    <dgm:pt modelId="{B2C86D9D-FFD6-486C-A973-65F4A7D4FB5F}">
      <dgm:prSet phldrT="[Texto]" custT="1"/>
      <dgm:spPr/>
      <dgm:t>
        <a:bodyPr/>
        <a:lstStyle/>
        <a:p>
          <a:r>
            <a:rPr lang="es-ES" sz="1000" dirty="0" smtClean="0"/>
            <a:t> RELIABILITY</a:t>
          </a:r>
          <a:endParaRPr lang="es-ES" sz="1000" dirty="0"/>
        </a:p>
      </dgm:t>
    </dgm:pt>
    <dgm:pt modelId="{A58C65CE-AE85-4DAA-AE1D-B5FE9D5D579F}" type="parTrans" cxnId="{7BEFFAF2-699E-457B-B78D-3AD96D7D453A}">
      <dgm:prSet/>
      <dgm:spPr/>
      <dgm:t>
        <a:bodyPr/>
        <a:lstStyle/>
        <a:p>
          <a:endParaRPr lang="es-ES" sz="3200"/>
        </a:p>
      </dgm:t>
    </dgm:pt>
    <dgm:pt modelId="{C8A2DE6F-3800-44DB-AABD-CCEEC9C76490}" type="sibTrans" cxnId="{7BEFFAF2-699E-457B-B78D-3AD96D7D453A}">
      <dgm:prSet/>
      <dgm:spPr/>
      <dgm:t>
        <a:bodyPr/>
        <a:lstStyle/>
        <a:p>
          <a:endParaRPr lang="es-ES" sz="3200"/>
        </a:p>
      </dgm:t>
    </dgm:pt>
    <dgm:pt modelId="{811AB5A7-D72A-4725-8DE2-FA760D39DA78}">
      <dgm:prSet phldrT="[Texto]" custT="1"/>
      <dgm:spPr/>
      <dgm:t>
        <a:bodyPr/>
        <a:lstStyle/>
        <a:p>
          <a:r>
            <a:rPr lang="es-ES" sz="1200" b="1" dirty="0" smtClean="0">
              <a:solidFill>
                <a:schemeClr val="tx2">
                  <a:lumMod val="60000"/>
                  <a:lumOff val="40000"/>
                </a:schemeClr>
              </a:solidFill>
            </a:rPr>
            <a:t>TESTING &amp; </a:t>
          </a:r>
          <a:r>
            <a:rPr lang="es-ES" sz="1100" b="1" dirty="0" smtClean="0">
              <a:solidFill>
                <a:schemeClr val="tx2">
                  <a:lumMod val="60000"/>
                  <a:lumOff val="40000"/>
                </a:schemeClr>
              </a:solidFill>
            </a:rPr>
            <a:t>QUALIFIC.</a:t>
          </a:r>
          <a:endParaRPr lang="es-ES" sz="1100" b="1" dirty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0C67E2A4-0BCD-44AF-90C7-0221BD64F07B}" type="parTrans" cxnId="{EC8326F2-4206-4122-8E85-91EDA46E2A83}">
      <dgm:prSet/>
      <dgm:spPr/>
      <dgm:t>
        <a:bodyPr/>
        <a:lstStyle/>
        <a:p>
          <a:endParaRPr lang="es-ES" sz="3200"/>
        </a:p>
      </dgm:t>
    </dgm:pt>
    <dgm:pt modelId="{FF40E6C0-0AD4-4A08-8314-30F8DD9CEBEC}" type="sibTrans" cxnId="{EC8326F2-4206-4122-8E85-91EDA46E2A83}">
      <dgm:prSet/>
      <dgm:spPr/>
      <dgm:t>
        <a:bodyPr/>
        <a:lstStyle/>
        <a:p>
          <a:endParaRPr lang="es-ES" sz="3200"/>
        </a:p>
      </dgm:t>
    </dgm:pt>
    <dgm:pt modelId="{C712B302-FD29-4870-B911-C6B1B7BE3A46}">
      <dgm:prSet phldrT="[Texto]" custT="1"/>
      <dgm:spPr/>
      <dgm:t>
        <a:bodyPr/>
        <a:lstStyle/>
        <a:p>
          <a:r>
            <a:rPr lang="es-ES" sz="1050" dirty="0" smtClean="0"/>
            <a:t> ELECTRICAL TEST &amp; ESD</a:t>
          </a:r>
          <a:endParaRPr lang="es-ES" sz="1050" dirty="0"/>
        </a:p>
      </dgm:t>
    </dgm:pt>
    <dgm:pt modelId="{0E9B67A2-0FC8-4C4C-A498-5CE60EC5D567}" type="parTrans" cxnId="{77E904EF-231C-441B-8A7F-47D3637544AA}">
      <dgm:prSet/>
      <dgm:spPr/>
      <dgm:t>
        <a:bodyPr/>
        <a:lstStyle/>
        <a:p>
          <a:endParaRPr lang="es-ES" sz="3200"/>
        </a:p>
      </dgm:t>
    </dgm:pt>
    <dgm:pt modelId="{F6172E75-B8E5-40B0-817A-D0C0C1040FA8}" type="sibTrans" cxnId="{77E904EF-231C-441B-8A7F-47D3637544AA}">
      <dgm:prSet/>
      <dgm:spPr/>
      <dgm:t>
        <a:bodyPr/>
        <a:lstStyle/>
        <a:p>
          <a:endParaRPr lang="es-ES" sz="3200"/>
        </a:p>
      </dgm:t>
    </dgm:pt>
    <dgm:pt modelId="{DC2101A1-71A6-4E65-9FF8-9D14D61F2D1E}">
      <dgm:prSet phldrT="[Texto]" custT="1"/>
      <dgm:spPr/>
      <dgm:t>
        <a:bodyPr/>
        <a:lstStyle/>
        <a:p>
          <a:r>
            <a:rPr lang="es-ES" sz="1050" dirty="0" smtClean="0"/>
            <a:t> ENVIRONMEN-TAL TEST</a:t>
          </a:r>
          <a:endParaRPr lang="es-ES" sz="1050" dirty="0"/>
        </a:p>
      </dgm:t>
    </dgm:pt>
    <dgm:pt modelId="{DD964910-8F7A-4AE9-8A92-12D9E6C43362}" type="parTrans" cxnId="{4FA64E8A-8F83-490C-BBDA-EDC3DD3AC60F}">
      <dgm:prSet/>
      <dgm:spPr/>
      <dgm:t>
        <a:bodyPr/>
        <a:lstStyle/>
        <a:p>
          <a:endParaRPr lang="es-ES" sz="3200"/>
        </a:p>
      </dgm:t>
    </dgm:pt>
    <dgm:pt modelId="{5252405C-96BA-4951-AAC3-B950F9BD4927}" type="sibTrans" cxnId="{4FA64E8A-8F83-490C-BBDA-EDC3DD3AC60F}">
      <dgm:prSet/>
      <dgm:spPr/>
      <dgm:t>
        <a:bodyPr/>
        <a:lstStyle/>
        <a:p>
          <a:endParaRPr lang="es-ES" sz="3200"/>
        </a:p>
      </dgm:t>
    </dgm:pt>
    <dgm:pt modelId="{71DD02AE-EE02-485B-A782-0A128B66A907}">
      <dgm:prSet phldrT="[Texto]" custT="1"/>
      <dgm:spPr/>
      <dgm:t>
        <a:bodyPr/>
        <a:lstStyle/>
        <a:p>
          <a:r>
            <a:rPr lang="es-ES" sz="1050" dirty="0" smtClean="0"/>
            <a:t> MECHANICAL TEST</a:t>
          </a:r>
          <a:endParaRPr lang="es-ES" sz="1050" dirty="0"/>
        </a:p>
      </dgm:t>
    </dgm:pt>
    <dgm:pt modelId="{F45811F3-E513-4D8B-93EF-A7BED7905886}" type="parTrans" cxnId="{81292106-11A6-460C-B800-3E6CC939B407}">
      <dgm:prSet/>
      <dgm:spPr/>
      <dgm:t>
        <a:bodyPr/>
        <a:lstStyle/>
        <a:p>
          <a:endParaRPr lang="es-ES" sz="3200"/>
        </a:p>
      </dgm:t>
    </dgm:pt>
    <dgm:pt modelId="{C2A95DD7-EFD5-408E-A0CB-61BD62BB5F93}" type="sibTrans" cxnId="{81292106-11A6-460C-B800-3E6CC939B407}">
      <dgm:prSet/>
      <dgm:spPr/>
      <dgm:t>
        <a:bodyPr/>
        <a:lstStyle/>
        <a:p>
          <a:endParaRPr lang="es-ES" sz="3200"/>
        </a:p>
      </dgm:t>
    </dgm:pt>
    <dgm:pt modelId="{BB52E18E-7784-4D05-95D2-56D71D1EA7E4}">
      <dgm:prSet phldrT="[Texto]" custT="1"/>
      <dgm:spPr/>
      <dgm:t>
        <a:bodyPr/>
        <a:lstStyle/>
        <a:p>
          <a:r>
            <a:rPr lang="es-ES" sz="1050" dirty="0" smtClean="0"/>
            <a:t> RELIABILITY TEST</a:t>
          </a:r>
          <a:endParaRPr lang="es-ES" sz="1050" dirty="0"/>
        </a:p>
      </dgm:t>
    </dgm:pt>
    <dgm:pt modelId="{6C62385D-087B-486D-A52D-08F7A4FC8E76}" type="parTrans" cxnId="{03992A4E-7CDF-47AA-9E91-C49202861ADF}">
      <dgm:prSet/>
      <dgm:spPr/>
      <dgm:t>
        <a:bodyPr/>
        <a:lstStyle/>
        <a:p>
          <a:endParaRPr lang="es-ES" sz="3200"/>
        </a:p>
      </dgm:t>
    </dgm:pt>
    <dgm:pt modelId="{F67D7454-52C5-4537-A6B5-66C861A4B54C}" type="sibTrans" cxnId="{03992A4E-7CDF-47AA-9E91-C49202861ADF}">
      <dgm:prSet/>
      <dgm:spPr/>
      <dgm:t>
        <a:bodyPr/>
        <a:lstStyle/>
        <a:p>
          <a:endParaRPr lang="es-ES" sz="3200"/>
        </a:p>
      </dgm:t>
    </dgm:pt>
    <dgm:pt modelId="{37B82DAE-61FA-4CE0-9905-B088D94057B0}">
      <dgm:prSet phldrT="[Texto]" custT="1"/>
      <dgm:spPr/>
      <dgm:t>
        <a:bodyPr/>
        <a:lstStyle/>
        <a:p>
          <a:r>
            <a:rPr lang="es-ES" sz="1050" dirty="0" smtClean="0"/>
            <a:t> RADIATION TEST</a:t>
          </a:r>
          <a:endParaRPr lang="es-ES" sz="1050" dirty="0"/>
        </a:p>
      </dgm:t>
    </dgm:pt>
    <dgm:pt modelId="{B4BCEBC2-E860-4C26-AAC1-0BADB97FA5E7}" type="parTrans" cxnId="{E324ABB7-FF77-4980-B5FE-256B7A774A9C}">
      <dgm:prSet/>
      <dgm:spPr/>
      <dgm:t>
        <a:bodyPr/>
        <a:lstStyle/>
        <a:p>
          <a:endParaRPr lang="es-ES" sz="3200"/>
        </a:p>
      </dgm:t>
    </dgm:pt>
    <dgm:pt modelId="{822ACD80-ECB9-4121-B6A4-94372EAD961A}" type="sibTrans" cxnId="{E324ABB7-FF77-4980-B5FE-256B7A774A9C}">
      <dgm:prSet/>
      <dgm:spPr/>
      <dgm:t>
        <a:bodyPr/>
        <a:lstStyle/>
        <a:p>
          <a:endParaRPr lang="es-ES" sz="3200"/>
        </a:p>
      </dgm:t>
    </dgm:pt>
    <dgm:pt modelId="{2770FA1D-81D3-4B8E-8D6A-25C20487EB38}">
      <dgm:prSet phldrT="[Texto]" custT="1"/>
      <dgm:spPr/>
      <dgm:t>
        <a:bodyPr/>
        <a:lstStyle/>
        <a:p>
          <a:pPr rtl="0"/>
          <a:r>
            <a:rPr lang="en-US" sz="1050" noProof="0" dirty="0" smtClean="0"/>
            <a:t> </a:t>
          </a:r>
          <a:r>
            <a:rPr lang="en-US" sz="1050" b="1" noProof="0" dirty="0" smtClean="0"/>
            <a:t>RAD HARD ANALOGUE </a:t>
          </a:r>
          <a:endParaRPr lang="en-US" sz="1050" b="1" noProof="0" dirty="0"/>
        </a:p>
      </dgm:t>
    </dgm:pt>
    <dgm:pt modelId="{129E446B-DE44-4EDC-A60A-CA922995ABD7}" type="parTrans" cxnId="{A01B2310-30E2-4401-8B92-511C9C6FC40D}">
      <dgm:prSet/>
      <dgm:spPr/>
      <dgm:t>
        <a:bodyPr/>
        <a:lstStyle/>
        <a:p>
          <a:endParaRPr lang="es-ES" sz="3200"/>
        </a:p>
      </dgm:t>
    </dgm:pt>
    <dgm:pt modelId="{40CEAB89-DDB4-429F-B434-B4CE289D263F}" type="sibTrans" cxnId="{A01B2310-30E2-4401-8B92-511C9C6FC40D}">
      <dgm:prSet/>
      <dgm:spPr/>
      <dgm:t>
        <a:bodyPr/>
        <a:lstStyle/>
        <a:p>
          <a:endParaRPr lang="es-ES" sz="3200"/>
        </a:p>
      </dgm:t>
    </dgm:pt>
    <dgm:pt modelId="{3D314230-797D-4894-83E2-2266F9EDD61F}">
      <dgm:prSet phldrT="[Texto]" custT="1"/>
      <dgm:spPr/>
      <dgm:t>
        <a:bodyPr/>
        <a:lstStyle/>
        <a:p>
          <a:pPr rtl="0"/>
          <a:r>
            <a:rPr lang="en-US" sz="1050" b="1" noProof="0" dirty="0" smtClean="0"/>
            <a:t> RAD HARD MIXED SIGNAL</a:t>
          </a:r>
          <a:endParaRPr lang="en-US" sz="1050" b="1" noProof="0" dirty="0"/>
        </a:p>
      </dgm:t>
    </dgm:pt>
    <dgm:pt modelId="{56BFAB8E-4A45-4B8B-9038-B242F26EDF59}" type="parTrans" cxnId="{4D24D44B-9A31-4A91-9DA9-65AB89B3599C}">
      <dgm:prSet/>
      <dgm:spPr/>
      <dgm:t>
        <a:bodyPr/>
        <a:lstStyle/>
        <a:p>
          <a:endParaRPr lang="es-ES" sz="3200"/>
        </a:p>
      </dgm:t>
    </dgm:pt>
    <dgm:pt modelId="{12DDF908-DF26-4EED-9588-A85547533E29}" type="sibTrans" cxnId="{4D24D44B-9A31-4A91-9DA9-65AB89B3599C}">
      <dgm:prSet/>
      <dgm:spPr/>
      <dgm:t>
        <a:bodyPr/>
        <a:lstStyle/>
        <a:p>
          <a:endParaRPr lang="es-ES" sz="3200"/>
        </a:p>
      </dgm:t>
    </dgm:pt>
    <dgm:pt modelId="{BED6055F-CE68-4113-B84E-049C8776CD71}">
      <dgm:prSet phldrT="[Texto]" custT="1"/>
      <dgm:spPr/>
      <dgm:t>
        <a:bodyPr/>
        <a:lstStyle/>
        <a:p>
          <a:pPr rtl="0"/>
          <a:r>
            <a:rPr lang="en-US" sz="1050" b="0" noProof="0" dirty="0" smtClean="0"/>
            <a:t> TEST VEHICLES </a:t>
          </a:r>
          <a:endParaRPr lang="en-US" sz="1050" b="0" noProof="0" dirty="0"/>
        </a:p>
      </dgm:t>
    </dgm:pt>
    <dgm:pt modelId="{1E3B5909-28E4-4156-B6C9-171630B9809E}" type="parTrans" cxnId="{C3796FBA-98FB-4969-B44A-73A1CFBC058E}">
      <dgm:prSet/>
      <dgm:spPr/>
      <dgm:t>
        <a:bodyPr/>
        <a:lstStyle/>
        <a:p>
          <a:endParaRPr lang="es-ES" sz="3200"/>
        </a:p>
      </dgm:t>
    </dgm:pt>
    <dgm:pt modelId="{EAD2404C-3DD4-40DE-9C12-09747EED2F82}" type="sibTrans" cxnId="{C3796FBA-98FB-4969-B44A-73A1CFBC058E}">
      <dgm:prSet/>
      <dgm:spPr/>
      <dgm:t>
        <a:bodyPr/>
        <a:lstStyle/>
        <a:p>
          <a:endParaRPr lang="es-ES" sz="3200"/>
        </a:p>
      </dgm:t>
    </dgm:pt>
    <dgm:pt modelId="{623AC250-C3A8-425D-8533-28D81C339125}">
      <dgm:prSet phldrT="[Texto]" custT="1"/>
      <dgm:spPr/>
      <dgm:t>
        <a:bodyPr/>
        <a:lstStyle/>
        <a:p>
          <a:pPr rtl="0"/>
          <a:r>
            <a:rPr lang="en-US" sz="1050" b="0" noProof="0" dirty="0" smtClean="0"/>
            <a:t> FPGA to ASIC CONVERISON</a:t>
          </a:r>
          <a:endParaRPr lang="en-US" sz="1050" noProof="0" dirty="0"/>
        </a:p>
      </dgm:t>
    </dgm:pt>
    <dgm:pt modelId="{7F7A92EF-50C4-4562-90C7-87CC2B3B8A63}" type="parTrans" cxnId="{FFB44C62-5DFE-4D0B-BAA0-FFDB1D96B5F5}">
      <dgm:prSet/>
      <dgm:spPr/>
      <dgm:t>
        <a:bodyPr/>
        <a:lstStyle/>
        <a:p>
          <a:endParaRPr lang="es-ES" sz="3200"/>
        </a:p>
      </dgm:t>
    </dgm:pt>
    <dgm:pt modelId="{D562D3C1-A732-418A-A53F-AAB4E8004704}" type="sibTrans" cxnId="{FFB44C62-5DFE-4D0B-BAA0-FFDB1D96B5F5}">
      <dgm:prSet/>
      <dgm:spPr/>
      <dgm:t>
        <a:bodyPr/>
        <a:lstStyle/>
        <a:p>
          <a:endParaRPr lang="es-ES" sz="3200"/>
        </a:p>
      </dgm:t>
    </dgm:pt>
    <dgm:pt modelId="{DB1D8CDA-D412-4E83-BD1E-4A11AC3206E1}">
      <dgm:prSet phldrT="[Texto]" custT="1"/>
      <dgm:spPr/>
      <dgm:t>
        <a:bodyPr/>
        <a:lstStyle/>
        <a:p>
          <a:r>
            <a:rPr lang="en-US" sz="1200" b="1" noProof="0" dirty="0" smtClean="0">
              <a:solidFill>
                <a:schemeClr val="tx2">
                  <a:lumMod val="60000"/>
                  <a:lumOff val="40000"/>
                </a:schemeClr>
              </a:solidFill>
            </a:rPr>
            <a:t>FEASIBILITY ANALYIS</a:t>
          </a:r>
          <a:endParaRPr lang="en-US" sz="1200" b="1" noProof="0" dirty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F157392F-63D8-4DA0-83E4-7D70411E4248}" type="parTrans" cxnId="{1E758434-A1C9-4E8F-86AB-337A5005D5AC}">
      <dgm:prSet/>
      <dgm:spPr/>
      <dgm:t>
        <a:bodyPr/>
        <a:lstStyle/>
        <a:p>
          <a:endParaRPr lang="es-ES" sz="3200"/>
        </a:p>
      </dgm:t>
    </dgm:pt>
    <dgm:pt modelId="{F86063D3-4295-4E06-93DA-7E3A4888A4D1}" type="sibTrans" cxnId="{1E758434-A1C9-4E8F-86AB-337A5005D5AC}">
      <dgm:prSet/>
      <dgm:spPr/>
      <dgm:t>
        <a:bodyPr/>
        <a:lstStyle/>
        <a:p>
          <a:endParaRPr lang="es-ES" sz="3200"/>
        </a:p>
      </dgm:t>
    </dgm:pt>
    <dgm:pt modelId="{D335F99B-21AD-4EE4-A057-557127B34A65}">
      <dgm:prSet phldrT="[Texto]" custT="1"/>
      <dgm:spPr/>
      <dgm:t>
        <a:bodyPr/>
        <a:lstStyle/>
        <a:p>
          <a:r>
            <a:rPr lang="en-US" sz="1050" noProof="0" dirty="0" smtClean="0"/>
            <a:t>ASIC DEVELOPMENT PLAN</a:t>
          </a:r>
          <a:endParaRPr lang="en-US" sz="1050" noProof="0" dirty="0"/>
        </a:p>
      </dgm:t>
    </dgm:pt>
    <dgm:pt modelId="{6DAE7012-6C4A-4A10-B7A1-48EAD575E867}" type="parTrans" cxnId="{58ABC75F-C176-46A7-AE67-2F5BFC41AAB3}">
      <dgm:prSet/>
      <dgm:spPr/>
      <dgm:t>
        <a:bodyPr/>
        <a:lstStyle/>
        <a:p>
          <a:endParaRPr lang="es-ES" sz="3200"/>
        </a:p>
      </dgm:t>
    </dgm:pt>
    <dgm:pt modelId="{A6E07A08-7081-4D93-8228-D2FAB8C7666E}" type="sibTrans" cxnId="{58ABC75F-C176-46A7-AE67-2F5BFC41AAB3}">
      <dgm:prSet/>
      <dgm:spPr/>
      <dgm:t>
        <a:bodyPr/>
        <a:lstStyle/>
        <a:p>
          <a:endParaRPr lang="es-ES" sz="3200"/>
        </a:p>
      </dgm:t>
    </dgm:pt>
    <dgm:pt modelId="{65DB2649-8342-45FD-B55B-76CE9E6323F3}">
      <dgm:prSet phldrT="[Texto]" custT="1"/>
      <dgm:spPr/>
      <dgm:t>
        <a:bodyPr/>
        <a:lstStyle/>
        <a:p>
          <a:r>
            <a:rPr lang="es-ES" sz="1200" b="1" dirty="0" smtClean="0">
              <a:solidFill>
                <a:schemeClr val="tx2">
                  <a:lumMod val="60000"/>
                  <a:lumOff val="40000"/>
                </a:schemeClr>
              </a:solidFill>
            </a:rPr>
            <a:t>MANUFACTU-RING</a:t>
          </a:r>
          <a:endParaRPr lang="es-ES" sz="1200" b="1" dirty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8896AA0D-2F14-4941-A976-E5187C5C9C59}" type="parTrans" cxnId="{2606029C-9981-4AB4-9EDC-163B2E78529A}">
      <dgm:prSet/>
      <dgm:spPr/>
      <dgm:t>
        <a:bodyPr/>
        <a:lstStyle/>
        <a:p>
          <a:endParaRPr lang="es-ES" sz="3200"/>
        </a:p>
      </dgm:t>
    </dgm:pt>
    <dgm:pt modelId="{11EB197F-1884-4922-AE44-69ABCE9ABCAF}" type="sibTrans" cxnId="{2606029C-9981-4AB4-9EDC-163B2E78529A}">
      <dgm:prSet/>
      <dgm:spPr/>
      <dgm:t>
        <a:bodyPr/>
        <a:lstStyle/>
        <a:p>
          <a:endParaRPr lang="es-ES" sz="3200"/>
        </a:p>
      </dgm:t>
    </dgm:pt>
    <dgm:pt modelId="{1474693E-1E7B-4D2D-BC9C-0E55D54BCFB6}">
      <dgm:prSet phldrT="[Texto]" custT="1"/>
      <dgm:spPr/>
      <dgm:t>
        <a:bodyPr/>
        <a:lstStyle/>
        <a:p>
          <a:pPr rtl="0"/>
          <a:r>
            <a:rPr lang="en-US" sz="1050" noProof="0" dirty="0" smtClean="0"/>
            <a:t>  TECHNOLOGY HARDENING  BY DESIGN</a:t>
          </a:r>
          <a:endParaRPr lang="en-US" sz="1050" noProof="0" dirty="0"/>
        </a:p>
      </dgm:t>
    </dgm:pt>
    <dgm:pt modelId="{12AB4B14-3763-4556-9CF6-5512FC9C0DF3}" type="parTrans" cxnId="{6E5C9AA1-0F15-466E-BF3B-65E201B2647A}">
      <dgm:prSet/>
      <dgm:spPr/>
      <dgm:t>
        <a:bodyPr/>
        <a:lstStyle/>
        <a:p>
          <a:endParaRPr lang="es-ES"/>
        </a:p>
      </dgm:t>
    </dgm:pt>
    <dgm:pt modelId="{9B893981-F96F-4D3E-AE3C-7AF33CBE0B3C}" type="sibTrans" cxnId="{6E5C9AA1-0F15-466E-BF3B-65E201B2647A}">
      <dgm:prSet/>
      <dgm:spPr/>
      <dgm:t>
        <a:bodyPr/>
        <a:lstStyle/>
        <a:p>
          <a:endParaRPr lang="es-ES"/>
        </a:p>
      </dgm:t>
    </dgm:pt>
    <dgm:pt modelId="{EF2D17BA-B467-4887-BD24-336EDB72030C}">
      <dgm:prSet phldrT="[Texto]" custT="1"/>
      <dgm:spPr/>
      <dgm:t>
        <a:bodyPr/>
        <a:lstStyle/>
        <a:p>
          <a:pPr rtl="0"/>
          <a:r>
            <a:rPr lang="en-US" sz="1050" noProof="0" dirty="0" smtClean="0"/>
            <a:t> LIBRARIES &amp; DK MODIFICATION  FOR RAD HARDENING</a:t>
          </a:r>
          <a:endParaRPr lang="en-US" sz="1050" noProof="0" dirty="0"/>
        </a:p>
      </dgm:t>
    </dgm:pt>
    <dgm:pt modelId="{55864681-CCE8-4857-BF0F-80FD499190C2}" type="parTrans" cxnId="{DAB5319D-B3CD-4B78-AA4F-BD73D07CC67F}">
      <dgm:prSet/>
      <dgm:spPr/>
      <dgm:t>
        <a:bodyPr/>
        <a:lstStyle/>
        <a:p>
          <a:endParaRPr lang="es-ES"/>
        </a:p>
      </dgm:t>
    </dgm:pt>
    <dgm:pt modelId="{3EC6713B-042F-4CD5-9082-757A676B30A5}" type="sibTrans" cxnId="{DAB5319D-B3CD-4B78-AA4F-BD73D07CC67F}">
      <dgm:prSet/>
      <dgm:spPr/>
      <dgm:t>
        <a:bodyPr/>
        <a:lstStyle/>
        <a:p>
          <a:endParaRPr lang="es-ES"/>
        </a:p>
      </dgm:t>
    </dgm:pt>
    <dgm:pt modelId="{B3FE57B4-9759-4DD3-9F61-D8809A2DBC6F}">
      <dgm:prSet phldrT="[Texto]" custT="1"/>
      <dgm:spPr/>
      <dgm:t>
        <a:bodyPr/>
        <a:lstStyle/>
        <a:p>
          <a:r>
            <a:rPr lang="es-ES" sz="1050" b="1" dirty="0" smtClean="0"/>
            <a:t> </a:t>
          </a:r>
          <a:r>
            <a:rPr lang="es-ES" sz="1050" b="0" dirty="0" smtClean="0"/>
            <a:t>MPW</a:t>
          </a:r>
          <a:endParaRPr lang="es-ES" sz="1050" b="0" dirty="0"/>
        </a:p>
      </dgm:t>
    </dgm:pt>
    <dgm:pt modelId="{3A5B898A-9BC5-4973-A4DE-2F46226AC172}" type="parTrans" cxnId="{8E4221C6-C4B7-417E-8865-FF8E4424C390}">
      <dgm:prSet/>
      <dgm:spPr/>
      <dgm:t>
        <a:bodyPr/>
        <a:lstStyle/>
        <a:p>
          <a:endParaRPr lang="es-ES"/>
        </a:p>
      </dgm:t>
    </dgm:pt>
    <dgm:pt modelId="{C916A19C-8AA0-44E1-B256-14C0219E2FA4}" type="sibTrans" cxnId="{8E4221C6-C4B7-417E-8865-FF8E4424C390}">
      <dgm:prSet/>
      <dgm:spPr/>
      <dgm:t>
        <a:bodyPr/>
        <a:lstStyle/>
        <a:p>
          <a:endParaRPr lang="es-ES"/>
        </a:p>
      </dgm:t>
    </dgm:pt>
    <dgm:pt modelId="{8129804E-01A7-4A39-B383-C95D5A55CE39}">
      <dgm:prSet phldrT="[Texto]" custT="1"/>
      <dgm:spPr/>
      <dgm:t>
        <a:bodyPr/>
        <a:lstStyle/>
        <a:p>
          <a:r>
            <a:rPr lang="es-ES" sz="1050" b="0" dirty="0" smtClean="0"/>
            <a:t> MLM</a:t>
          </a:r>
          <a:endParaRPr lang="es-ES" sz="1050" b="0" dirty="0"/>
        </a:p>
      </dgm:t>
    </dgm:pt>
    <dgm:pt modelId="{54BB9EA8-B6E0-43DD-9931-29069C008072}" type="parTrans" cxnId="{AFA69014-D515-442B-B785-6C5BD257CB9E}">
      <dgm:prSet/>
      <dgm:spPr/>
      <dgm:t>
        <a:bodyPr/>
        <a:lstStyle/>
        <a:p>
          <a:endParaRPr lang="es-ES"/>
        </a:p>
      </dgm:t>
    </dgm:pt>
    <dgm:pt modelId="{1D82A4AA-D80E-40CA-8BB4-572F13F32AEB}" type="sibTrans" cxnId="{AFA69014-D515-442B-B785-6C5BD257CB9E}">
      <dgm:prSet/>
      <dgm:spPr/>
      <dgm:t>
        <a:bodyPr/>
        <a:lstStyle/>
        <a:p>
          <a:endParaRPr lang="es-ES"/>
        </a:p>
      </dgm:t>
    </dgm:pt>
    <dgm:pt modelId="{1AEE6E8B-EA1E-4E00-AF1F-CA5CB28656A8}">
      <dgm:prSet phldrT="[Texto]" custT="1"/>
      <dgm:spPr/>
      <dgm:t>
        <a:bodyPr/>
        <a:lstStyle/>
        <a:p>
          <a:r>
            <a:rPr lang="es-ES" sz="1050" b="0" dirty="0" smtClean="0"/>
            <a:t>FULL MASK</a:t>
          </a:r>
          <a:endParaRPr lang="es-ES" sz="1050" b="0" dirty="0"/>
        </a:p>
      </dgm:t>
    </dgm:pt>
    <dgm:pt modelId="{43DABA9B-5322-4069-AA88-582EBCB44B20}" type="parTrans" cxnId="{0970D9F6-93BC-42AC-8EEF-BD5D5AB464AD}">
      <dgm:prSet/>
      <dgm:spPr/>
      <dgm:t>
        <a:bodyPr/>
        <a:lstStyle/>
        <a:p>
          <a:endParaRPr lang="es-ES"/>
        </a:p>
      </dgm:t>
    </dgm:pt>
    <dgm:pt modelId="{CBA0AD66-062E-46B9-B352-47B942F60977}" type="sibTrans" cxnId="{0970D9F6-93BC-42AC-8EEF-BD5D5AB464AD}">
      <dgm:prSet/>
      <dgm:spPr/>
      <dgm:t>
        <a:bodyPr/>
        <a:lstStyle/>
        <a:p>
          <a:endParaRPr lang="es-ES"/>
        </a:p>
      </dgm:t>
    </dgm:pt>
    <dgm:pt modelId="{0DC577DF-BB91-4F90-A22B-84F10B14050E}">
      <dgm:prSet phldrT="[Texto]" custT="1"/>
      <dgm:spPr/>
      <dgm:t>
        <a:bodyPr/>
        <a:lstStyle/>
        <a:p>
          <a:pPr rtl="0"/>
          <a:r>
            <a:rPr lang="en-US" sz="1050" b="0" noProof="0" dirty="0" smtClean="0"/>
            <a:t> RAD HARD DIGITAL</a:t>
          </a:r>
          <a:endParaRPr lang="en-US" sz="1050" b="0" noProof="0" dirty="0"/>
        </a:p>
      </dgm:t>
    </dgm:pt>
    <dgm:pt modelId="{F25B8458-6C35-44AC-9452-7EF9B4881467}" type="parTrans" cxnId="{DAD37343-CFC0-4658-B17F-38C7257B8DAB}">
      <dgm:prSet/>
      <dgm:spPr/>
      <dgm:t>
        <a:bodyPr/>
        <a:lstStyle/>
        <a:p>
          <a:endParaRPr lang="es-ES"/>
        </a:p>
      </dgm:t>
    </dgm:pt>
    <dgm:pt modelId="{05747842-8DBA-493F-85AE-6E8E0FB95BA5}" type="sibTrans" cxnId="{DAD37343-CFC0-4658-B17F-38C7257B8DAB}">
      <dgm:prSet/>
      <dgm:spPr/>
      <dgm:t>
        <a:bodyPr/>
        <a:lstStyle/>
        <a:p>
          <a:endParaRPr lang="es-ES"/>
        </a:p>
      </dgm:t>
    </dgm:pt>
    <dgm:pt modelId="{0FD25F0B-FF3C-463A-88F9-74C2EBD8CCE0}">
      <dgm:prSet phldrT="[Texto]" custT="1"/>
      <dgm:spPr/>
      <dgm:t>
        <a:bodyPr/>
        <a:lstStyle/>
        <a:p>
          <a:r>
            <a:rPr lang="es-ES" sz="1050" dirty="0" smtClean="0"/>
            <a:t> RADIATION  TEST    SET-UP DEVELOPMENT. </a:t>
          </a:r>
          <a:endParaRPr lang="es-ES" sz="1050" dirty="0"/>
        </a:p>
      </dgm:t>
    </dgm:pt>
    <dgm:pt modelId="{B35CB029-0443-45F7-B548-0674E378F471}" type="parTrans" cxnId="{76330068-EAE7-486C-9F34-6EE49A722528}">
      <dgm:prSet/>
      <dgm:spPr/>
      <dgm:t>
        <a:bodyPr/>
        <a:lstStyle/>
        <a:p>
          <a:endParaRPr lang="es-ES"/>
        </a:p>
      </dgm:t>
    </dgm:pt>
    <dgm:pt modelId="{E24C70B3-163F-4461-A7A3-8A639DD126C2}" type="sibTrans" cxnId="{76330068-EAE7-486C-9F34-6EE49A722528}">
      <dgm:prSet/>
      <dgm:spPr/>
      <dgm:t>
        <a:bodyPr/>
        <a:lstStyle/>
        <a:p>
          <a:endParaRPr lang="es-ES"/>
        </a:p>
      </dgm:t>
    </dgm:pt>
    <dgm:pt modelId="{A7397F15-B5CA-4F31-9C06-EF9D6F1F9C3E}">
      <dgm:prSet phldrT="[Texto]" custT="1"/>
      <dgm:spPr/>
      <dgm:t>
        <a:bodyPr/>
        <a:lstStyle/>
        <a:p>
          <a:endParaRPr lang="es-ES" sz="1050" b="0" dirty="0"/>
        </a:p>
      </dgm:t>
    </dgm:pt>
    <dgm:pt modelId="{711BEFD5-8F7D-4D72-9F50-F0688E84E409}" type="parTrans" cxnId="{EDF2EE14-FF62-4AFD-AC1E-745E743645CE}">
      <dgm:prSet/>
      <dgm:spPr/>
      <dgm:t>
        <a:bodyPr/>
        <a:lstStyle/>
        <a:p>
          <a:endParaRPr lang="es-ES"/>
        </a:p>
      </dgm:t>
    </dgm:pt>
    <dgm:pt modelId="{8919C313-AE90-4156-AE55-5B0AA272FCEB}" type="sibTrans" cxnId="{EDF2EE14-FF62-4AFD-AC1E-745E743645CE}">
      <dgm:prSet/>
      <dgm:spPr/>
      <dgm:t>
        <a:bodyPr/>
        <a:lstStyle/>
        <a:p>
          <a:endParaRPr lang="es-ES"/>
        </a:p>
      </dgm:t>
    </dgm:pt>
    <dgm:pt modelId="{6A583E67-8290-4BB1-88A9-E235C359263A}">
      <dgm:prSet phldrT="[Texto]" custT="1"/>
      <dgm:spPr/>
      <dgm:t>
        <a:bodyPr/>
        <a:lstStyle/>
        <a:p>
          <a:endParaRPr lang="es-ES" sz="1050" b="0" dirty="0"/>
        </a:p>
      </dgm:t>
    </dgm:pt>
    <dgm:pt modelId="{E0685A41-6EBC-4D18-8B11-9B6E040760EC}" type="parTrans" cxnId="{A466782F-59C2-4927-86B0-9ED4164706F1}">
      <dgm:prSet/>
      <dgm:spPr/>
      <dgm:t>
        <a:bodyPr/>
        <a:lstStyle/>
        <a:p>
          <a:endParaRPr lang="es-ES"/>
        </a:p>
      </dgm:t>
    </dgm:pt>
    <dgm:pt modelId="{658740F5-82C5-41E7-A321-603D4E9806B9}" type="sibTrans" cxnId="{A466782F-59C2-4927-86B0-9ED4164706F1}">
      <dgm:prSet/>
      <dgm:spPr/>
      <dgm:t>
        <a:bodyPr/>
        <a:lstStyle/>
        <a:p>
          <a:endParaRPr lang="es-ES"/>
        </a:p>
      </dgm:t>
    </dgm:pt>
    <dgm:pt modelId="{AC090FBE-0EA5-4583-B257-1ACB28239213}">
      <dgm:prSet phldrT="[Texto]" custT="1"/>
      <dgm:spPr/>
      <dgm:t>
        <a:bodyPr/>
        <a:lstStyle/>
        <a:p>
          <a:endParaRPr lang="es-ES" sz="1050" b="0" dirty="0"/>
        </a:p>
      </dgm:t>
    </dgm:pt>
    <dgm:pt modelId="{E32D3481-997A-4CE2-94D9-4D9ACFBBF55E}" type="parTrans" cxnId="{EF03904D-8A18-4317-A0B1-14C68CEDB2BA}">
      <dgm:prSet/>
      <dgm:spPr/>
      <dgm:t>
        <a:bodyPr/>
        <a:lstStyle/>
        <a:p>
          <a:endParaRPr lang="es-ES"/>
        </a:p>
      </dgm:t>
    </dgm:pt>
    <dgm:pt modelId="{D22DC382-41A7-47E1-87F0-6DD46C3FCC63}" type="sibTrans" cxnId="{EF03904D-8A18-4317-A0B1-14C68CEDB2BA}">
      <dgm:prSet/>
      <dgm:spPr/>
      <dgm:t>
        <a:bodyPr/>
        <a:lstStyle/>
        <a:p>
          <a:endParaRPr lang="es-ES"/>
        </a:p>
      </dgm:t>
    </dgm:pt>
    <dgm:pt modelId="{5106827F-50C9-40BB-A16D-E55B1887675D}">
      <dgm:prSet phldrT="[Texto]" custT="1"/>
      <dgm:spPr/>
      <dgm:t>
        <a:bodyPr/>
        <a:lstStyle/>
        <a:p>
          <a:endParaRPr lang="es-ES" sz="1050" b="0" dirty="0"/>
        </a:p>
      </dgm:t>
    </dgm:pt>
    <dgm:pt modelId="{53F76A86-4A48-46FE-9723-74D31D84013D}" type="parTrans" cxnId="{D9BAFE0A-9D02-4601-B438-39C3E105C1E0}">
      <dgm:prSet/>
      <dgm:spPr/>
      <dgm:t>
        <a:bodyPr/>
        <a:lstStyle/>
        <a:p>
          <a:endParaRPr lang="es-ES"/>
        </a:p>
      </dgm:t>
    </dgm:pt>
    <dgm:pt modelId="{790539BA-419F-46F0-B70D-1C1D908C8438}" type="sibTrans" cxnId="{D9BAFE0A-9D02-4601-B438-39C3E105C1E0}">
      <dgm:prSet/>
      <dgm:spPr/>
      <dgm:t>
        <a:bodyPr/>
        <a:lstStyle/>
        <a:p>
          <a:endParaRPr lang="es-ES"/>
        </a:p>
      </dgm:t>
    </dgm:pt>
    <dgm:pt modelId="{728F2DB2-E9CE-4A72-A303-9C97D74D13D1}">
      <dgm:prSet phldrT="[Texto]" custT="1"/>
      <dgm:spPr/>
      <dgm:t>
        <a:bodyPr/>
        <a:lstStyle/>
        <a:p>
          <a:endParaRPr lang="es-ES" sz="1050" b="0" dirty="0"/>
        </a:p>
      </dgm:t>
    </dgm:pt>
    <dgm:pt modelId="{B2C6261C-078D-4F20-B9E2-1957E3A8E3D9}" type="parTrans" cxnId="{AEC863E2-F436-445E-A6E8-463676E74846}">
      <dgm:prSet/>
      <dgm:spPr/>
      <dgm:t>
        <a:bodyPr/>
        <a:lstStyle/>
        <a:p>
          <a:endParaRPr lang="es-ES"/>
        </a:p>
      </dgm:t>
    </dgm:pt>
    <dgm:pt modelId="{2E683282-7E80-48E0-A164-6164F14AB652}" type="sibTrans" cxnId="{AEC863E2-F436-445E-A6E8-463676E74846}">
      <dgm:prSet/>
      <dgm:spPr/>
      <dgm:t>
        <a:bodyPr/>
        <a:lstStyle/>
        <a:p>
          <a:endParaRPr lang="es-ES"/>
        </a:p>
      </dgm:t>
    </dgm:pt>
    <dgm:pt modelId="{35B5FFD5-F30A-4BB2-A2B5-9FA3B4FBD602}">
      <dgm:prSet phldrT="[Texto]" custT="1"/>
      <dgm:spPr/>
      <dgm:t>
        <a:bodyPr/>
        <a:lstStyle/>
        <a:p>
          <a:endParaRPr lang="es-ES" sz="1050" b="0" dirty="0"/>
        </a:p>
      </dgm:t>
    </dgm:pt>
    <dgm:pt modelId="{65161F28-BE9B-43AA-8E0E-25B9F8A17FBC}" type="parTrans" cxnId="{70D9C1DE-E9FA-482D-B924-333E980C0FA0}">
      <dgm:prSet/>
      <dgm:spPr/>
      <dgm:t>
        <a:bodyPr/>
        <a:lstStyle/>
        <a:p>
          <a:endParaRPr lang="es-ES"/>
        </a:p>
      </dgm:t>
    </dgm:pt>
    <dgm:pt modelId="{A4B65AAB-AEA7-41B4-9F63-98998E1EF3D8}" type="sibTrans" cxnId="{70D9C1DE-E9FA-482D-B924-333E980C0FA0}">
      <dgm:prSet/>
      <dgm:spPr/>
      <dgm:t>
        <a:bodyPr/>
        <a:lstStyle/>
        <a:p>
          <a:endParaRPr lang="es-ES"/>
        </a:p>
      </dgm:t>
    </dgm:pt>
    <dgm:pt modelId="{DF8DCF9F-2950-439F-B7DE-F4CC64959D0A}">
      <dgm:prSet phldrT="[Texto]" custT="1"/>
      <dgm:spPr/>
      <dgm:t>
        <a:bodyPr/>
        <a:lstStyle/>
        <a:p>
          <a:endParaRPr lang="es-ES" sz="1050" dirty="0"/>
        </a:p>
      </dgm:t>
    </dgm:pt>
    <dgm:pt modelId="{45B2405E-C2EE-4BD0-BA00-19DD9720697C}" type="parTrans" cxnId="{AD6F3999-3C6E-4F39-8569-27F874CD7584}">
      <dgm:prSet/>
      <dgm:spPr/>
      <dgm:t>
        <a:bodyPr/>
        <a:lstStyle/>
        <a:p>
          <a:endParaRPr lang="es-ES"/>
        </a:p>
      </dgm:t>
    </dgm:pt>
    <dgm:pt modelId="{BCB8A4F5-9286-462E-A566-3E671C3DAB7C}" type="sibTrans" cxnId="{AD6F3999-3C6E-4F39-8569-27F874CD7584}">
      <dgm:prSet/>
      <dgm:spPr/>
      <dgm:t>
        <a:bodyPr/>
        <a:lstStyle/>
        <a:p>
          <a:endParaRPr lang="es-ES"/>
        </a:p>
      </dgm:t>
    </dgm:pt>
    <dgm:pt modelId="{437B6ED7-9924-4C67-9A8F-86193D89CA94}">
      <dgm:prSet phldrT="[Texto]" custT="1"/>
      <dgm:spPr/>
      <dgm:t>
        <a:bodyPr/>
        <a:lstStyle/>
        <a:p>
          <a:endParaRPr lang="es-ES" sz="1050" dirty="0"/>
        </a:p>
      </dgm:t>
    </dgm:pt>
    <dgm:pt modelId="{F8EB36FD-EF6C-4903-8F35-2B65C86DD958}" type="parTrans" cxnId="{6810C4AF-6B29-43F1-977F-7A51A4C3D0D2}">
      <dgm:prSet/>
      <dgm:spPr/>
      <dgm:t>
        <a:bodyPr/>
        <a:lstStyle/>
        <a:p>
          <a:endParaRPr lang="es-ES"/>
        </a:p>
      </dgm:t>
    </dgm:pt>
    <dgm:pt modelId="{D398E8B8-8B82-49BC-AB55-F5879136A1E8}" type="sibTrans" cxnId="{6810C4AF-6B29-43F1-977F-7A51A4C3D0D2}">
      <dgm:prSet/>
      <dgm:spPr/>
      <dgm:t>
        <a:bodyPr/>
        <a:lstStyle/>
        <a:p>
          <a:endParaRPr lang="es-ES"/>
        </a:p>
      </dgm:t>
    </dgm:pt>
    <dgm:pt modelId="{3287A02D-3E9A-4695-9577-82C730E0B7EC}">
      <dgm:prSet phldrT="[Texto]" custT="1"/>
      <dgm:spPr/>
      <dgm:t>
        <a:bodyPr/>
        <a:lstStyle/>
        <a:p>
          <a:endParaRPr lang="es-ES" sz="1050" dirty="0"/>
        </a:p>
      </dgm:t>
    </dgm:pt>
    <dgm:pt modelId="{0DBD78D1-90C7-4AE5-8AF2-B44567ACF5C4}" type="parTrans" cxnId="{780E2DEF-E795-49E5-BA89-7DAC8CE1E001}">
      <dgm:prSet/>
      <dgm:spPr/>
      <dgm:t>
        <a:bodyPr/>
        <a:lstStyle/>
        <a:p>
          <a:endParaRPr lang="es-ES"/>
        </a:p>
      </dgm:t>
    </dgm:pt>
    <dgm:pt modelId="{69F44EE8-4333-4017-A772-6E767452F4A9}" type="sibTrans" cxnId="{780E2DEF-E795-49E5-BA89-7DAC8CE1E001}">
      <dgm:prSet/>
      <dgm:spPr/>
      <dgm:t>
        <a:bodyPr/>
        <a:lstStyle/>
        <a:p>
          <a:endParaRPr lang="es-ES"/>
        </a:p>
      </dgm:t>
    </dgm:pt>
    <dgm:pt modelId="{A35EEE13-169C-4938-89FE-F4952FA29480}">
      <dgm:prSet phldrT="[Texto]" custT="1"/>
      <dgm:spPr/>
      <dgm:t>
        <a:bodyPr/>
        <a:lstStyle/>
        <a:p>
          <a:endParaRPr lang="es-ES" sz="1050" dirty="0"/>
        </a:p>
      </dgm:t>
    </dgm:pt>
    <dgm:pt modelId="{2B2F9D4E-9F80-4C6C-BADE-F7E7AF4A421C}" type="parTrans" cxnId="{C504D03D-A287-4F31-B357-C3D6B8DA329D}">
      <dgm:prSet/>
      <dgm:spPr/>
      <dgm:t>
        <a:bodyPr/>
        <a:lstStyle/>
        <a:p>
          <a:endParaRPr lang="es-ES"/>
        </a:p>
      </dgm:t>
    </dgm:pt>
    <dgm:pt modelId="{B8DA82E5-2387-4DFF-AD71-B43B0ACD8C14}" type="sibTrans" cxnId="{C504D03D-A287-4F31-B357-C3D6B8DA329D}">
      <dgm:prSet/>
      <dgm:spPr/>
      <dgm:t>
        <a:bodyPr/>
        <a:lstStyle/>
        <a:p>
          <a:endParaRPr lang="es-ES"/>
        </a:p>
      </dgm:t>
    </dgm:pt>
    <dgm:pt modelId="{53B4391B-614F-4588-BC8D-970F2AE49576}">
      <dgm:prSet phldrT="[Texto]" custT="1"/>
      <dgm:spPr/>
      <dgm:t>
        <a:bodyPr/>
        <a:lstStyle/>
        <a:p>
          <a:endParaRPr lang="es-ES" sz="1050" dirty="0"/>
        </a:p>
      </dgm:t>
    </dgm:pt>
    <dgm:pt modelId="{796999CB-2F39-423D-8946-8E7B8FDE8F84}" type="parTrans" cxnId="{59868122-9383-45D6-8ECB-35DDC87E1F08}">
      <dgm:prSet/>
      <dgm:spPr/>
      <dgm:t>
        <a:bodyPr/>
        <a:lstStyle/>
        <a:p>
          <a:endParaRPr lang="es-ES"/>
        </a:p>
      </dgm:t>
    </dgm:pt>
    <dgm:pt modelId="{9518CA8F-B917-465B-965C-EB8E11EE358E}" type="sibTrans" cxnId="{59868122-9383-45D6-8ECB-35DDC87E1F08}">
      <dgm:prSet/>
      <dgm:spPr/>
      <dgm:t>
        <a:bodyPr/>
        <a:lstStyle/>
        <a:p>
          <a:endParaRPr lang="es-ES"/>
        </a:p>
      </dgm:t>
    </dgm:pt>
    <dgm:pt modelId="{EC046C30-7D6E-4DCC-8CAA-B99A2E2F2EE6}">
      <dgm:prSet phldrT="[Texto]" custT="1"/>
      <dgm:spPr/>
      <dgm:t>
        <a:bodyPr/>
        <a:lstStyle/>
        <a:p>
          <a:endParaRPr lang="es-ES" sz="1050" dirty="0"/>
        </a:p>
      </dgm:t>
    </dgm:pt>
    <dgm:pt modelId="{F47F8AE3-C30A-4060-A2FD-7C6E8D01495A}" type="parTrans" cxnId="{D524D590-5132-42BC-AF9E-48236B05F230}">
      <dgm:prSet/>
      <dgm:spPr/>
      <dgm:t>
        <a:bodyPr/>
        <a:lstStyle/>
        <a:p>
          <a:endParaRPr lang="es-ES"/>
        </a:p>
      </dgm:t>
    </dgm:pt>
    <dgm:pt modelId="{C9D38EF7-7FAE-4887-AAD9-F6E31AD93F7F}" type="sibTrans" cxnId="{D524D590-5132-42BC-AF9E-48236B05F230}">
      <dgm:prSet/>
      <dgm:spPr/>
      <dgm:t>
        <a:bodyPr/>
        <a:lstStyle/>
        <a:p>
          <a:endParaRPr lang="es-ES"/>
        </a:p>
      </dgm:t>
    </dgm:pt>
    <dgm:pt modelId="{FEACB9D2-3AB3-429A-8085-B3947BA01720}">
      <dgm:prSet phldrT="[Texto]" custT="1"/>
      <dgm:spPr/>
      <dgm:t>
        <a:bodyPr/>
        <a:lstStyle/>
        <a:p>
          <a:endParaRPr lang="es-ES" sz="1050" dirty="0"/>
        </a:p>
      </dgm:t>
    </dgm:pt>
    <dgm:pt modelId="{F125AA88-2AF2-419B-B979-9F750EAE3D38}" type="parTrans" cxnId="{DCFE5D06-41F3-4C5E-B287-3859B34A87A1}">
      <dgm:prSet/>
      <dgm:spPr/>
      <dgm:t>
        <a:bodyPr/>
        <a:lstStyle/>
        <a:p>
          <a:endParaRPr lang="es-ES"/>
        </a:p>
      </dgm:t>
    </dgm:pt>
    <dgm:pt modelId="{360AB09C-BF50-41EE-B884-DC6BBDDCB171}" type="sibTrans" cxnId="{DCFE5D06-41F3-4C5E-B287-3859B34A87A1}">
      <dgm:prSet/>
      <dgm:spPr/>
      <dgm:t>
        <a:bodyPr/>
        <a:lstStyle/>
        <a:p>
          <a:endParaRPr lang="es-ES"/>
        </a:p>
      </dgm:t>
    </dgm:pt>
    <dgm:pt modelId="{B133EA18-A7FF-4A7C-985F-7D19FA18A2D4}">
      <dgm:prSet phldrT="[Texto]" custT="1"/>
      <dgm:spPr/>
      <dgm:t>
        <a:bodyPr/>
        <a:lstStyle/>
        <a:p>
          <a:endParaRPr lang="es-ES" sz="1050" dirty="0"/>
        </a:p>
      </dgm:t>
    </dgm:pt>
    <dgm:pt modelId="{10F2FD76-FC28-4D17-872B-EDA46E9782DF}" type="parTrans" cxnId="{9DA5416C-1A4E-460D-8BD1-7EB051B61CDE}">
      <dgm:prSet/>
      <dgm:spPr/>
      <dgm:t>
        <a:bodyPr/>
        <a:lstStyle/>
        <a:p>
          <a:endParaRPr lang="es-ES"/>
        </a:p>
      </dgm:t>
    </dgm:pt>
    <dgm:pt modelId="{3A2DD669-0DF0-494F-A295-9BC2C3335FC8}" type="sibTrans" cxnId="{9DA5416C-1A4E-460D-8BD1-7EB051B61CDE}">
      <dgm:prSet/>
      <dgm:spPr/>
      <dgm:t>
        <a:bodyPr/>
        <a:lstStyle/>
        <a:p>
          <a:endParaRPr lang="es-ES"/>
        </a:p>
      </dgm:t>
    </dgm:pt>
    <dgm:pt modelId="{9E03A045-12CF-48D2-AB46-F7526D835329}">
      <dgm:prSet phldrT="[Texto]" custT="1"/>
      <dgm:spPr/>
      <dgm:t>
        <a:bodyPr/>
        <a:lstStyle/>
        <a:p>
          <a:endParaRPr lang="es-ES" sz="1050" dirty="0"/>
        </a:p>
      </dgm:t>
    </dgm:pt>
    <dgm:pt modelId="{0CCA148B-F1FF-41DE-98FA-E96F3B0DF59F}" type="parTrans" cxnId="{7B6A1053-5931-459B-B788-950507D765DA}">
      <dgm:prSet/>
      <dgm:spPr/>
      <dgm:t>
        <a:bodyPr/>
        <a:lstStyle/>
        <a:p>
          <a:endParaRPr lang="es-ES"/>
        </a:p>
      </dgm:t>
    </dgm:pt>
    <dgm:pt modelId="{271F12FA-23F7-4DC1-8BF3-4DCB302B22AD}" type="sibTrans" cxnId="{7B6A1053-5931-459B-B788-950507D765DA}">
      <dgm:prSet/>
      <dgm:spPr/>
      <dgm:t>
        <a:bodyPr/>
        <a:lstStyle/>
        <a:p>
          <a:endParaRPr lang="es-ES"/>
        </a:p>
      </dgm:t>
    </dgm:pt>
    <dgm:pt modelId="{724022A3-BE85-4A63-9B05-9EFF1A34DBA9}">
      <dgm:prSet phldrT="[Texto]" custT="1"/>
      <dgm:spPr/>
      <dgm:t>
        <a:bodyPr/>
        <a:lstStyle/>
        <a:p>
          <a:endParaRPr lang="es-ES" sz="1050" dirty="0"/>
        </a:p>
      </dgm:t>
    </dgm:pt>
    <dgm:pt modelId="{24EA5DF3-670F-436A-8A8A-A545A354701C}" type="parTrans" cxnId="{B960A8AA-1F1F-419A-A5D7-2E7E41084A8A}">
      <dgm:prSet/>
      <dgm:spPr/>
      <dgm:t>
        <a:bodyPr/>
        <a:lstStyle/>
        <a:p>
          <a:endParaRPr lang="es-ES"/>
        </a:p>
      </dgm:t>
    </dgm:pt>
    <dgm:pt modelId="{D52BCE0E-73B8-4E0C-AF32-AD45002B7597}" type="sibTrans" cxnId="{B960A8AA-1F1F-419A-A5D7-2E7E41084A8A}">
      <dgm:prSet/>
      <dgm:spPr/>
      <dgm:t>
        <a:bodyPr/>
        <a:lstStyle/>
        <a:p>
          <a:endParaRPr lang="es-ES"/>
        </a:p>
      </dgm:t>
    </dgm:pt>
    <dgm:pt modelId="{EB6579A5-B1D8-4747-B5EB-29BF96198A00}">
      <dgm:prSet phldrT="[Texto]" custT="1"/>
      <dgm:spPr/>
      <dgm:t>
        <a:bodyPr/>
        <a:lstStyle/>
        <a:p>
          <a:endParaRPr lang="es-ES" sz="1050" dirty="0"/>
        </a:p>
      </dgm:t>
    </dgm:pt>
    <dgm:pt modelId="{4F1306A5-2341-471E-9FF0-877DC801BDC8}" type="parTrans" cxnId="{68BDE8A7-A3C0-46EC-A44A-FB48D9A63872}">
      <dgm:prSet/>
      <dgm:spPr/>
      <dgm:t>
        <a:bodyPr/>
        <a:lstStyle/>
        <a:p>
          <a:endParaRPr lang="es-ES"/>
        </a:p>
      </dgm:t>
    </dgm:pt>
    <dgm:pt modelId="{27D74690-B147-45F8-B813-594726378220}" type="sibTrans" cxnId="{68BDE8A7-A3C0-46EC-A44A-FB48D9A63872}">
      <dgm:prSet/>
      <dgm:spPr/>
      <dgm:t>
        <a:bodyPr/>
        <a:lstStyle/>
        <a:p>
          <a:endParaRPr lang="es-ES"/>
        </a:p>
      </dgm:t>
    </dgm:pt>
    <dgm:pt modelId="{63DBC200-5211-4963-83D4-76C237BA1D9D}">
      <dgm:prSet phldrT="[Texto]" custT="1"/>
      <dgm:spPr/>
      <dgm:t>
        <a:bodyPr/>
        <a:lstStyle/>
        <a:p>
          <a:endParaRPr lang="en-US" sz="1050" noProof="0" dirty="0"/>
        </a:p>
      </dgm:t>
    </dgm:pt>
    <dgm:pt modelId="{DE965B45-6BAA-4CE3-9CE2-C9EE5B98AA7D}" type="parTrans" cxnId="{6425BE36-3FED-45C1-B864-062EAFB653CC}">
      <dgm:prSet/>
      <dgm:spPr/>
      <dgm:t>
        <a:bodyPr/>
        <a:lstStyle/>
        <a:p>
          <a:endParaRPr lang="es-ES"/>
        </a:p>
      </dgm:t>
    </dgm:pt>
    <dgm:pt modelId="{06FB6005-C554-4522-9537-9EC9B18C151C}" type="sibTrans" cxnId="{6425BE36-3FED-45C1-B864-062EAFB653CC}">
      <dgm:prSet/>
      <dgm:spPr/>
      <dgm:t>
        <a:bodyPr/>
        <a:lstStyle/>
        <a:p>
          <a:endParaRPr lang="es-ES"/>
        </a:p>
      </dgm:t>
    </dgm:pt>
    <dgm:pt modelId="{9F0DAF48-27BD-4B87-AB13-7F686B771FD5}">
      <dgm:prSet phldrT="[Texto]" custT="1"/>
      <dgm:spPr/>
      <dgm:t>
        <a:bodyPr/>
        <a:lstStyle/>
        <a:p>
          <a:endParaRPr lang="es-ES" sz="1000" dirty="0"/>
        </a:p>
      </dgm:t>
    </dgm:pt>
    <dgm:pt modelId="{63502A3F-784C-4024-AFBC-D9CA935552B5}" type="parTrans" cxnId="{E0248D59-1FEE-46C3-AB59-B6D9E3DDB01A}">
      <dgm:prSet/>
      <dgm:spPr/>
      <dgm:t>
        <a:bodyPr/>
        <a:lstStyle/>
        <a:p>
          <a:endParaRPr lang="es-ES"/>
        </a:p>
      </dgm:t>
    </dgm:pt>
    <dgm:pt modelId="{6436DCF3-17BD-4D06-A3F2-2E987FEDB98A}" type="sibTrans" cxnId="{E0248D59-1FEE-46C3-AB59-B6D9E3DDB01A}">
      <dgm:prSet/>
      <dgm:spPr/>
      <dgm:t>
        <a:bodyPr/>
        <a:lstStyle/>
        <a:p>
          <a:endParaRPr lang="es-ES"/>
        </a:p>
      </dgm:t>
    </dgm:pt>
    <dgm:pt modelId="{A8E2EE27-2A77-46C1-BAA6-8A594D2A983D}">
      <dgm:prSet phldrT="[Texto]" custT="1"/>
      <dgm:spPr/>
      <dgm:t>
        <a:bodyPr/>
        <a:lstStyle/>
        <a:p>
          <a:endParaRPr lang="es-ES" sz="1000" dirty="0"/>
        </a:p>
      </dgm:t>
    </dgm:pt>
    <dgm:pt modelId="{04A577AF-0907-4730-8529-267E22BD6A3B}" type="parTrans" cxnId="{58DEA21A-7395-4964-B745-BDF3EAC91E64}">
      <dgm:prSet/>
      <dgm:spPr/>
      <dgm:t>
        <a:bodyPr/>
        <a:lstStyle/>
        <a:p>
          <a:endParaRPr lang="es-ES"/>
        </a:p>
      </dgm:t>
    </dgm:pt>
    <dgm:pt modelId="{A5711AE7-A24F-413D-A681-8031826703C4}" type="sibTrans" cxnId="{58DEA21A-7395-4964-B745-BDF3EAC91E64}">
      <dgm:prSet/>
      <dgm:spPr/>
      <dgm:t>
        <a:bodyPr/>
        <a:lstStyle/>
        <a:p>
          <a:endParaRPr lang="es-ES"/>
        </a:p>
      </dgm:t>
    </dgm:pt>
    <dgm:pt modelId="{E3B0F83A-6D1C-4C95-9146-62191386C22D}">
      <dgm:prSet phldrT="[Texto]" custT="1"/>
      <dgm:spPr/>
      <dgm:t>
        <a:bodyPr/>
        <a:lstStyle/>
        <a:p>
          <a:endParaRPr lang="es-ES" sz="1050" b="0" dirty="0"/>
        </a:p>
      </dgm:t>
    </dgm:pt>
    <dgm:pt modelId="{59FDA456-D8E9-4C42-9381-5A6C43184558}" type="parTrans" cxnId="{9FED798D-2810-4581-94D9-7CF849F15720}">
      <dgm:prSet/>
      <dgm:spPr/>
      <dgm:t>
        <a:bodyPr/>
        <a:lstStyle/>
        <a:p>
          <a:endParaRPr lang="es-ES"/>
        </a:p>
      </dgm:t>
    </dgm:pt>
    <dgm:pt modelId="{27BE037D-37B0-4C4C-B5A8-05AA34A8B8DF}" type="sibTrans" cxnId="{9FED798D-2810-4581-94D9-7CF849F15720}">
      <dgm:prSet/>
      <dgm:spPr/>
      <dgm:t>
        <a:bodyPr/>
        <a:lstStyle/>
        <a:p>
          <a:endParaRPr lang="es-ES"/>
        </a:p>
      </dgm:t>
    </dgm:pt>
    <dgm:pt modelId="{73F69C48-D7F2-4039-98EB-B2D1FD9651CE}">
      <dgm:prSet phldrT="[Texto]" custT="1"/>
      <dgm:spPr/>
      <dgm:t>
        <a:bodyPr/>
        <a:lstStyle/>
        <a:p>
          <a:endParaRPr lang="es-ES" sz="1050" b="0" dirty="0"/>
        </a:p>
      </dgm:t>
    </dgm:pt>
    <dgm:pt modelId="{FD4BE2EF-F9BE-4012-A798-B80B10530154}" type="parTrans" cxnId="{251640B8-5058-42B0-961D-4A92E3E087EA}">
      <dgm:prSet/>
      <dgm:spPr/>
      <dgm:t>
        <a:bodyPr/>
        <a:lstStyle/>
        <a:p>
          <a:endParaRPr lang="es-ES"/>
        </a:p>
      </dgm:t>
    </dgm:pt>
    <dgm:pt modelId="{B4E9BB93-B0BC-43C0-AE43-23A01A6F0D87}" type="sibTrans" cxnId="{251640B8-5058-42B0-961D-4A92E3E087EA}">
      <dgm:prSet/>
      <dgm:spPr/>
      <dgm:t>
        <a:bodyPr/>
        <a:lstStyle/>
        <a:p>
          <a:endParaRPr lang="es-ES"/>
        </a:p>
      </dgm:t>
    </dgm:pt>
    <dgm:pt modelId="{2B72EF6D-0E56-4573-8FB4-5E9C64F39C43}">
      <dgm:prSet phldrT="[Texto]" custT="1"/>
      <dgm:spPr/>
      <dgm:t>
        <a:bodyPr/>
        <a:lstStyle/>
        <a:p>
          <a:endParaRPr lang="es-ES" sz="1050" b="0" dirty="0"/>
        </a:p>
      </dgm:t>
    </dgm:pt>
    <dgm:pt modelId="{4ED02ED0-93DD-4D17-A036-EAAAD9ACD105}" type="parTrans" cxnId="{83907FC1-0697-483A-8C04-01176C898884}">
      <dgm:prSet/>
      <dgm:spPr/>
      <dgm:t>
        <a:bodyPr/>
        <a:lstStyle/>
        <a:p>
          <a:endParaRPr lang="es-ES"/>
        </a:p>
      </dgm:t>
    </dgm:pt>
    <dgm:pt modelId="{C37CA4DF-3178-4782-8F8B-1A2B4EEC8BAC}" type="sibTrans" cxnId="{83907FC1-0697-483A-8C04-01176C898884}">
      <dgm:prSet/>
      <dgm:spPr/>
      <dgm:t>
        <a:bodyPr/>
        <a:lstStyle/>
        <a:p>
          <a:endParaRPr lang="es-ES"/>
        </a:p>
      </dgm:t>
    </dgm:pt>
    <dgm:pt modelId="{0716C01A-FB02-40AD-923C-B180B549EC61}">
      <dgm:prSet phldrT="[Texto]" custT="1"/>
      <dgm:spPr/>
      <dgm:t>
        <a:bodyPr/>
        <a:lstStyle/>
        <a:p>
          <a:r>
            <a:rPr lang="es-ES" sz="1000" dirty="0" smtClean="0"/>
            <a:t>FUNCTIONAL</a:t>
          </a:r>
          <a:endParaRPr lang="es-ES" sz="1000" dirty="0"/>
        </a:p>
      </dgm:t>
    </dgm:pt>
    <dgm:pt modelId="{5BACB2CE-B803-413C-98E0-614754A1B3EE}" type="parTrans" cxnId="{275B6CCE-7972-455D-B42B-928222449E61}">
      <dgm:prSet/>
      <dgm:spPr/>
      <dgm:t>
        <a:bodyPr/>
        <a:lstStyle/>
        <a:p>
          <a:endParaRPr lang="es-ES"/>
        </a:p>
      </dgm:t>
    </dgm:pt>
    <dgm:pt modelId="{FAD5DCE2-0054-46A2-B138-08E7982F4718}" type="sibTrans" cxnId="{275B6CCE-7972-455D-B42B-928222449E61}">
      <dgm:prSet/>
      <dgm:spPr/>
      <dgm:t>
        <a:bodyPr/>
        <a:lstStyle/>
        <a:p>
          <a:endParaRPr lang="es-ES"/>
        </a:p>
      </dgm:t>
    </dgm:pt>
    <dgm:pt modelId="{D8A7C71C-E071-46B8-AAC8-06934D87BF4D}">
      <dgm:prSet phldrT="[Texto]" custT="1"/>
      <dgm:spPr/>
      <dgm:t>
        <a:bodyPr/>
        <a:lstStyle/>
        <a:p>
          <a:endParaRPr lang="en-US" sz="1050" noProof="0" dirty="0"/>
        </a:p>
      </dgm:t>
    </dgm:pt>
    <dgm:pt modelId="{D430D07E-03D0-4F5D-9AD7-E657B33B26DB}" type="parTrans" cxnId="{902774E7-31C5-4DDF-BD2B-E6EEDCD99A2D}">
      <dgm:prSet/>
      <dgm:spPr/>
      <dgm:t>
        <a:bodyPr/>
        <a:lstStyle/>
        <a:p>
          <a:endParaRPr lang="es-ES"/>
        </a:p>
      </dgm:t>
    </dgm:pt>
    <dgm:pt modelId="{4927BD82-70C4-4FF5-9EBE-097F5BDCBBCE}" type="sibTrans" cxnId="{902774E7-31C5-4DDF-BD2B-E6EEDCD99A2D}">
      <dgm:prSet/>
      <dgm:spPr/>
      <dgm:t>
        <a:bodyPr/>
        <a:lstStyle/>
        <a:p>
          <a:endParaRPr lang="es-ES"/>
        </a:p>
      </dgm:t>
    </dgm:pt>
    <dgm:pt modelId="{BFF4FCC2-2F92-45DB-8DB4-DA9FCDE1E3A6}">
      <dgm:prSet phldrT="[Texto]" custT="1"/>
      <dgm:spPr/>
      <dgm:t>
        <a:bodyPr/>
        <a:lstStyle/>
        <a:p>
          <a:endParaRPr lang="es-ES" sz="1050" dirty="0"/>
        </a:p>
      </dgm:t>
    </dgm:pt>
    <dgm:pt modelId="{5BDD288C-B0A6-468B-B301-625C522B7B2A}" type="parTrans" cxnId="{2C348BA5-1C79-4E9D-BE56-F2F2E5ED41FC}">
      <dgm:prSet/>
      <dgm:spPr/>
      <dgm:t>
        <a:bodyPr/>
        <a:lstStyle/>
        <a:p>
          <a:endParaRPr lang="es-ES"/>
        </a:p>
      </dgm:t>
    </dgm:pt>
    <dgm:pt modelId="{19F12BFC-5046-40CA-9101-E44F6DD585A9}" type="sibTrans" cxnId="{2C348BA5-1C79-4E9D-BE56-F2F2E5ED41FC}">
      <dgm:prSet/>
      <dgm:spPr/>
      <dgm:t>
        <a:bodyPr/>
        <a:lstStyle/>
        <a:p>
          <a:endParaRPr lang="es-ES"/>
        </a:p>
      </dgm:t>
    </dgm:pt>
    <dgm:pt modelId="{E46732CA-8678-4D2C-BAA8-AECBB9C88A9B}">
      <dgm:prSet phldrT="[Texto]" custT="1"/>
      <dgm:spPr/>
      <dgm:t>
        <a:bodyPr/>
        <a:lstStyle/>
        <a:p>
          <a:endParaRPr lang="es-ES" sz="1000" b="0" dirty="0"/>
        </a:p>
      </dgm:t>
    </dgm:pt>
    <dgm:pt modelId="{0877875F-70DA-4A21-B18F-2E274D319B04}" type="parTrans" cxnId="{D6BC5DAF-A115-49E1-8A97-6D2A48535FE8}">
      <dgm:prSet/>
      <dgm:spPr/>
      <dgm:t>
        <a:bodyPr/>
        <a:lstStyle/>
        <a:p>
          <a:endParaRPr lang="es-ES"/>
        </a:p>
      </dgm:t>
    </dgm:pt>
    <dgm:pt modelId="{57599E03-BB74-458D-92A5-3708224747A4}" type="sibTrans" cxnId="{D6BC5DAF-A115-49E1-8A97-6D2A48535FE8}">
      <dgm:prSet/>
      <dgm:spPr/>
      <dgm:t>
        <a:bodyPr/>
        <a:lstStyle/>
        <a:p>
          <a:endParaRPr lang="es-ES"/>
        </a:p>
      </dgm:t>
    </dgm:pt>
    <dgm:pt modelId="{F68BE83B-5F36-4642-894D-8C82F66CC307}">
      <dgm:prSet phldrT="[Texto]" custT="1"/>
      <dgm:spPr/>
      <dgm:t>
        <a:bodyPr/>
        <a:lstStyle/>
        <a:p>
          <a:r>
            <a:rPr kumimoji="0" lang="en-US" sz="1000" b="1" i="0" u="none" strike="noStrike" cap="none" spc="0" normalizeH="0" baseline="0" noProof="0" dirty="0" smtClean="0">
              <a:ln/>
              <a:effectLst/>
              <a:uLnTx/>
              <a:uFillTx/>
              <a:latin typeface="+mn-lt"/>
              <a:ea typeface="+mn-ea"/>
              <a:cs typeface="+mn-cs"/>
            </a:rPr>
            <a:t>COLLABORATORS  </a:t>
          </a:r>
          <a:r>
            <a:rPr kumimoji="0" lang="en-US" sz="1000" b="0" i="0" u="none" strike="noStrike" cap="none" spc="0" normalizeH="0" baseline="0" noProof="0" dirty="0" smtClean="0">
              <a:ln/>
              <a:effectLst/>
              <a:uLnTx/>
              <a:uFillTx/>
              <a:latin typeface="+mn-lt"/>
              <a:ea typeface="+mn-ea"/>
              <a:cs typeface="+mn-cs"/>
            </a:rPr>
            <a:t>UC3M (ESP), </a:t>
          </a:r>
          <a:r>
            <a:rPr lang="en-US" sz="1000" noProof="0" dirty="0" smtClean="0"/>
            <a:t>UPM (ESP), USE (ESP)</a:t>
          </a:r>
          <a:r>
            <a:rPr lang="es-ES_tradnl" sz="1000" b="0" dirty="0" smtClean="0"/>
            <a:t> </a:t>
          </a:r>
          <a:endParaRPr lang="es-ES" sz="1000" b="0" dirty="0"/>
        </a:p>
      </dgm:t>
    </dgm:pt>
    <dgm:pt modelId="{6622CFBC-4468-413A-B7D9-AF5FDDC61A57}" type="parTrans" cxnId="{5349643C-14E7-4A84-88C3-7136C0A88CD6}">
      <dgm:prSet/>
      <dgm:spPr/>
      <dgm:t>
        <a:bodyPr/>
        <a:lstStyle/>
        <a:p>
          <a:endParaRPr lang="es-ES"/>
        </a:p>
      </dgm:t>
    </dgm:pt>
    <dgm:pt modelId="{173AC5D9-863A-40C1-81DA-E464F12B9698}" type="sibTrans" cxnId="{5349643C-14E7-4A84-88C3-7136C0A88CD6}">
      <dgm:prSet/>
      <dgm:spPr/>
      <dgm:t>
        <a:bodyPr/>
        <a:lstStyle/>
        <a:p>
          <a:endParaRPr lang="es-ES"/>
        </a:p>
      </dgm:t>
    </dgm:pt>
    <dgm:pt modelId="{D319FC93-62D7-4B62-8B54-17B4727354F2}">
      <dgm:prSet phldrT="[Texto]" custT="1"/>
      <dgm:spPr/>
      <dgm:t>
        <a:bodyPr/>
        <a:lstStyle/>
        <a:p>
          <a:endParaRPr lang="es-ES" sz="1000" b="0" dirty="0"/>
        </a:p>
      </dgm:t>
    </dgm:pt>
    <dgm:pt modelId="{031E3F30-2018-4A8D-A310-8A23C780FF6D}" type="parTrans" cxnId="{1CCCCE25-8DCF-4FB2-9B7A-CE6210745727}">
      <dgm:prSet/>
      <dgm:spPr/>
      <dgm:t>
        <a:bodyPr/>
        <a:lstStyle/>
        <a:p>
          <a:endParaRPr lang="es-ES"/>
        </a:p>
      </dgm:t>
    </dgm:pt>
    <dgm:pt modelId="{A9AE95A8-2463-4D3D-99C0-18E60E32EAA5}" type="sibTrans" cxnId="{1CCCCE25-8DCF-4FB2-9B7A-CE6210745727}">
      <dgm:prSet/>
      <dgm:spPr/>
      <dgm:t>
        <a:bodyPr/>
        <a:lstStyle/>
        <a:p>
          <a:endParaRPr lang="es-ES"/>
        </a:p>
      </dgm:t>
    </dgm:pt>
    <dgm:pt modelId="{7607DBA7-314B-4A08-8D32-E167C7CEE000}">
      <dgm:prSet phldrT="[Texto]" custT="1"/>
      <dgm:spPr/>
      <dgm:t>
        <a:bodyPr/>
        <a:lstStyle/>
        <a:p>
          <a:endParaRPr lang="es-ES" sz="1000" b="0" dirty="0"/>
        </a:p>
      </dgm:t>
    </dgm:pt>
    <dgm:pt modelId="{2E78E0EF-7FEB-43B2-A4E8-EF13BE5849A5}" type="parTrans" cxnId="{A361D4C4-F9F5-411F-BB9B-34FC7A75D784}">
      <dgm:prSet/>
      <dgm:spPr/>
      <dgm:t>
        <a:bodyPr/>
        <a:lstStyle/>
        <a:p>
          <a:endParaRPr lang="es-ES"/>
        </a:p>
      </dgm:t>
    </dgm:pt>
    <dgm:pt modelId="{7965FA56-F3DC-4AA3-800A-2C32C610A6F2}" type="sibTrans" cxnId="{A361D4C4-F9F5-411F-BB9B-34FC7A75D784}">
      <dgm:prSet/>
      <dgm:spPr/>
      <dgm:t>
        <a:bodyPr/>
        <a:lstStyle/>
        <a:p>
          <a:endParaRPr lang="es-ES"/>
        </a:p>
      </dgm:t>
    </dgm:pt>
    <dgm:pt modelId="{9C68F774-6052-404E-87D8-C13B763AC975}">
      <dgm:prSet phldrT="[Texto]" custT="1"/>
      <dgm:spPr/>
      <dgm:t>
        <a:bodyPr/>
        <a:lstStyle/>
        <a:p>
          <a:endParaRPr lang="es-ES" sz="1000" b="0" dirty="0"/>
        </a:p>
      </dgm:t>
    </dgm:pt>
    <dgm:pt modelId="{ACA5A7C4-EDB9-4413-9C91-57FF0EE32672}" type="parTrans" cxnId="{3FFCEECA-A05E-4D0C-BEBB-A216C9AD480E}">
      <dgm:prSet/>
      <dgm:spPr/>
      <dgm:t>
        <a:bodyPr/>
        <a:lstStyle/>
        <a:p>
          <a:endParaRPr lang="es-ES"/>
        </a:p>
      </dgm:t>
    </dgm:pt>
    <dgm:pt modelId="{2C966ED7-78F6-4F1B-B183-9173ED842AC5}" type="sibTrans" cxnId="{3FFCEECA-A05E-4D0C-BEBB-A216C9AD480E}">
      <dgm:prSet/>
      <dgm:spPr/>
      <dgm:t>
        <a:bodyPr/>
        <a:lstStyle/>
        <a:p>
          <a:endParaRPr lang="es-ES"/>
        </a:p>
      </dgm:t>
    </dgm:pt>
    <dgm:pt modelId="{EC11FCB0-FD37-41DC-A7CB-F624FE469C3A}">
      <dgm:prSet phldrT="[Texto]" custT="1"/>
      <dgm:spPr/>
      <dgm:t>
        <a:bodyPr/>
        <a:lstStyle/>
        <a:p>
          <a:endParaRPr lang="es-ES" sz="1000" b="0" dirty="0"/>
        </a:p>
      </dgm:t>
    </dgm:pt>
    <dgm:pt modelId="{F7054B3D-6FD3-4836-886E-AA565A5CDF62}" type="parTrans" cxnId="{504FC0A5-833F-4549-B7BD-3D9E5E20E739}">
      <dgm:prSet/>
      <dgm:spPr/>
      <dgm:t>
        <a:bodyPr/>
        <a:lstStyle/>
        <a:p>
          <a:endParaRPr lang="es-ES"/>
        </a:p>
      </dgm:t>
    </dgm:pt>
    <dgm:pt modelId="{8C10A114-7388-4084-B1C1-8B6090F868DA}" type="sibTrans" cxnId="{504FC0A5-833F-4549-B7BD-3D9E5E20E739}">
      <dgm:prSet/>
      <dgm:spPr/>
      <dgm:t>
        <a:bodyPr/>
        <a:lstStyle/>
        <a:p>
          <a:endParaRPr lang="es-ES"/>
        </a:p>
      </dgm:t>
    </dgm:pt>
    <dgm:pt modelId="{2F8EB27D-9DEB-493A-A571-4F099FDE1747}">
      <dgm:prSet phldrT="[Texto]" custT="1"/>
      <dgm:spPr/>
      <dgm:t>
        <a:bodyPr/>
        <a:lstStyle/>
        <a:p>
          <a:endParaRPr lang="es-ES" sz="1000" b="0" dirty="0"/>
        </a:p>
      </dgm:t>
    </dgm:pt>
    <dgm:pt modelId="{1EEAF702-D0D6-47CE-B309-775346A3C42A}" type="parTrans" cxnId="{FF0E834A-D097-47B0-963C-ADACC3FCC55F}">
      <dgm:prSet/>
      <dgm:spPr/>
      <dgm:t>
        <a:bodyPr/>
        <a:lstStyle/>
        <a:p>
          <a:endParaRPr lang="es-ES"/>
        </a:p>
      </dgm:t>
    </dgm:pt>
    <dgm:pt modelId="{D484DB0B-B7A6-4904-89C6-F98B2E9CF050}" type="sibTrans" cxnId="{FF0E834A-D097-47B0-963C-ADACC3FCC55F}">
      <dgm:prSet/>
      <dgm:spPr/>
      <dgm:t>
        <a:bodyPr/>
        <a:lstStyle/>
        <a:p>
          <a:endParaRPr lang="es-ES"/>
        </a:p>
      </dgm:t>
    </dgm:pt>
    <dgm:pt modelId="{F3C2A7F9-8BD4-4CFB-8C19-912BFE3F4B21}">
      <dgm:prSet phldrT="[Texto]" custT="1"/>
      <dgm:spPr/>
      <dgm:t>
        <a:bodyPr/>
        <a:lstStyle/>
        <a:p>
          <a:endParaRPr lang="es-ES" sz="1000" b="0" dirty="0"/>
        </a:p>
      </dgm:t>
    </dgm:pt>
    <dgm:pt modelId="{44DFC6B5-4F3D-4E9A-AF84-7CF9410528CA}" type="parTrans" cxnId="{BC1AD997-BA5D-4EAC-8AE9-CFC552B9692E}">
      <dgm:prSet/>
      <dgm:spPr/>
      <dgm:t>
        <a:bodyPr/>
        <a:lstStyle/>
        <a:p>
          <a:endParaRPr lang="es-ES"/>
        </a:p>
      </dgm:t>
    </dgm:pt>
    <dgm:pt modelId="{712FAB85-0341-480A-9962-52F9BC671CF6}" type="sibTrans" cxnId="{BC1AD997-BA5D-4EAC-8AE9-CFC552B9692E}">
      <dgm:prSet/>
      <dgm:spPr/>
      <dgm:t>
        <a:bodyPr/>
        <a:lstStyle/>
        <a:p>
          <a:endParaRPr lang="es-ES"/>
        </a:p>
      </dgm:t>
    </dgm:pt>
    <dgm:pt modelId="{C5999F8E-AA9E-4645-8602-602663FD9095}">
      <dgm:prSet phldrT="[Texto]" custT="1"/>
      <dgm:spPr/>
      <dgm:t>
        <a:bodyPr/>
        <a:lstStyle/>
        <a:p>
          <a:r>
            <a:rPr lang="es-ES" sz="1050" b="1" dirty="0" smtClean="0"/>
            <a:t>TECHNOLOGIES </a:t>
          </a:r>
          <a:r>
            <a:rPr lang="es-ES" sz="1050" b="0" dirty="0" smtClean="0"/>
            <a:t>IHP (SGB25RH),  ON SEMI (I3T80), UMC 180nm/DARE (IMEC), UMC 90nm (ATMEL), ….</a:t>
          </a:r>
          <a:endParaRPr lang="es-ES" sz="1050" b="1" dirty="0"/>
        </a:p>
      </dgm:t>
    </dgm:pt>
    <dgm:pt modelId="{9742C4CD-D5EF-4686-8385-1D71B4884D28}" type="parTrans" cxnId="{013572C8-4FDD-4841-9C11-7439EF812D80}">
      <dgm:prSet/>
      <dgm:spPr/>
      <dgm:t>
        <a:bodyPr/>
        <a:lstStyle/>
        <a:p>
          <a:endParaRPr lang="es-ES"/>
        </a:p>
      </dgm:t>
    </dgm:pt>
    <dgm:pt modelId="{52869F56-9C8D-4253-9273-0657C46590C9}" type="sibTrans" cxnId="{013572C8-4FDD-4841-9C11-7439EF812D80}">
      <dgm:prSet/>
      <dgm:spPr/>
      <dgm:t>
        <a:bodyPr/>
        <a:lstStyle/>
        <a:p>
          <a:endParaRPr lang="es-ES"/>
        </a:p>
      </dgm:t>
    </dgm:pt>
    <dgm:pt modelId="{60EEB572-C7C6-409D-8879-1274C9220667}">
      <dgm:prSet phldrT="[Texto]" custT="1"/>
      <dgm:spPr/>
      <dgm:t>
        <a:bodyPr/>
        <a:lstStyle/>
        <a:p>
          <a:r>
            <a:rPr lang="es-ES" sz="1050" b="1" dirty="0" smtClean="0"/>
            <a:t>ASSEMBLY HOUSES    </a:t>
          </a:r>
          <a:r>
            <a:rPr lang="es-ES" sz="1050" dirty="0" smtClean="0"/>
            <a:t>MICROSS,  HCM</a:t>
          </a:r>
          <a:endParaRPr lang="es-ES" sz="1050" b="1" dirty="0"/>
        </a:p>
      </dgm:t>
    </dgm:pt>
    <dgm:pt modelId="{FB135BA9-EA91-4BA0-8A98-153549F88243}" type="parTrans" cxnId="{4C60F96D-1FD1-4AF8-9235-C0C12E784AEA}">
      <dgm:prSet/>
      <dgm:spPr/>
      <dgm:t>
        <a:bodyPr/>
        <a:lstStyle/>
        <a:p>
          <a:endParaRPr lang="es-ES"/>
        </a:p>
      </dgm:t>
    </dgm:pt>
    <dgm:pt modelId="{CC4EBD09-625C-4A82-8CA0-98F2973F8DAC}" type="sibTrans" cxnId="{4C60F96D-1FD1-4AF8-9235-C0C12E784AEA}">
      <dgm:prSet/>
      <dgm:spPr/>
      <dgm:t>
        <a:bodyPr/>
        <a:lstStyle/>
        <a:p>
          <a:endParaRPr lang="es-ES"/>
        </a:p>
      </dgm:t>
    </dgm:pt>
    <dgm:pt modelId="{E8F3FFCF-49EC-49B8-B4D2-C1D160CD1F80}">
      <dgm:prSet phldrT="[Texto]" custT="1"/>
      <dgm:spPr/>
      <dgm:t>
        <a:bodyPr/>
        <a:lstStyle/>
        <a:p>
          <a:r>
            <a:rPr lang="es-ES" sz="1050" b="1" dirty="0" smtClean="0"/>
            <a:t>TEST HOUSES </a:t>
          </a:r>
          <a:r>
            <a:rPr lang="es-ES" sz="1050" dirty="0" smtClean="0"/>
            <a:t>ALTER TUV NORD, INTA</a:t>
          </a:r>
          <a:endParaRPr lang="es-ES" sz="1050" dirty="0"/>
        </a:p>
      </dgm:t>
    </dgm:pt>
    <dgm:pt modelId="{0AD42E6D-9518-4EBF-8B40-075F19684281}" type="parTrans" cxnId="{F726D9D1-2D2E-410B-BB2D-F0647D9972C5}">
      <dgm:prSet/>
      <dgm:spPr/>
      <dgm:t>
        <a:bodyPr/>
        <a:lstStyle/>
        <a:p>
          <a:endParaRPr lang="es-ES"/>
        </a:p>
      </dgm:t>
    </dgm:pt>
    <dgm:pt modelId="{4A101E21-F345-4C1B-BB04-61B5D1B218AA}" type="sibTrans" cxnId="{F726D9D1-2D2E-410B-BB2D-F0647D9972C5}">
      <dgm:prSet/>
      <dgm:spPr/>
      <dgm:t>
        <a:bodyPr/>
        <a:lstStyle/>
        <a:p>
          <a:endParaRPr lang="es-ES"/>
        </a:p>
      </dgm:t>
    </dgm:pt>
    <dgm:pt modelId="{4A8D87F3-AD69-4F60-9F2C-6DDF76CA9141}">
      <dgm:prSet phldrT="[Texto]" custT="1"/>
      <dgm:spPr/>
      <dgm:t>
        <a:bodyPr/>
        <a:lstStyle/>
        <a:p>
          <a:r>
            <a:rPr lang="es-ES" sz="1050" dirty="0" smtClean="0"/>
            <a:t> PACKAGE DESIGN</a:t>
          </a:r>
          <a:endParaRPr lang="es-ES" sz="1050" dirty="0"/>
        </a:p>
      </dgm:t>
    </dgm:pt>
    <dgm:pt modelId="{90EA2945-CF92-4D79-B6EA-0A26B444768F}" type="parTrans" cxnId="{FD542C7E-B951-463F-8DC3-D46DA82F5E2E}">
      <dgm:prSet/>
      <dgm:spPr/>
      <dgm:t>
        <a:bodyPr/>
        <a:lstStyle/>
        <a:p>
          <a:endParaRPr lang="es-ES"/>
        </a:p>
      </dgm:t>
    </dgm:pt>
    <dgm:pt modelId="{11FAE47D-ECC1-4DED-AA66-4EDAB5F4A678}" type="sibTrans" cxnId="{FD542C7E-B951-463F-8DC3-D46DA82F5E2E}">
      <dgm:prSet/>
      <dgm:spPr/>
      <dgm:t>
        <a:bodyPr/>
        <a:lstStyle/>
        <a:p>
          <a:endParaRPr lang="es-ES"/>
        </a:p>
      </dgm:t>
    </dgm:pt>
    <dgm:pt modelId="{D04C78C8-E13B-4F6A-9A7C-B0CA9E83681E}">
      <dgm:prSet phldrT="[Texto]" custT="1"/>
      <dgm:spPr/>
      <dgm:t>
        <a:bodyPr/>
        <a:lstStyle/>
        <a:p>
          <a:endParaRPr lang="es-ES" sz="1050" dirty="0"/>
        </a:p>
      </dgm:t>
    </dgm:pt>
    <dgm:pt modelId="{89E9D2E7-431D-453C-89A5-077563FC59DF}" type="parTrans" cxnId="{4BEF3C52-FEC5-49DB-864C-8D5C89757BEB}">
      <dgm:prSet/>
      <dgm:spPr/>
      <dgm:t>
        <a:bodyPr/>
        <a:lstStyle/>
        <a:p>
          <a:endParaRPr lang="es-ES"/>
        </a:p>
      </dgm:t>
    </dgm:pt>
    <dgm:pt modelId="{BD354961-AFD9-46FC-AADE-48C2C4547052}" type="sibTrans" cxnId="{4BEF3C52-FEC5-49DB-864C-8D5C89757BEB}">
      <dgm:prSet/>
      <dgm:spPr/>
      <dgm:t>
        <a:bodyPr/>
        <a:lstStyle/>
        <a:p>
          <a:endParaRPr lang="es-ES"/>
        </a:p>
      </dgm:t>
    </dgm:pt>
    <dgm:pt modelId="{3D2F2903-CC28-4162-89C1-CB7B45C36FAE}">
      <dgm:prSet phldrT="[Texto]" custT="1"/>
      <dgm:spPr/>
      <dgm:t>
        <a:bodyPr/>
        <a:lstStyle/>
        <a:p>
          <a:r>
            <a:rPr lang="en-US" sz="1050" noProof="0" dirty="0" smtClean="0"/>
            <a:t>SPEC REVIEW</a:t>
          </a:r>
          <a:endParaRPr lang="en-US" sz="1050" noProof="0" dirty="0"/>
        </a:p>
      </dgm:t>
    </dgm:pt>
    <dgm:pt modelId="{51990E7B-39CB-434E-B40B-8BBBE9A135BE}" type="parTrans" cxnId="{CB8BA60C-D4E9-4174-BAD3-C90F20AB16D1}">
      <dgm:prSet/>
      <dgm:spPr/>
      <dgm:t>
        <a:bodyPr/>
        <a:lstStyle/>
        <a:p>
          <a:endParaRPr lang="es-ES"/>
        </a:p>
      </dgm:t>
    </dgm:pt>
    <dgm:pt modelId="{DF123658-D5A8-40FD-A437-C3D6A63950B3}" type="sibTrans" cxnId="{CB8BA60C-D4E9-4174-BAD3-C90F20AB16D1}">
      <dgm:prSet/>
      <dgm:spPr/>
      <dgm:t>
        <a:bodyPr/>
        <a:lstStyle/>
        <a:p>
          <a:endParaRPr lang="es-ES"/>
        </a:p>
      </dgm:t>
    </dgm:pt>
    <dgm:pt modelId="{ADD16B6B-62DE-4681-B9D5-B68CF1C12205}">
      <dgm:prSet phldrT="[Texto]" custT="1"/>
      <dgm:spPr/>
      <dgm:t>
        <a:bodyPr/>
        <a:lstStyle/>
        <a:p>
          <a:r>
            <a:rPr lang="en-US" sz="1050" noProof="0" dirty="0" smtClean="0"/>
            <a:t>TECHNOLOGY SELECTION</a:t>
          </a:r>
          <a:endParaRPr lang="en-US" sz="1050" noProof="0" dirty="0"/>
        </a:p>
      </dgm:t>
    </dgm:pt>
    <dgm:pt modelId="{3A7E63A1-81F9-417F-88BC-A4D43E8D2038}" type="parTrans" cxnId="{EBDC68FE-E132-41CF-8A43-9D4AA74EB4DF}">
      <dgm:prSet/>
      <dgm:spPr/>
      <dgm:t>
        <a:bodyPr/>
        <a:lstStyle/>
        <a:p>
          <a:endParaRPr lang="es-ES"/>
        </a:p>
      </dgm:t>
    </dgm:pt>
    <dgm:pt modelId="{6C7B100F-0E4E-4DED-9B9E-F1BCF1A3FB1E}" type="sibTrans" cxnId="{EBDC68FE-E132-41CF-8A43-9D4AA74EB4DF}">
      <dgm:prSet/>
      <dgm:spPr/>
      <dgm:t>
        <a:bodyPr/>
        <a:lstStyle/>
        <a:p>
          <a:endParaRPr lang="es-ES"/>
        </a:p>
      </dgm:t>
    </dgm:pt>
    <dgm:pt modelId="{6C16E15F-5FFA-4FEF-8B8F-9D87E94D30D9}">
      <dgm:prSet phldrT="[Texto]" custT="1"/>
      <dgm:spPr/>
      <dgm:t>
        <a:bodyPr/>
        <a:lstStyle/>
        <a:p>
          <a:endParaRPr lang="es-ES" sz="1000" dirty="0"/>
        </a:p>
      </dgm:t>
    </dgm:pt>
    <dgm:pt modelId="{28317D1C-1EB1-4528-AAD4-6351A756E5B6}" type="parTrans" cxnId="{82B51ABA-93B9-47BF-BD14-FAB1AABF3FDC}">
      <dgm:prSet/>
      <dgm:spPr/>
      <dgm:t>
        <a:bodyPr/>
        <a:lstStyle/>
        <a:p>
          <a:endParaRPr lang="es-ES"/>
        </a:p>
      </dgm:t>
    </dgm:pt>
    <dgm:pt modelId="{249C8781-0C44-421A-BD85-3BD6D5712209}" type="sibTrans" cxnId="{82B51ABA-93B9-47BF-BD14-FAB1AABF3FDC}">
      <dgm:prSet/>
      <dgm:spPr/>
      <dgm:t>
        <a:bodyPr/>
        <a:lstStyle/>
        <a:p>
          <a:endParaRPr lang="es-ES"/>
        </a:p>
      </dgm:t>
    </dgm:pt>
    <dgm:pt modelId="{63B767CB-00B9-4457-BAB8-D8D5E59E5031}">
      <dgm:prSet phldrT="[Texto]" custT="1"/>
      <dgm:spPr/>
      <dgm:t>
        <a:bodyPr/>
        <a:lstStyle/>
        <a:p>
          <a:endParaRPr lang="es-ES" sz="1000" dirty="0"/>
        </a:p>
      </dgm:t>
    </dgm:pt>
    <dgm:pt modelId="{5E289B30-8CD0-4FD1-9590-53FBD0569BD7}" type="parTrans" cxnId="{9D3F33DD-CDCD-48D5-BF9F-0D1F308611CF}">
      <dgm:prSet/>
      <dgm:spPr/>
      <dgm:t>
        <a:bodyPr/>
        <a:lstStyle/>
        <a:p>
          <a:endParaRPr lang="es-ES"/>
        </a:p>
      </dgm:t>
    </dgm:pt>
    <dgm:pt modelId="{4CC1B53A-E7D0-4CFA-89DF-0F4B4A06E6E5}" type="sibTrans" cxnId="{9D3F33DD-CDCD-48D5-BF9F-0D1F308611CF}">
      <dgm:prSet/>
      <dgm:spPr/>
      <dgm:t>
        <a:bodyPr/>
        <a:lstStyle/>
        <a:p>
          <a:endParaRPr lang="es-ES"/>
        </a:p>
      </dgm:t>
    </dgm:pt>
    <dgm:pt modelId="{EB802B2A-6EA2-4ACB-A656-FB41667C9CD6}">
      <dgm:prSet phldrT="[Texto]" custT="1"/>
      <dgm:spPr/>
      <dgm:t>
        <a:bodyPr/>
        <a:lstStyle/>
        <a:p>
          <a:endParaRPr lang="es-ES" sz="1050" b="0" dirty="0"/>
        </a:p>
      </dgm:t>
    </dgm:pt>
    <dgm:pt modelId="{E64B96E9-D8E0-4819-BE49-EAAC16AC533E}" type="parTrans" cxnId="{10E2E755-FF07-4B5F-AF2F-771115DA8F60}">
      <dgm:prSet/>
      <dgm:spPr/>
      <dgm:t>
        <a:bodyPr/>
        <a:lstStyle/>
        <a:p>
          <a:endParaRPr lang="es-ES"/>
        </a:p>
      </dgm:t>
    </dgm:pt>
    <dgm:pt modelId="{C1F8FA20-10EC-49E8-9333-41C90E59A504}" type="sibTrans" cxnId="{10E2E755-FF07-4B5F-AF2F-771115DA8F60}">
      <dgm:prSet/>
      <dgm:spPr/>
      <dgm:t>
        <a:bodyPr/>
        <a:lstStyle/>
        <a:p>
          <a:endParaRPr lang="es-ES"/>
        </a:p>
      </dgm:t>
    </dgm:pt>
    <dgm:pt modelId="{7383883F-926A-4E63-8BE8-484481599378}">
      <dgm:prSet phldrT="[Texto]" custT="1"/>
      <dgm:spPr/>
      <dgm:t>
        <a:bodyPr/>
        <a:lstStyle/>
        <a:p>
          <a:endParaRPr lang="es-ES" sz="1050" b="0" dirty="0"/>
        </a:p>
      </dgm:t>
    </dgm:pt>
    <dgm:pt modelId="{12AEE22D-957A-473A-9952-C40B2D7C21C9}" type="parTrans" cxnId="{3934106B-C639-4767-BAFF-D69DFEEC4EA6}">
      <dgm:prSet/>
      <dgm:spPr/>
      <dgm:t>
        <a:bodyPr/>
        <a:lstStyle/>
        <a:p>
          <a:endParaRPr lang="es-ES"/>
        </a:p>
      </dgm:t>
    </dgm:pt>
    <dgm:pt modelId="{D408D3F7-D780-4F9B-B9E1-5E2C937A0EFC}" type="sibTrans" cxnId="{3934106B-C639-4767-BAFF-D69DFEEC4EA6}">
      <dgm:prSet/>
      <dgm:spPr/>
      <dgm:t>
        <a:bodyPr/>
        <a:lstStyle/>
        <a:p>
          <a:endParaRPr lang="es-ES"/>
        </a:p>
      </dgm:t>
    </dgm:pt>
    <dgm:pt modelId="{DF5DCA80-CBC8-4AB6-8CD7-B120704BAE6B}">
      <dgm:prSet phldrT="[Texto]" custT="1"/>
      <dgm:spPr/>
      <dgm:t>
        <a:bodyPr/>
        <a:lstStyle/>
        <a:p>
          <a:endParaRPr lang="es-ES" sz="1050" dirty="0"/>
        </a:p>
      </dgm:t>
    </dgm:pt>
    <dgm:pt modelId="{12230B86-22D4-42D7-B9A2-F9A665CAE1F2}" type="parTrans" cxnId="{383125D0-2564-4F10-B52F-9C3EA90F8A02}">
      <dgm:prSet/>
      <dgm:spPr/>
      <dgm:t>
        <a:bodyPr/>
        <a:lstStyle/>
        <a:p>
          <a:endParaRPr lang="es-ES"/>
        </a:p>
      </dgm:t>
    </dgm:pt>
    <dgm:pt modelId="{8CEA8D78-5F72-425C-AAF3-0966A713D304}" type="sibTrans" cxnId="{383125D0-2564-4F10-B52F-9C3EA90F8A02}">
      <dgm:prSet/>
      <dgm:spPr/>
      <dgm:t>
        <a:bodyPr/>
        <a:lstStyle/>
        <a:p>
          <a:endParaRPr lang="es-ES"/>
        </a:p>
      </dgm:t>
    </dgm:pt>
    <dgm:pt modelId="{E27E0C71-A2FF-4F59-A606-F842F062863C}">
      <dgm:prSet phldrT="[Texto]" custT="1"/>
      <dgm:spPr/>
      <dgm:t>
        <a:bodyPr/>
        <a:lstStyle/>
        <a:p>
          <a:endParaRPr lang="es-ES" sz="1050" dirty="0"/>
        </a:p>
      </dgm:t>
    </dgm:pt>
    <dgm:pt modelId="{D2016E4F-C0FA-46D8-AF4E-A000FF85BC70}" type="parTrans" cxnId="{72C570B0-CD5D-43E8-A7FF-340CC4B655EB}">
      <dgm:prSet/>
      <dgm:spPr/>
      <dgm:t>
        <a:bodyPr/>
        <a:lstStyle/>
        <a:p>
          <a:endParaRPr lang="es-ES"/>
        </a:p>
      </dgm:t>
    </dgm:pt>
    <dgm:pt modelId="{1A053922-AB1A-4DF6-A5FF-EFED510390C0}" type="sibTrans" cxnId="{72C570B0-CD5D-43E8-A7FF-340CC4B655EB}">
      <dgm:prSet/>
      <dgm:spPr/>
      <dgm:t>
        <a:bodyPr/>
        <a:lstStyle/>
        <a:p>
          <a:endParaRPr lang="es-ES"/>
        </a:p>
      </dgm:t>
    </dgm:pt>
    <dgm:pt modelId="{D885B33F-54B6-4638-8586-8AC8189CFC50}">
      <dgm:prSet phldrT="[Texto]" custT="1"/>
      <dgm:spPr/>
      <dgm:t>
        <a:bodyPr/>
        <a:lstStyle/>
        <a:p>
          <a:endParaRPr lang="en-US" sz="1050" noProof="0" dirty="0"/>
        </a:p>
      </dgm:t>
    </dgm:pt>
    <dgm:pt modelId="{A43C4CA3-D746-4D46-8543-3FFEBBB6FEE3}" type="parTrans" cxnId="{F6F8810C-AA5C-4FB1-8F3A-BCA0D22A9D38}">
      <dgm:prSet/>
      <dgm:spPr/>
      <dgm:t>
        <a:bodyPr/>
        <a:lstStyle/>
        <a:p>
          <a:endParaRPr lang="en-GB"/>
        </a:p>
      </dgm:t>
    </dgm:pt>
    <dgm:pt modelId="{165E989F-966A-49FE-8BF1-50A2BDED9D54}" type="sibTrans" cxnId="{F6F8810C-AA5C-4FB1-8F3A-BCA0D22A9D38}">
      <dgm:prSet/>
      <dgm:spPr/>
      <dgm:t>
        <a:bodyPr/>
        <a:lstStyle/>
        <a:p>
          <a:endParaRPr lang="en-GB"/>
        </a:p>
      </dgm:t>
    </dgm:pt>
    <dgm:pt modelId="{2EE7D5B5-FF52-48F4-B8B7-484DFF97FC70}">
      <dgm:prSet phldrT="[Texto]" custT="1"/>
      <dgm:spPr/>
      <dgm:t>
        <a:bodyPr/>
        <a:lstStyle/>
        <a:p>
          <a:endParaRPr lang="en-US" sz="1050" noProof="0" dirty="0"/>
        </a:p>
      </dgm:t>
    </dgm:pt>
    <dgm:pt modelId="{601C307A-0CF3-4A97-BCDC-885BE0252E9A}" type="parTrans" cxnId="{9E3E5070-A0A6-4392-B107-82EBC2192ACF}">
      <dgm:prSet/>
      <dgm:spPr/>
      <dgm:t>
        <a:bodyPr/>
        <a:lstStyle/>
        <a:p>
          <a:endParaRPr lang="en-GB"/>
        </a:p>
      </dgm:t>
    </dgm:pt>
    <dgm:pt modelId="{8EE7FEBE-9214-43BF-9CCC-B20F583EB389}" type="sibTrans" cxnId="{9E3E5070-A0A6-4392-B107-82EBC2192ACF}">
      <dgm:prSet/>
      <dgm:spPr/>
      <dgm:t>
        <a:bodyPr/>
        <a:lstStyle/>
        <a:p>
          <a:endParaRPr lang="en-GB"/>
        </a:p>
      </dgm:t>
    </dgm:pt>
    <dgm:pt modelId="{5EFC1E61-0006-4FAB-8110-B83710D527C0}">
      <dgm:prSet phldrT="[Texto]" custT="1"/>
      <dgm:spPr/>
      <dgm:t>
        <a:bodyPr/>
        <a:lstStyle/>
        <a:p>
          <a:endParaRPr lang="en-US" sz="1050" noProof="0" dirty="0"/>
        </a:p>
      </dgm:t>
    </dgm:pt>
    <dgm:pt modelId="{7EA6E7D0-045F-4717-B48A-06B6023F6C9C}" type="parTrans" cxnId="{B839C81D-09C8-49A7-982C-383062415F64}">
      <dgm:prSet/>
      <dgm:spPr/>
      <dgm:t>
        <a:bodyPr/>
        <a:lstStyle/>
        <a:p>
          <a:endParaRPr lang="en-GB"/>
        </a:p>
      </dgm:t>
    </dgm:pt>
    <dgm:pt modelId="{CFC54DEC-BEE1-4411-8F9B-BE55F176302A}" type="sibTrans" cxnId="{B839C81D-09C8-49A7-982C-383062415F64}">
      <dgm:prSet/>
      <dgm:spPr/>
      <dgm:t>
        <a:bodyPr/>
        <a:lstStyle/>
        <a:p>
          <a:endParaRPr lang="en-GB"/>
        </a:p>
      </dgm:t>
    </dgm:pt>
    <dgm:pt modelId="{65B46117-0058-45B3-A424-60B062B7E072}">
      <dgm:prSet phldrT="[Texto]" custT="1"/>
      <dgm:spPr/>
      <dgm:t>
        <a:bodyPr/>
        <a:lstStyle/>
        <a:p>
          <a:endParaRPr lang="en-US" sz="1050" noProof="0" dirty="0"/>
        </a:p>
      </dgm:t>
    </dgm:pt>
    <dgm:pt modelId="{94525E78-9703-4004-8E78-E360E481BF5D}" type="parTrans" cxnId="{8455B57C-B8E0-483D-A383-2AF7986CC3E6}">
      <dgm:prSet/>
      <dgm:spPr/>
      <dgm:t>
        <a:bodyPr/>
        <a:lstStyle/>
        <a:p>
          <a:endParaRPr lang="en-GB"/>
        </a:p>
      </dgm:t>
    </dgm:pt>
    <dgm:pt modelId="{F04EE0CB-15E8-44F4-878D-24DC2CADB2C8}" type="sibTrans" cxnId="{8455B57C-B8E0-483D-A383-2AF7986CC3E6}">
      <dgm:prSet/>
      <dgm:spPr/>
      <dgm:t>
        <a:bodyPr/>
        <a:lstStyle/>
        <a:p>
          <a:endParaRPr lang="en-GB"/>
        </a:p>
      </dgm:t>
    </dgm:pt>
    <dgm:pt modelId="{D0F8D2CF-EC72-414C-A501-A416D0AC67E7}">
      <dgm:prSet phldrT="[Texto]" custT="1"/>
      <dgm:spPr/>
      <dgm:t>
        <a:bodyPr/>
        <a:lstStyle/>
        <a:p>
          <a:pPr rtl="0"/>
          <a:r>
            <a:rPr kumimoji="0" lang="en-US" sz="1000" b="1" i="0" u="none" strike="noStrike" cap="none" spc="0" normalizeH="0" baseline="0" noProof="0" dirty="0" smtClean="0">
              <a:ln/>
              <a:effectLst/>
              <a:uLnTx/>
              <a:uFillTx/>
              <a:latin typeface="+mn-lt"/>
              <a:ea typeface="+mn-ea"/>
              <a:cs typeface="+mn-cs"/>
            </a:rPr>
            <a:t>COLLABORATORS </a:t>
          </a:r>
          <a:r>
            <a:rPr kumimoji="0" lang="en-US" sz="1000" b="0" i="0" u="none" strike="noStrike" cap="none" spc="0" normalizeH="0" baseline="0" noProof="0" dirty="0" smtClean="0">
              <a:ln/>
              <a:effectLst/>
              <a:uLnTx/>
              <a:uFillTx/>
              <a:latin typeface="+mn-lt"/>
              <a:ea typeface="+mn-ea"/>
              <a:cs typeface="+mn-cs"/>
            </a:rPr>
            <a:t>IMEC (BE), UC3M (ESP), </a:t>
          </a:r>
          <a:r>
            <a:rPr lang="en-US" sz="1000" noProof="0" dirty="0" smtClean="0"/>
            <a:t>UPM (ESP), UIB (ESP) USE (ESP), </a:t>
          </a:r>
          <a:r>
            <a:rPr kumimoji="0" lang="en-US" sz="1000" b="0" i="0" u="none" strike="noStrike" cap="none" spc="0" normalizeH="0" baseline="0" noProof="0" dirty="0" smtClean="0">
              <a:ln/>
              <a:effectLst/>
              <a:uLnTx/>
              <a:uFillTx/>
              <a:latin typeface="+mn-lt"/>
              <a:ea typeface="+mn-ea"/>
              <a:cs typeface="+mn-cs"/>
            </a:rPr>
            <a:t>UPC (ESP). </a:t>
          </a:r>
          <a:r>
            <a:rPr lang="en-US" sz="1000" noProof="0" dirty="0" smtClean="0"/>
            <a:t>CNM (ESP), </a:t>
          </a:r>
          <a:r>
            <a:rPr kumimoji="0" lang="en-US" sz="1000" b="0" i="0" u="none" strike="noStrike" cap="none" spc="0" normalizeH="0" baseline="0" noProof="0" dirty="0" smtClean="0">
              <a:ln/>
              <a:effectLst/>
              <a:uLnTx/>
              <a:uFillTx/>
              <a:latin typeface="+mn-lt"/>
              <a:ea typeface="+mn-ea"/>
              <a:cs typeface="+mn-cs"/>
            </a:rPr>
            <a:t>SOFICS (BE) , </a:t>
          </a:r>
          <a:r>
            <a:rPr lang="en-US" sz="1000" noProof="0" dirty="0" smtClean="0"/>
            <a:t>IDM+ (RU), </a:t>
          </a:r>
          <a:r>
            <a:rPr kumimoji="0" lang="en-US" sz="1000" b="0" i="0" u="none" strike="noStrike" cap="none" spc="0" normalizeH="0" baseline="0" noProof="0" dirty="0" smtClean="0">
              <a:ln/>
              <a:effectLst/>
              <a:uLnTx/>
              <a:uFillTx/>
              <a:latin typeface="+mn-lt"/>
              <a:ea typeface="+mn-ea"/>
              <a:cs typeface="+mn-cs"/>
            </a:rPr>
            <a:t>MINDCET (Be)</a:t>
          </a:r>
          <a:endParaRPr lang="en-US" sz="1050" noProof="0" dirty="0"/>
        </a:p>
      </dgm:t>
    </dgm:pt>
    <dgm:pt modelId="{62D66696-3A13-480D-8BCE-03A409AEAAD1}" type="sibTrans" cxnId="{913EC676-D9FD-476F-A606-3222E374F916}">
      <dgm:prSet/>
      <dgm:spPr/>
      <dgm:t>
        <a:bodyPr/>
        <a:lstStyle/>
        <a:p>
          <a:endParaRPr lang="en-GB"/>
        </a:p>
      </dgm:t>
    </dgm:pt>
    <dgm:pt modelId="{19591E71-054D-4586-AB22-815027371FA4}" type="parTrans" cxnId="{913EC676-D9FD-476F-A606-3222E374F916}">
      <dgm:prSet/>
      <dgm:spPr/>
      <dgm:t>
        <a:bodyPr/>
        <a:lstStyle/>
        <a:p>
          <a:endParaRPr lang="en-GB"/>
        </a:p>
      </dgm:t>
    </dgm:pt>
    <dgm:pt modelId="{9A35752C-2A73-47F1-978E-56E3960417E8}">
      <dgm:prSet phldrT="[Texto]" custT="1"/>
      <dgm:spPr/>
      <dgm:t>
        <a:bodyPr/>
        <a:lstStyle/>
        <a:p>
          <a:endParaRPr lang="es-ES" sz="1050" dirty="0"/>
        </a:p>
      </dgm:t>
    </dgm:pt>
    <dgm:pt modelId="{0B46034F-1591-4096-BC9C-2E6DFDCF3AA4}" type="parTrans" cxnId="{C9DD1726-AE53-418A-8D10-3A776D1F7B89}">
      <dgm:prSet/>
      <dgm:spPr/>
      <dgm:t>
        <a:bodyPr/>
        <a:lstStyle/>
        <a:p>
          <a:endParaRPr lang="en-GB"/>
        </a:p>
      </dgm:t>
    </dgm:pt>
    <dgm:pt modelId="{E97B2A09-AAB5-4994-9A71-0D194EE63AE2}" type="sibTrans" cxnId="{C9DD1726-AE53-418A-8D10-3A776D1F7B89}">
      <dgm:prSet/>
      <dgm:spPr/>
      <dgm:t>
        <a:bodyPr/>
        <a:lstStyle/>
        <a:p>
          <a:endParaRPr lang="en-GB"/>
        </a:p>
      </dgm:t>
    </dgm:pt>
    <dgm:pt modelId="{38B0090C-CD2F-45F6-A1C3-BDDA9B09B05A}" type="pres">
      <dgm:prSet presAssocID="{5F352B53-ABEE-4314-82A3-3DE28DC0D53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157C656-E6F7-4B59-99F7-843B6F678F0A}" type="pres">
      <dgm:prSet presAssocID="{DB1D8CDA-D412-4E83-BD1E-4A11AC3206E1}" presName="composite" presStyleCnt="0"/>
      <dgm:spPr/>
    </dgm:pt>
    <dgm:pt modelId="{1001873A-5346-475A-AED8-D5E26DA37B4F}" type="pres">
      <dgm:prSet presAssocID="{DB1D8CDA-D412-4E83-BD1E-4A11AC3206E1}" presName="parTx" presStyleLbl="align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321343-0B96-4676-B77E-5A1EF1758FBB}" type="pres">
      <dgm:prSet presAssocID="{DB1D8CDA-D412-4E83-BD1E-4A11AC3206E1}" presName="desTx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6E77FC6-DA1C-4986-8FAA-6E97682A4921}" type="pres">
      <dgm:prSet presAssocID="{F86063D3-4295-4E06-93DA-7E3A4888A4D1}" presName="space" presStyleCnt="0"/>
      <dgm:spPr/>
    </dgm:pt>
    <dgm:pt modelId="{F31D0A57-2888-4843-A5F1-8882E75C5AA4}" type="pres">
      <dgm:prSet presAssocID="{39576A50-FA59-4328-8DD0-AD77A583E9B2}" presName="composite" presStyleCnt="0"/>
      <dgm:spPr/>
    </dgm:pt>
    <dgm:pt modelId="{F92473B2-9344-4876-B893-89DEC13E2AB2}" type="pres">
      <dgm:prSet presAssocID="{39576A50-FA59-4328-8DD0-AD77A583E9B2}" presName="parTx" presStyleLbl="align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52DF46B-99AF-4272-BAE7-B51ABF2FECD9}" type="pres">
      <dgm:prSet presAssocID="{39576A50-FA59-4328-8DD0-AD77A583E9B2}" presName="desTx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CFFEFBF-6981-4C1E-9FBE-3F4A07B0FD8E}" type="pres">
      <dgm:prSet presAssocID="{F1A99E4D-CC3F-48C4-A753-C91698E40AFC}" presName="space" presStyleCnt="0"/>
      <dgm:spPr/>
    </dgm:pt>
    <dgm:pt modelId="{B5BB1F82-BB67-4B34-852B-27DD144F65FB}" type="pres">
      <dgm:prSet presAssocID="{2AFE1DD2-925B-4578-A32D-23CFA8A99B31}" presName="composite" presStyleCnt="0"/>
      <dgm:spPr/>
    </dgm:pt>
    <dgm:pt modelId="{CE01EF57-7A6E-421F-A495-EA72F8ADE072}" type="pres">
      <dgm:prSet presAssocID="{2AFE1DD2-925B-4578-A32D-23CFA8A99B31}" presName="parTx" presStyleLbl="align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DA4DCE7-7043-4605-930A-8EA3035B964B}" type="pres">
      <dgm:prSet presAssocID="{2AFE1DD2-925B-4578-A32D-23CFA8A99B31}" presName="desTx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94AC23A-82F0-4A9B-8837-8DBA029E7544}" type="pres">
      <dgm:prSet presAssocID="{FA13E085-9B07-4959-A4CF-A1476C37105B}" presName="space" presStyleCnt="0"/>
      <dgm:spPr/>
    </dgm:pt>
    <dgm:pt modelId="{14D5B3B3-2BD7-441C-BDC7-F5BA2EC26951}" type="pres">
      <dgm:prSet presAssocID="{65DB2649-8342-45FD-B55B-76CE9E6323F3}" presName="composite" presStyleCnt="0"/>
      <dgm:spPr/>
    </dgm:pt>
    <dgm:pt modelId="{F9FEF150-B9B9-4DE7-A572-8FB26876C485}" type="pres">
      <dgm:prSet presAssocID="{65DB2649-8342-45FD-B55B-76CE9E6323F3}" presName="parTx" presStyleLbl="align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FE47907-DE56-4812-9846-E36C6003ECE2}" type="pres">
      <dgm:prSet presAssocID="{65DB2649-8342-45FD-B55B-76CE9E6323F3}" presName="desTx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8F5482E-00BB-4465-95D8-1D9B65F6E5F8}" type="pres">
      <dgm:prSet presAssocID="{11EB197F-1884-4922-AE44-69ABCE9ABCAF}" presName="space" presStyleCnt="0"/>
      <dgm:spPr/>
    </dgm:pt>
    <dgm:pt modelId="{BBAF80FF-ADCF-4866-B442-BC37D6F255B1}" type="pres">
      <dgm:prSet presAssocID="{4AA0EB57-B798-41BF-851E-32E106978B95}" presName="composite" presStyleCnt="0"/>
      <dgm:spPr/>
    </dgm:pt>
    <dgm:pt modelId="{E29ECDBD-5583-480E-B217-F3F2F3CFC487}" type="pres">
      <dgm:prSet presAssocID="{4AA0EB57-B798-41BF-851E-32E106978B95}" presName="parTx" presStyleLbl="align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0AFB44A-A6AA-4D62-93C7-85962D78DD82}" type="pres">
      <dgm:prSet presAssocID="{4AA0EB57-B798-41BF-851E-32E106978B95}" presName="desTx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EC29A95-FBE6-4E2B-95A3-0AB56DA96BB3}" type="pres">
      <dgm:prSet presAssocID="{BF4AE6B0-7F29-4080-98C3-8B0176B6E4AB}" presName="space" presStyleCnt="0"/>
      <dgm:spPr/>
    </dgm:pt>
    <dgm:pt modelId="{EA80FE98-62CE-4095-A58F-F64BE6A47901}" type="pres">
      <dgm:prSet presAssocID="{811AB5A7-D72A-4725-8DE2-FA760D39DA78}" presName="composite" presStyleCnt="0"/>
      <dgm:spPr/>
    </dgm:pt>
    <dgm:pt modelId="{4A2F22CE-BADC-474D-B952-8899EEEE51BC}" type="pres">
      <dgm:prSet presAssocID="{811AB5A7-D72A-4725-8DE2-FA760D39DA78}" presName="parTx" presStyleLbl="alignNode1" presStyleIdx="5" presStyleCnt="6" custScaleY="11102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DFE1DE9-F058-4687-B6AE-2BEEF919C648}" type="pres">
      <dgm:prSet presAssocID="{811AB5A7-D72A-4725-8DE2-FA760D39DA78}" presName="desTx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04FC0A5-833F-4549-B7BD-3D9E5E20E739}" srcId="{2AFE1DD2-925B-4578-A32D-23CFA8A99B31}" destId="{EC11FCB0-FD37-41DC-A7CB-F624FE469C3A}" srcOrd="10" destOrd="0" parTransId="{F7054B3D-6FD3-4836-886E-AA565A5CDF62}" sibTransId="{8C10A114-7388-4084-B1C1-8B6090F868DA}"/>
    <dgm:cxn modelId="{DCFE5D06-41F3-4C5E-B287-3859B34A87A1}" srcId="{4AA0EB57-B798-41BF-851E-32E106978B95}" destId="{FEACB9D2-3AB3-429A-8085-B3947BA01720}" srcOrd="11" destOrd="0" parTransId="{F125AA88-2AF2-419B-B979-9F750EAE3D38}" sibTransId="{360AB09C-BF50-41EE-B884-DC6BBDDCB171}"/>
    <dgm:cxn modelId="{58ABC75F-C176-46A7-AE67-2F5BFC41AAB3}" srcId="{DB1D8CDA-D412-4E83-BD1E-4A11AC3206E1}" destId="{D335F99B-21AD-4EE4-A057-557127B34A65}" srcOrd="8" destOrd="0" parTransId="{6DAE7012-6C4A-4A10-B7A1-48EAD575E867}" sibTransId="{A6E07A08-7081-4D93-8228-D2FAB8C7666E}"/>
    <dgm:cxn modelId="{C49112A4-2196-496A-9134-41D72342BD44}" type="presOf" srcId="{4AA0EB57-B798-41BF-851E-32E106978B95}" destId="{E29ECDBD-5583-480E-B217-F3F2F3CFC487}" srcOrd="0" destOrd="0" presId="urn:microsoft.com/office/officeart/2005/8/layout/hList1"/>
    <dgm:cxn modelId="{87CD3DA7-9171-485D-AB38-4E573A8658A9}" type="presOf" srcId="{37B82DAE-61FA-4CE0-9905-B088D94057B0}" destId="{3DFE1DE9-F058-4687-B6AE-2BEEF919C648}" srcOrd="0" destOrd="4" presId="urn:microsoft.com/office/officeart/2005/8/layout/hList1"/>
    <dgm:cxn modelId="{8E4221C6-C4B7-417E-8865-FF8E4424C390}" srcId="{65DB2649-8342-45FD-B55B-76CE9E6323F3}" destId="{B3FE57B4-9759-4DD3-9F61-D8809A2DBC6F}" srcOrd="1" destOrd="0" parTransId="{3A5B898A-9BC5-4973-A4DE-2F46226AC172}" sibTransId="{C916A19C-8AA0-44E1-B256-14C0219E2FA4}"/>
    <dgm:cxn modelId="{E60FD8C9-8CEB-4D08-8EE9-3D5C2DC54276}" type="presOf" srcId="{2F8EB27D-9DEB-493A-A571-4F099FDE1747}" destId="{9DA4DCE7-7043-4605-930A-8EA3035B964B}" srcOrd="0" destOrd="11" presId="urn:microsoft.com/office/officeart/2005/8/layout/hList1"/>
    <dgm:cxn modelId="{C504D03D-A287-4F31-B357-C3D6B8DA329D}" srcId="{4AA0EB57-B798-41BF-851E-32E106978B95}" destId="{A35EEE13-169C-4938-89FE-F4952FA29480}" srcOrd="8" destOrd="0" parTransId="{2B2F9D4E-9F80-4C6C-BADE-F7E7AF4A421C}" sibTransId="{B8DA82E5-2387-4DFF-AD71-B43B0ACD8C14}"/>
    <dgm:cxn modelId="{C476AC80-E2ED-44AB-93B2-D59958F04FF3}" type="presOf" srcId="{D0F8D2CF-EC72-414C-A501-A416D0AC67E7}" destId="{652DF46B-99AF-4272-BAE7-B51ABF2FECD9}" srcOrd="0" destOrd="7" presId="urn:microsoft.com/office/officeart/2005/8/layout/hList1"/>
    <dgm:cxn modelId="{DAD37343-CFC0-4658-B17F-38C7257B8DAB}" srcId="{39576A50-FA59-4328-8DD0-AD77A583E9B2}" destId="{0DC577DF-BB91-4F90-A22B-84F10B14050E}" srcOrd="2" destOrd="0" parTransId="{F25B8458-6C35-44AC-9452-7EF9B4881467}" sibTransId="{05747842-8DBA-493F-85AE-6E8E0FB95BA5}"/>
    <dgm:cxn modelId="{DDFD24F2-CDF5-4B58-9593-9EFF244FFFB2}" type="presOf" srcId="{9F0DAF48-27BD-4B87-AB13-7F686B771FD5}" destId="{9DA4DCE7-7043-4605-930A-8EA3035B964B}" srcOrd="0" destOrd="3" presId="urn:microsoft.com/office/officeart/2005/8/layout/hList1"/>
    <dgm:cxn modelId="{FF0E834A-D097-47B0-963C-ADACC3FCC55F}" srcId="{2AFE1DD2-925B-4578-A32D-23CFA8A99B31}" destId="{2F8EB27D-9DEB-493A-A571-4F099FDE1747}" srcOrd="11" destOrd="0" parTransId="{1EEAF702-D0D6-47CE-B309-775346A3C42A}" sibTransId="{D484DB0B-B7A6-4904-89C6-F98B2E9CF050}"/>
    <dgm:cxn modelId="{58596265-ACB7-4F37-9B48-1D4265477A7A}" type="presOf" srcId="{D319FC93-62D7-4B62-8B54-17B4727354F2}" destId="{9DA4DCE7-7043-4605-930A-8EA3035B964B}" srcOrd="0" destOrd="13" presId="urn:microsoft.com/office/officeart/2005/8/layout/hList1"/>
    <dgm:cxn modelId="{89DC9F84-4428-4606-B16E-A9857F3C6985}" type="presOf" srcId="{B133EA18-A7FF-4A7C-985F-7D19FA18A2D4}" destId="{D0AFB44A-A6AA-4D62-93C7-85962D78DD82}" srcOrd="0" destOrd="12" presId="urn:microsoft.com/office/officeart/2005/8/layout/hList1"/>
    <dgm:cxn modelId="{70D3A54B-F068-412B-955D-5C7964C83BE8}" type="presOf" srcId="{EC046C30-7D6E-4DCC-8CAA-B99A2E2F2EE6}" destId="{D0AFB44A-A6AA-4D62-93C7-85962D78DD82}" srcOrd="0" destOrd="10" presId="urn:microsoft.com/office/officeart/2005/8/layout/hList1"/>
    <dgm:cxn modelId="{984DEB84-1A8B-4CB7-8FBD-53C3968AF6CC}" type="presOf" srcId="{437B6ED7-9924-4C67-9A8F-86193D89CA94}" destId="{D0AFB44A-A6AA-4D62-93C7-85962D78DD82}" srcOrd="0" destOrd="6" presId="urn:microsoft.com/office/officeart/2005/8/layout/hList1"/>
    <dgm:cxn modelId="{AFA69014-D515-442B-B785-6C5BD257CB9E}" srcId="{65DB2649-8342-45FD-B55B-76CE9E6323F3}" destId="{8129804E-01A7-4A39-B383-C95D5A55CE39}" srcOrd="4" destOrd="0" parTransId="{54BB9EA8-B6E0-43DD-9931-29069C008072}" sibTransId="{1D82A4AA-D80E-40CA-8BB4-572F13F32AEB}"/>
    <dgm:cxn modelId="{D524D590-5132-42BC-AF9E-48236B05F230}" srcId="{4AA0EB57-B798-41BF-851E-32E106978B95}" destId="{EC046C30-7D6E-4DCC-8CAA-B99A2E2F2EE6}" srcOrd="10" destOrd="0" parTransId="{F47F8AE3-C30A-4060-A2FD-7C6E8D01495A}" sibTransId="{C9D38EF7-7FAE-4887-AAD9-F6E31AD93F7F}"/>
    <dgm:cxn modelId="{4AA5DE38-62DF-4F9C-B22D-987429AA5031}" type="presOf" srcId="{0FD25F0B-FF3C-463A-88F9-74C2EBD8CCE0}" destId="{3DFE1DE9-F058-4687-B6AE-2BEEF919C648}" srcOrd="0" destOrd="5" presId="urn:microsoft.com/office/officeart/2005/8/layout/hList1"/>
    <dgm:cxn modelId="{D32C9116-052E-49DA-BC1C-850C500575F7}" type="presOf" srcId="{0DC577DF-BB91-4F90-A22B-84F10B14050E}" destId="{652DF46B-99AF-4272-BAE7-B51ABF2FECD9}" srcOrd="0" destOrd="2" presId="urn:microsoft.com/office/officeart/2005/8/layout/hList1"/>
    <dgm:cxn modelId="{5BCAC9AD-5D65-4F9A-B962-9BC417DCA6FF}" type="presOf" srcId="{73F69C48-D7F2-4039-98EB-B2D1FD9651CE}" destId="{3FE47907-DE56-4812-9846-E36C6003ECE2}" srcOrd="0" destOrd="3" presId="urn:microsoft.com/office/officeart/2005/8/layout/hList1"/>
    <dgm:cxn modelId="{8455B57C-B8E0-483D-A383-2AF7986CC3E6}" srcId="{DB1D8CDA-D412-4E83-BD1E-4A11AC3206E1}" destId="{65B46117-0058-45B3-A424-60B062B7E072}" srcOrd="6" destOrd="0" parTransId="{94525E78-9703-4004-8E78-E360E481BF5D}" sibTransId="{F04EE0CB-15E8-44F4-878D-24DC2CADB2C8}"/>
    <dgm:cxn modelId="{56B40598-21DB-4118-8C1B-991947BC936C}" type="presOf" srcId="{D885B33F-54B6-4638-8586-8AC8189CFC50}" destId="{01321343-0B96-4676-B77E-5A1EF1758FBB}" srcOrd="0" destOrd="4" presId="urn:microsoft.com/office/officeart/2005/8/layout/hList1"/>
    <dgm:cxn modelId="{3FFCEECA-A05E-4D0C-BEBB-A216C9AD480E}" srcId="{2AFE1DD2-925B-4578-A32D-23CFA8A99B31}" destId="{9C68F774-6052-404E-87D8-C13B763AC975}" srcOrd="9" destOrd="0" parTransId="{ACA5A7C4-EDB9-4413-9C91-57FF0EE32672}" sibTransId="{2C966ED7-78F6-4F1B-B183-9173ED842AC5}"/>
    <dgm:cxn modelId="{76330068-EAE7-486C-9F34-6EE49A722528}" srcId="{811AB5A7-D72A-4725-8DE2-FA760D39DA78}" destId="{0FD25F0B-FF3C-463A-88F9-74C2EBD8CCE0}" srcOrd="5" destOrd="0" parTransId="{B35CB029-0443-45F7-B548-0674E378F471}" sibTransId="{E24C70B3-163F-4461-A7A3-8A639DD126C2}"/>
    <dgm:cxn modelId="{471D59A9-0D7C-48B6-BA70-374C2C370A34}" type="presOf" srcId="{5106827F-50C9-40BB-A16D-E55B1887675D}" destId="{3FE47907-DE56-4812-9846-E36C6003ECE2}" srcOrd="0" destOrd="11" presId="urn:microsoft.com/office/officeart/2005/8/layout/hList1"/>
    <dgm:cxn modelId="{70D9C1DE-E9FA-482D-B924-333E980C0FA0}" srcId="{65DB2649-8342-45FD-B55B-76CE9E6323F3}" destId="{35B5FFD5-F30A-4BB2-A2B5-9FA3B4FBD602}" srcOrd="13" destOrd="0" parTransId="{65161F28-BE9B-43AA-8E0E-25B9F8A17FBC}" sibTransId="{A4B65AAB-AEA7-41B4-9F63-98998E1EF3D8}"/>
    <dgm:cxn modelId="{EDF2EE14-FF62-4AFD-AC1E-745E743645CE}" srcId="{65DB2649-8342-45FD-B55B-76CE9E6323F3}" destId="{A7397F15-B5CA-4F31-9C06-EF9D6F1F9C3E}" srcOrd="8" destOrd="0" parTransId="{711BEFD5-8F7D-4D72-9F50-F0688E84E409}" sibTransId="{8919C313-AE90-4156-AE55-5B0AA272FCEB}"/>
    <dgm:cxn modelId="{3934106B-C639-4767-BAFF-D69DFEEC4EA6}" srcId="{65DB2649-8342-45FD-B55B-76CE9E6323F3}" destId="{7383883F-926A-4E63-8BE8-484481599378}" srcOrd="5" destOrd="0" parTransId="{12AEE22D-957A-473A-9952-C40B2D7C21C9}" sibTransId="{D408D3F7-D780-4F9B-B9E1-5E2C937A0EFC}"/>
    <dgm:cxn modelId="{FFB44C62-5DFE-4D0B-BAA0-FFDB1D96B5F5}" srcId="{39576A50-FA59-4328-8DD0-AD77A583E9B2}" destId="{623AC250-C3A8-425D-8533-28D81C339125}" srcOrd="6" destOrd="0" parTransId="{7F7A92EF-50C4-4562-90C7-87CC2B3B8A63}" sibTransId="{D562D3C1-A732-418A-A53F-AAB4E8004704}"/>
    <dgm:cxn modelId="{780E2DEF-E795-49E5-BA89-7DAC8CE1E001}" srcId="{4AA0EB57-B798-41BF-851E-32E106978B95}" destId="{3287A02D-3E9A-4695-9577-82C730E0B7EC}" srcOrd="7" destOrd="0" parTransId="{0DBD78D1-90C7-4AE5-8AF2-B44567ACF5C4}" sibTransId="{69F44EE8-4333-4017-A772-6E767452F4A9}"/>
    <dgm:cxn modelId="{80961E3B-99AF-4D74-B385-1A5F982B11D7}" type="presOf" srcId="{811AB5A7-D72A-4725-8DE2-FA760D39DA78}" destId="{4A2F22CE-BADC-474D-B952-8899EEEE51BC}" srcOrd="0" destOrd="0" presId="urn:microsoft.com/office/officeart/2005/8/layout/hList1"/>
    <dgm:cxn modelId="{8A8BDE1E-97D4-4740-89C4-A5CD56BFC366}" type="presOf" srcId="{8129804E-01A7-4A39-B383-C95D5A55CE39}" destId="{3FE47907-DE56-4812-9846-E36C6003ECE2}" srcOrd="0" destOrd="4" presId="urn:microsoft.com/office/officeart/2005/8/layout/hList1"/>
    <dgm:cxn modelId="{DE734112-E05D-4DFA-A030-21685F4C52CF}" srcId="{5F352B53-ABEE-4314-82A3-3DE28DC0D532}" destId="{39576A50-FA59-4328-8DD0-AD77A583E9B2}" srcOrd="1" destOrd="0" parTransId="{948AEAD7-23FC-405E-B4C5-33EDE59D2A13}" sibTransId="{F1A99E4D-CC3F-48C4-A753-C91698E40AFC}"/>
    <dgm:cxn modelId="{E3A68D02-AD3B-4EA9-9DA3-6D52EB77675A}" type="presOf" srcId="{65DB2649-8342-45FD-B55B-76CE9E6323F3}" destId="{F9FEF150-B9B9-4DE7-A572-8FB26876C485}" srcOrd="0" destOrd="0" presId="urn:microsoft.com/office/officeart/2005/8/layout/hList1"/>
    <dgm:cxn modelId="{EF54EC62-CA44-48C9-B545-6EE19B6AD508}" type="presOf" srcId="{9A35752C-2A73-47F1-978E-56E3960417E8}" destId="{3DFE1DE9-F058-4687-B6AE-2BEEF919C648}" srcOrd="0" destOrd="8" presId="urn:microsoft.com/office/officeart/2005/8/layout/hList1"/>
    <dgm:cxn modelId="{A466782F-59C2-4927-86B0-9ED4164706F1}" srcId="{65DB2649-8342-45FD-B55B-76CE9E6323F3}" destId="{6A583E67-8290-4BB1-88A9-E235C359263A}" srcOrd="9" destOrd="0" parTransId="{E0685A41-6EBC-4D18-8B11-9B6E040760EC}" sibTransId="{658740F5-82C5-41E7-A321-603D4E9806B9}"/>
    <dgm:cxn modelId="{12ADA875-7F84-4634-875E-D022323291EC}" type="presOf" srcId="{7383883F-926A-4E63-8BE8-484481599378}" destId="{3FE47907-DE56-4812-9846-E36C6003ECE2}" srcOrd="0" destOrd="5" presId="urn:microsoft.com/office/officeart/2005/8/layout/hList1"/>
    <dgm:cxn modelId="{DAB5319D-B3CD-4B78-AA4F-BD73D07CC67F}" srcId="{39576A50-FA59-4328-8DD0-AD77A583E9B2}" destId="{EF2D17BA-B467-4887-BD24-336EDB72030C}" srcOrd="5" destOrd="0" parTransId="{55864681-CCE8-4857-BF0F-80FD499190C2}" sibTransId="{3EC6713B-042F-4CD5-9082-757A676B30A5}"/>
    <dgm:cxn modelId="{EBDD3684-18B1-415C-98F2-4C750E0F2188}" type="presOf" srcId="{60EEB572-C7C6-409D-8879-1274C9220667}" destId="{D0AFB44A-A6AA-4D62-93C7-85962D78DD82}" srcOrd="0" destOrd="13" presId="urn:microsoft.com/office/officeart/2005/8/layout/hList1"/>
    <dgm:cxn modelId="{2606029C-9981-4AB4-9EDC-163B2E78529A}" srcId="{5F352B53-ABEE-4314-82A3-3DE28DC0D532}" destId="{65DB2649-8342-45FD-B55B-76CE9E6323F3}" srcOrd="3" destOrd="0" parTransId="{8896AA0D-2F14-4941-A976-E5187C5C9C59}" sibTransId="{11EB197F-1884-4922-AE44-69ABCE9ABCAF}"/>
    <dgm:cxn modelId="{786CDEE1-C5A3-4857-9858-DEAD3A7C7B66}" type="presOf" srcId="{623AC250-C3A8-425D-8533-28D81C339125}" destId="{652DF46B-99AF-4272-BAE7-B51ABF2FECD9}" srcOrd="0" destOrd="6" presId="urn:microsoft.com/office/officeart/2005/8/layout/hList1"/>
    <dgm:cxn modelId="{0150BB7B-845B-48AF-B5C7-3A651A2041F2}" type="presOf" srcId="{1AEE6E8B-EA1E-4E00-AF1F-CA5CB28656A8}" destId="{3FE47907-DE56-4812-9846-E36C6003ECE2}" srcOrd="0" destOrd="7" presId="urn:microsoft.com/office/officeart/2005/8/layout/hList1"/>
    <dgm:cxn modelId="{03992A4E-7CDF-47AA-9E91-C49202861ADF}" srcId="{811AB5A7-D72A-4725-8DE2-FA760D39DA78}" destId="{BB52E18E-7784-4D05-95D2-56D71D1EA7E4}" srcOrd="3" destOrd="0" parTransId="{6C62385D-087B-486D-A52D-08F7A4FC8E76}" sibTransId="{F67D7454-52C5-4537-A6B5-66C861A4B54C}"/>
    <dgm:cxn modelId="{17C4AB30-9012-441D-82FC-58F2FFB6A9C3}" type="presOf" srcId="{EF2D17BA-B467-4887-BD24-336EDB72030C}" destId="{652DF46B-99AF-4272-BAE7-B51ABF2FECD9}" srcOrd="0" destOrd="5" presId="urn:microsoft.com/office/officeart/2005/8/layout/hList1"/>
    <dgm:cxn modelId="{EC8326F2-4206-4122-8E85-91EDA46E2A83}" srcId="{5F352B53-ABEE-4314-82A3-3DE28DC0D532}" destId="{811AB5A7-D72A-4725-8DE2-FA760D39DA78}" srcOrd="5" destOrd="0" parTransId="{0C67E2A4-0BCD-44AF-90C7-0221BD64F07B}" sibTransId="{FF40E6C0-0AD4-4A08-8314-30F8DD9CEBEC}"/>
    <dgm:cxn modelId="{4D24D44B-9A31-4A91-9DA9-65AB89B3599C}" srcId="{39576A50-FA59-4328-8DD0-AD77A583E9B2}" destId="{3D314230-797D-4894-83E2-2266F9EDD61F}" srcOrd="1" destOrd="0" parTransId="{56BFAB8E-4A45-4B8B-9038-B242F26EDF59}" sibTransId="{12DDF908-DF26-4EED-9588-A85547533E29}"/>
    <dgm:cxn modelId="{928894C5-3BDE-4F54-A1F8-99D8315C5A00}" type="presOf" srcId="{F68BE83B-5F36-4642-894D-8C82F66CC307}" destId="{9DA4DCE7-7043-4605-930A-8EA3035B964B}" srcOrd="0" destOrd="14" presId="urn:microsoft.com/office/officeart/2005/8/layout/hList1"/>
    <dgm:cxn modelId="{81292106-11A6-460C-B800-3E6CC939B407}" srcId="{811AB5A7-D72A-4725-8DE2-FA760D39DA78}" destId="{71DD02AE-EE02-485B-A782-0A128B66A907}" srcOrd="2" destOrd="0" parTransId="{F45811F3-E513-4D8B-93EF-A7BED7905886}" sibTransId="{C2A95DD7-EFD5-408E-A0CB-61BD62BB5F93}"/>
    <dgm:cxn modelId="{8FDE58EB-4D5F-40DF-B746-6F8B61F0BD6B}" type="presOf" srcId="{D04C78C8-E13B-4F6A-9A7C-B0CA9E83681E}" destId="{3DFE1DE9-F058-4687-B6AE-2BEEF919C648}" srcOrd="0" destOrd="11" presId="urn:microsoft.com/office/officeart/2005/8/layout/hList1"/>
    <dgm:cxn modelId="{6BC0F0CD-D540-4462-BBBF-1193618147B6}" type="presOf" srcId="{8D182691-8754-4E0E-80A6-3D684DBF204D}" destId="{D0AFB44A-A6AA-4D62-93C7-85962D78DD82}" srcOrd="0" destOrd="1" presId="urn:microsoft.com/office/officeart/2005/8/layout/hList1"/>
    <dgm:cxn modelId="{913EC676-D9FD-476F-A606-3222E374F916}" srcId="{39576A50-FA59-4328-8DD0-AD77A583E9B2}" destId="{D0F8D2CF-EC72-414C-A501-A416D0AC67E7}" srcOrd="7" destOrd="0" parTransId="{19591E71-054D-4586-AB22-815027371FA4}" sibTransId="{62D66696-3A13-480D-8BCE-03A409AEAAD1}"/>
    <dgm:cxn modelId="{B960A8AA-1F1F-419A-A5D7-2E7E41084A8A}" srcId="{811AB5A7-D72A-4725-8DE2-FA760D39DA78}" destId="{724022A3-BE85-4A63-9B05-9EFF1A34DBA9}" srcOrd="7" destOrd="0" parTransId="{24EA5DF3-670F-436A-8A8A-A545A354701C}" sibTransId="{D52BCE0E-73B8-4E0C-AF32-AD45002B7597}"/>
    <dgm:cxn modelId="{6C8A0830-2291-4071-96E6-6CBC7FFF8EBD}" type="presOf" srcId="{3D314230-797D-4894-83E2-2266F9EDD61F}" destId="{652DF46B-99AF-4272-BAE7-B51ABF2FECD9}" srcOrd="0" destOrd="1" presId="urn:microsoft.com/office/officeart/2005/8/layout/hList1"/>
    <dgm:cxn modelId="{10E2E755-FF07-4B5F-AF2F-771115DA8F60}" srcId="{65DB2649-8342-45FD-B55B-76CE9E6323F3}" destId="{EB802B2A-6EA2-4ACB-A656-FB41667C9CD6}" srcOrd="2" destOrd="0" parTransId="{E64B96E9-D8E0-4819-BE49-EAAC16AC533E}" sibTransId="{C1F8FA20-10EC-49E8-9333-41C90E59A504}"/>
    <dgm:cxn modelId="{3323A95C-BC9D-495A-AB59-69659089F483}" type="presOf" srcId="{3D2F2903-CC28-4162-89C1-CB7B45C36FAE}" destId="{01321343-0B96-4676-B77E-5A1EF1758FBB}" srcOrd="0" destOrd="2" presId="urn:microsoft.com/office/officeart/2005/8/layout/hList1"/>
    <dgm:cxn modelId="{2D69AA24-DD9B-4C22-B150-1D198F3F1823}" type="presOf" srcId="{D8A7C71C-E071-46B8-AAC8-06934D87BF4D}" destId="{01321343-0B96-4676-B77E-5A1EF1758FBB}" srcOrd="0" destOrd="1" presId="urn:microsoft.com/office/officeart/2005/8/layout/hList1"/>
    <dgm:cxn modelId="{4517AECB-D4A3-4972-9C4D-A673081F7331}" type="presOf" srcId="{53B4391B-614F-4588-BC8D-970F2AE49576}" destId="{D0AFB44A-A6AA-4D62-93C7-85962D78DD82}" srcOrd="0" destOrd="9" presId="urn:microsoft.com/office/officeart/2005/8/layout/hList1"/>
    <dgm:cxn modelId="{D45BF15B-0FC9-403F-81FA-C4644850ACC5}" type="presOf" srcId="{63B767CB-00B9-4457-BAB8-D8D5E59E5031}" destId="{9DA4DCE7-7043-4605-930A-8EA3035B964B}" srcOrd="0" destOrd="5" presId="urn:microsoft.com/office/officeart/2005/8/layout/hList1"/>
    <dgm:cxn modelId="{B0D086BD-DB5A-4D3E-B63A-448134FC4D42}" type="presOf" srcId="{9E03A045-12CF-48D2-AB46-F7526D835329}" destId="{3DFE1DE9-F058-4687-B6AE-2BEEF919C648}" srcOrd="0" destOrd="6" presId="urn:microsoft.com/office/officeart/2005/8/layout/hList1"/>
    <dgm:cxn modelId="{F0F5BBC7-E458-4256-8FA7-81CD613C78A8}" type="presOf" srcId="{724022A3-BE85-4A63-9B05-9EFF1A34DBA9}" destId="{3DFE1DE9-F058-4687-B6AE-2BEEF919C648}" srcOrd="0" destOrd="7" presId="urn:microsoft.com/office/officeart/2005/8/layout/hList1"/>
    <dgm:cxn modelId="{B839C81D-09C8-49A7-982C-383062415F64}" srcId="{DB1D8CDA-D412-4E83-BD1E-4A11AC3206E1}" destId="{5EFC1E61-0006-4FAB-8110-B83710D527C0}" srcOrd="0" destOrd="0" parTransId="{7EA6E7D0-045F-4717-B48A-06B6023F6C9C}" sibTransId="{CFC54DEC-BEE1-4411-8F9B-BE55F176302A}"/>
    <dgm:cxn modelId="{8E2F86A9-CA59-4AE5-A31D-042C45251219}" type="presOf" srcId="{E3B0F83A-6D1C-4C95-9146-62191386C22D}" destId="{3FE47907-DE56-4812-9846-E36C6003ECE2}" srcOrd="0" destOrd="0" presId="urn:microsoft.com/office/officeart/2005/8/layout/hList1"/>
    <dgm:cxn modelId="{B9FE722F-4024-4F36-9073-37A07B9D3CBD}" type="presOf" srcId="{B3FE57B4-9759-4DD3-9F61-D8809A2DBC6F}" destId="{3FE47907-DE56-4812-9846-E36C6003ECE2}" srcOrd="0" destOrd="1" presId="urn:microsoft.com/office/officeart/2005/8/layout/hList1"/>
    <dgm:cxn modelId="{CFA9B32E-0A6E-4857-B546-641419455EAC}" type="presOf" srcId="{AC090FBE-0EA5-4583-B257-1ACB28239213}" destId="{3FE47907-DE56-4812-9846-E36C6003ECE2}" srcOrd="0" destOrd="10" presId="urn:microsoft.com/office/officeart/2005/8/layout/hList1"/>
    <dgm:cxn modelId="{33B8EC38-039E-4FB5-A366-9D746A6C8561}" type="presOf" srcId="{D335F99B-21AD-4EE4-A057-557127B34A65}" destId="{01321343-0B96-4676-B77E-5A1EF1758FBB}" srcOrd="0" destOrd="8" presId="urn:microsoft.com/office/officeart/2005/8/layout/hList1"/>
    <dgm:cxn modelId="{CB8BA60C-D4E9-4174-BAD3-C90F20AB16D1}" srcId="{DB1D8CDA-D412-4E83-BD1E-4A11AC3206E1}" destId="{3D2F2903-CC28-4162-89C1-CB7B45C36FAE}" srcOrd="2" destOrd="0" parTransId="{51990E7B-39CB-434E-B40B-8BBBE9A135BE}" sibTransId="{DF123658-D5A8-40FD-A437-C3D6A63950B3}"/>
    <dgm:cxn modelId="{EF03904D-8A18-4317-A0B1-14C68CEDB2BA}" srcId="{65DB2649-8342-45FD-B55B-76CE9E6323F3}" destId="{AC090FBE-0EA5-4583-B257-1ACB28239213}" srcOrd="10" destOrd="0" parTransId="{E32D3481-997A-4CE2-94D9-4D9ACFBBF55E}" sibTransId="{D22DC382-41A7-47E1-87F0-6DD46C3FCC63}"/>
    <dgm:cxn modelId="{2E5E7F5A-3D0E-4CA5-9C3B-168436FE607D}" type="presOf" srcId="{E8F3FFCF-49EC-49B8-B4D2-C1D160CD1F80}" destId="{3DFE1DE9-F058-4687-B6AE-2BEEF919C648}" srcOrd="0" destOrd="10" presId="urn:microsoft.com/office/officeart/2005/8/layout/hList1"/>
    <dgm:cxn modelId="{01F3D4CB-8797-4D39-89AD-9C1F6A28ABCC}" type="presOf" srcId="{E059195E-7251-4FE6-8B17-6A73BDA167AC}" destId="{9DA4DCE7-7043-4605-930A-8EA3035B964B}" srcOrd="0" destOrd="7" presId="urn:microsoft.com/office/officeart/2005/8/layout/hList1"/>
    <dgm:cxn modelId="{F3B8757B-81D1-4220-9F37-3FE451E1A0BF}" type="presOf" srcId="{EC11FCB0-FD37-41DC-A7CB-F624FE469C3A}" destId="{9DA4DCE7-7043-4605-930A-8EA3035B964B}" srcOrd="0" destOrd="10" presId="urn:microsoft.com/office/officeart/2005/8/layout/hList1"/>
    <dgm:cxn modelId="{94F55BC4-DAB1-4520-A435-743A8EBE2984}" type="presOf" srcId="{5F352B53-ABEE-4314-82A3-3DE28DC0D532}" destId="{38B0090C-CD2F-45F6-A1C3-BDDA9B09B05A}" srcOrd="0" destOrd="0" presId="urn:microsoft.com/office/officeart/2005/8/layout/hList1"/>
    <dgm:cxn modelId="{9D898E15-88E4-4AF7-9D9D-A27A920465D5}" type="presOf" srcId="{2EE7D5B5-FF52-48F4-B8B7-484DFF97FC70}" destId="{01321343-0B96-4676-B77E-5A1EF1758FBB}" srcOrd="0" destOrd="3" presId="urn:microsoft.com/office/officeart/2005/8/layout/hList1"/>
    <dgm:cxn modelId="{B5E8FF74-DDF2-4729-90F7-DA46E891C2A8}" type="presOf" srcId="{A8E2EE27-2A77-46C1-BAA6-8A594D2A983D}" destId="{9DA4DCE7-7043-4605-930A-8EA3035B964B}" srcOrd="0" destOrd="6" presId="urn:microsoft.com/office/officeart/2005/8/layout/hList1"/>
    <dgm:cxn modelId="{C9B03021-B4E5-4982-82C9-D8A34E3CA1A0}" type="presOf" srcId="{DF5DCA80-CBC8-4AB6-8CD7-B120704BAE6B}" destId="{D0AFB44A-A6AA-4D62-93C7-85962D78DD82}" srcOrd="0" destOrd="3" presId="urn:microsoft.com/office/officeart/2005/8/layout/hList1"/>
    <dgm:cxn modelId="{EBDC68FE-E132-41CF-8A43-9D4AA74EB4DF}" srcId="{DB1D8CDA-D412-4E83-BD1E-4A11AC3206E1}" destId="{ADD16B6B-62DE-4681-B9D5-B68CF1C12205}" srcOrd="5" destOrd="0" parTransId="{3A7E63A1-81F9-417F-88BC-A4D43E8D2038}" sibTransId="{6C7B100F-0E4E-4DED-9B9E-F1BCF1A3FB1E}"/>
    <dgm:cxn modelId="{AD6F3999-3C6E-4F39-8569-27F874CD7584}" srcId="{4AA0EB57-B798-41BF-851E-32E106978B95}" destId="{DF8DCF9F-2950-439F-B7DE-F4CC64959D0A}" srcOrd="5" destOrd="0" parTransId="{45B2405E-C2EE-4BD0-BA00-19DD9720697C}" sibTransId="{BCB8A4F5-9286-462E-A566-3E671C3DAB7C}"/>
    <dgm:cxn modelId="{82CE08DC-8EED-45F4-BA97-E6017CFE847E}" srcId="{2AFE1DD2-925B-4578-A32D-23CFA8A99B31}" destId="{6B132401-F4C0-4E60-9A12-71BB9043DC12}" srcOrd="0" destOrd="0" parTransId="{D28CE23B-DDE0-45E9-9041-184B2E3FF6BA}" sibTransId="{F17B4FBB-932E-443C-A726-F79655CFE954}"/>
    <dgm:cxn modelId="{DF7D4FD1-AD73-47BD-B1F0-2487EDCD963C}" type="presOf" srcId="{EB6579A5-B1D8-4747-B5EB-29BF96198A00}" destId="{3DFE1DE9-F058-4687-B6AE-2BEEF919C648}" srcOrd="0" destOrd="9" presId="urn:microsoft.com/office/officeart/2005/8/layout/hList1"/>
    <dgm:cxn modelId="{6E5C9AA1-0F15-466E-BF3B-65E201B2647A}" srcId="{39576A50-FA59-4328-8DD0-AD77A583E9B2}" destId="{1474693E-1E7B-4D2D-BC9C-0E55D54BCFB6}" srcOrd="4" destOrd="0" parTransId="{12AB4B14-3763-4556-9CF6-5512FC9C0DF3}" sibTransId="{9B893981-F96F-4D3E-AE3C-7AF33CBE0B3C}"/>
    <dgm:cxn modelId="{275B6CCE-7972-455D-B42B-928222449E61}" srcId="{2AFE1DD2-925B-4578-A32D-23CFA8A99B31}" destId="{0716C01A-FB02-40AD-923C-B180B549EC61}" srcOrd="1" destOrd="0" parTransId="{5BACB2CE-B803-413C-98E0-614754A1B3EE}" sibTransId="{FAD5DCE2-0054-46A2-B138-08E7982F4718}"/>
    <dgm:cxn modelId="{4FA64E8A-8F83-490C-BBDA-EDC3DD3AC60F}" srcId="{811AB5A7-D72A-4725-8DE2-FA760D39DA78}" destId="{DC2101A1-71A6-4E65-9FF8-9D14D61F2D1E}" srcOrd="1" destOrd="0" parTransId="{DD964910-8F7A-4AE9-8A92-12D9E6C43362}" sibTransId="{5252405C-96BA-4951-AAC3-B950F9BD4927}"/>
    <dgm:cxn modelId="{5349643C-14E7-4A84-88C3-7136C0A88CD6}" srcId="{2AFE1DD2-925B-4578-A32D-23CFA8A99B31}" destId="{F68BE83B-5F36-4642-894D-8C82F66CC307}" srcOrd="14" destOrd="0" parTransId="{6622CFBC-4468-413A-B7D9-AF5FDDC61A57}" sibTransId="{173AC5D9-863A-40C1-81DA-E464F12B9698}"/>
    <dgm:cxn modelId="{7BEFFAF2-699E-457B-B78D-3AD96D7D453A}" srcId="{2AFE1DD2-925B-4578-A32D-23CFA8A99B31}" destId="{B2C86D9D-FFD6-486C-A973-65F4A7D4FB5F}" srcOrd="4" destOrd="0" parTransId="{A58C65CE-AE85-4DAA-AE1D-B5FE9D5D579F}" sibTransId="{C8A2DE6F-3800-44DB-AABD-CCEEC9C76490}"/>
    <dgm:cxn modelId="{A9088563-5DDA-4928-A3CF-07275BFE138F}" type="presOf" srcId="{A7397F15-B5CA-4F31-9C06-EF9D6F1F9C3E}" destId="{3FE47907-DE56-4812-9846-E36C6003ECE2}" srcOrd="0" destOrd="8" presId="urn:microsoft.com/office/officeart/2005/8/layout/hList1"/>
    <dgm:cxn modelId="{A01B2310-30E2-4401-8B92-511C9C6FC40D}" srcId="{39576A50-FA59-4328-8DD0-AD77A583E9B2}" destId="{2770FA1D-81D3-4B8E-8D6A-25C20487EB38}" srcOrd="0" destOrd="0" parTransId="{129E446B-DE44-4EDC-A60A-CA922995ABD7}" sibTransId="{40CEAB89-DDB4-429F-B434-B4CE289D263F}"/>
    <dgm:cxn modelId="{3161B683-EEB9-4B31-B68E-9F93EBE2EB3B}" type="presOf" srcId="{C712B302-FD29-4870-B911-C6B1B7BE3A46}" destId="{3DFE1DE9-F058-4687-B6AE-2BEEF919C648}" srcOrd="0" destOrd="0" presId="urn:microsoft.com/office/officeart/2005/8/layout/hList1"/>
    <dgm:cxn modelId="{1CCCCE25-8DCF-4FB2-9B7A-CE6210745727}" srcId="{2AFE1DD2-925B-4578-A32D-23CFA8A99B31}" destId="{D319FC93-62D7-4B62-8B54-17B4727354F2}" srcOrd="13" destOrd="0" parTransId="{031E3F30-2018-4A8D-A310-8A23C780FF6D}" sibTransId="{A9AE95A8-2463-4D3D-99C0-18E60E32EAA5}"/>
    <dgm:cxn modelId="{C8DE3A83-5F9D-4011-BDF9-C533A6FAF548}" type="presOf" srcId="{E27E0C71-A2FF-4F59-A606-F842F062863C}" destId="{D0AFB44A-A6AA-4D62-93C7-85962D78DD82}" srcOrd="0" destOrd="2" presId="urn:microsoft.com/office/officeart/2005/8/layout/hList1"/>
    <dgm:cxn modelId="{353FD2AD-1BFE-4E20-B078-3B202262454F}" type="presOf" srcId="{9C68F774-6052-404E-87D8-C13B763AC975}" destId="{9DA4DCE7-7043-4605-930A-8EA3035B964B}" srcOrd="0" destOrd="9" presId="urn:microsoft.com/office/officeart/2005/8/layout/hList1"/>
    <dgm:cxn modelId="{761050BE-13E9-4CDF-9E68-CE72ACBA0AA8}" type="presOf" srcId="{65B46117-0058-45B3-A424-60B062B7E072}" destId="{01321343-0B96-4676-B77E-5A1EF1758FBB}" srcOrd="0" destOrd="6" presId="urn:microsoft.com/office/officeart/2005/8/layout/hList1"/>
    <dgm:cxn modelId="{77E904EF-231C-441B-8A7F-47D3637544AA}" srcId="{811AB5A7-D72A-4725-8DE2-FA760D39DA78}" destId="{C712B302-FD29-4870-B911-C6B1B7BE3A46}" srcOrd="0" destOrd="0" parTransId="{0E9B67A2-0FC8-4C4C-A498-5CE60EC5D567}" sibTransId="{F6172E75-B8E5-40B0-817A-D0C0C1040FA8}"/>
    <dgm:cxn modelId="{2C348BA5-1C79-4E9D-BE56-F2F2E5ED41FC}" srcId="{4AA0EB57-B798-41BF-851E-32E106978B95}" destId="{BFF4FCC2-2F92-45DB-8DB4-DA9FCDE1E3A6}" srcOrd="0" destOrd="0" parTransId="{5BDD288C-B0A6-468B-B301-625C522B7B2A}" sibTransId="{19F12BFC-5046-40CA-9101-E44F6DD585A9}"/>
    <dgm:cxn modelId="{64C5992C-59A3-4F34-ABBE-1AECE4A6C426}" type="presOf" srcId="{2770FA1D-81D3-4B8E-8D6A-25C20487EB38}" destId="{652DF46B-99AF-4272-BAE7-B51ABF2FECD9}" srcOrd="0" destOrd="0" presId="urn:microsoft.com/office/officeart/2005/8/layout/hList1"/>
    <dgm:cxn modelId="{383125D0-2564-4F10-B52F-9C3EA90F8A02}" srcId="{4AA0EB57-B798-41BF-851E-32E106978B95}" destId="{DF5DCA80-CBC8-4AB6-8CD7-B120704BAE6B}" srcOrd="3" destOrd="0" parTransId="{12230B86-22D4-42D7-B9A2-F9A665CAE1F2}" sibTransId="{8CEA8D78-5F72-425C-AAF3-0966A713D304}"/>
    <dgm:cxn modelId="{A5CA0790-63F0-4B92-8D69-10CA9A29A76F}" type="presOf" srcId="{BB52E18E-7784-4D05-95D2-56D71D1EA7E4}" destId="{3DFE1DE9-F058-4687-B6AE-2BEEF919C648}" srcOrd="0" destOrd="3" presId="urn:microsoft.com/office/officeart/2005/8/layout/hList1"/>
    <dgm:cxn modelId="{BADA62DF-FA11-4AA5-AA3B-E464E5B324A9}" type="presOf" srcId="{3287A02D-3E9A-4695-9577-82C730E0B7EC}" destId="{D0AFB44A-A6AA-4D62-93C7-85962D78DD82}" srcOrd="0" destOrd="7" presId="urn:microsoft.com/office/officeart/2005/8/layout/hList1"/>
    <dgm:cxn modelId="{799729C6-F903-4470-949E-BEFEBF776146}" type="presOf" srcId="{6B132401-F4C0-4E60-9A12-71BB9043DC12}" destId="{9DA4DCE7-7043-4605-930A-8EA3035B964B}" srcOrd="0" destOrd="0" presId="urn:microsoft.com/office/officeart/2005/8/layout/hList1"/>
    <dgm:cxn modelId="{C493E6D5-605F-40B7-9E92-99D63D7461CF}" type="presOf" srcId="{39576A50-FA59-4328-8DD0-AD77A583E9B2}" destId="{F92473B2-9344-4876-B893-89DEC13E2AB2}" srcOrd="0" destOrd="0" presId="urn:microsoft.com/office/officeart/2005/8/layout/hList1"/>
    <dgm:cxn modelId="{F726D9D1-2D2E-410B-BB2D-F0647D9972C5}" srcId="{811AB5A7-D72A-4725-8DE2-FA760D39DA78}" destId="{E8F3FFCF-49EC-49B8-B4D2-C1D160CD1F80}" srcOrd="10" destOrd="0" parTransId="{0AD42E6D-9518-4EBF-8B40-075F19684281}" sibTransId="{4A101E21-F345-4C1B-BB04-61B5D1B218AA}"/>
    <dgm:cxn modelId="{AF7A502E-9DB2-4336-87D0-014AEE7D46C7}" type="presOf" srcId="{35B5FFD5-F30A-4BB2-A2B5-9FA3B4FBD602}" destId="{3FE47907-DE56-4812-9846-E36C6003ECE2}" srcOrd="0" destOrd="13" presId="urn:microsoft.com/office/officeart/2005/8/layout/hList1"/>
    <dgm:cxn modelId="{251640B8-5058-42B0-961D-4A92E3E087EA}" srcId="{65DB2649-8342-45FD-B55B-76CE9E6323F3}" destId="{73F69C48-D7F2-4039-98EB-B2D1FD9651CE}" srcOrd="3" destOrd="0" parTransId="{FD4BE2EF-F9BE-4012-A798-B80B10530154}" sibTransId="{B4E9BB93-B0BC-43C0-AE43-23A01A6F0D87}"/>
    <dgm:cxn modelId="{6425BE36-3FED-45C1-B864-062EAFB653CC}" srcId="{DB1D8CDA-D412-4E83-BD1E-4A11AC3206E1}" destId="{63DBC200-5211-4963-83D4-76C237BA1D9D}" srcOrd="7" destOrd="0" parTransId="{DE965B45-6BAA-4CE3-9CE2-C9EE5B98AA7D}" sibTransId="{06FB6005-C554-4522-9537-9EC9B18C151C}"/>
    <dgm:cxn modelId="{FE4D27FD-C580-43C7-9FAF-D387A9715630}" srcId="{5F352B53-ABEE-4314-82A3-3DE28DC0D532}" destId="{2AFE1DD2-925B-4578-A32D-23CFA8A99B31}" srcOrd="2" destOrd="0" parTransId="{CE075FF3-CC90-416F-9D70-22EFAFE90DEC}" sibTransId="{FA13E085-9B07-4959-A4CF-A1476C37105B}"/>
    <dgm:cxn modelId="{72C570B0-CD5D-43E8-A7FF-340CC4B655EB}" srcId="{4AA0EB57-B798-41BF-851E-32E106978B95}" destId="{E27E0C71-A2FF-4F59-A606-F842F062863C}" srcOrd="2" destOrd="0" parTransId="{D2016E4F-C0FA-46D8-AF4E-A000FF85BC70}" sibTransId="{1A053922-AB1A-4DF6-A5FF-EFED510390C0}"/>
    <dgm:cxn modelId="{F369CF92-9B16-4065-BFCB-6415CB90E9A8}" type="presOf" srcId="{ADD16B6B-62DE-4681-B9D5-B68CF1C12205}" destId="{01321343-0B96-4676-B77E-5A1EF1758FBB}" srcOrd="0" destOrd="5" presId="urn:microsoft.com/office/officeart/2005/8/layout/hList1"/>
    <dgm:cxn modelId="{EC7A75B6-AC4E-40D3-9745-7BFCB12BE835}" type="presOf" srcId="{A35EEE13-169C-4938-89FE-F4952FA29480}" destId="{D0AFB44A-A6AA-4D62-93C7-85962D78DD82}" srcOrd="0" destOrd="8" presId="urn:microsoft.com/office/officeart/2005/8/layout/hList1"/>
    <dgm:cxn modelId="{BFD12E0C-78DF-4ABF-B00E-EA8BE4459758}" type="presOf" srcId="{4A8D87F3-AD69-4F60-9F2C-6DDF76CA9141}" destId="{D0AFB44A-A6AA-4D62-93C7-85962D78DD82}" srcOrd="0" destOrd="4" presId="urn:microsoft.com/office/officeart/2005/8/layout/hList1"/>
    <dgm:cxn modelId="{711A1950-452D-4E50-91C5-042A84E2A2F0}" type="presOf" srcId="{2B72EF6D-0E56-4573-8FB4-5E9C64F39C43}" destId="{3FE47907-DE56-4812-9846-E36C6003ECE2}" srcOrd="0" destOrd="6" presId="urn:microsoft.com/office/officeart/2005/8/layout/hList1"/>
    <dgm:cxn modelId="{272E5096-C2DB-4F13-8FF7-5917B890075A}" type="presOf" srcId="{5EFC1E61-0006-4FAB-8110-B83710D527C0}" destId="{01321343-0B96-4676-B77E-5A1EF1758FBB}" srcOrd="0" destOrd="0" presId="urn:microsoft.com/office/officeart/2005/8/layout/hList1"/>
    <dgm:cxn modelId="{E324ABB7-FF77-4980-B5FE-256B7A774A9C}" srcId="{811AB5A7-D72A-4725-8DE2-FA760D39DA78}" destId="{37B82DAE-61FA-4CE0-9905-B088D94057B0}" srcOrd="4" destOrd="0" parTransId="{B4BCEBC2-E860-4C26-AAC1-0BADB97FA5E7}" sibTransId="{822ACD80-ECB9-4121-B6A4-94372EAD961A}"/>
    <dgm:cxn modelId="{59868122-9383-45D6-8ECB-35DDC87E1F08}" srcId="{4AA0EB57-B798-41BF-851E-32E106978B95}" destId="{53B4391B-614F-4588-BC8D-970F2AE49576}" srcOrd="9" destOrd="0" parTransId="{796999CB-2F39-423D-8946-8E7B8FDE8F84}" sibTransId="{9518CA8F-B917-465B-965C-EB8E11EE358E}"/>
    <dgm:cxn modelId="{4BEF3C52-FEC5-49DB-864C-8D5C89757BEB}" srcId="{E8F3FFCF-49EC-49B8-B4D2-C1D160CD1F80}" destId="{D04C78C8-E13B-4F6A-9A7C-B0CA9E83681E}" srcOrd="0" destOrd="0" parTransId="{89E9D2E7-431D-453C-89A5-077563FC59DF}" sibTransId="{BD354961-AFD9-46FC-AADE-48C2C4547052}"/>
    <dgm:cxn modelId="{D9BAFE0A-9D02-4601-B438-39C3E105C1E0}" srcId="{65DB2649-8342-45FD-B55B-76CE9E6323F3}" destId="{5106827F-50C9-40BB-A16D-E55B1887675D}" srcOrd="11" destOrd="0" parTransId="{53F76A86-4A48-46FE-9723-74D31D84013D}" sibTransId="{790539BA-419F-46F0-B70D-1C1D908C8438}"/>
    <dgm:cxn modelId="{58DEA21A-7395-4964-B745-BDF3EAC91E64}" srcId="{2AFE1DD2-925B-4578-A32D-23CFA8A99B31}" destId="{A8E2EE27-2A77-46C1-BAA6-8A594D2A983D}" srcOrd="6" destOrd="0" parTransId="{04A577AF-0907-4730-8529-267E22BD6A3B}" sibTransId="{A5711AE7-A24F-413D-A681-8031826703C4}"/>
    <dgm:cxn modelId="{9E3E5070-A0A6-4392-B107-82EBC2192ACF}" srcId="{DB1D8CDA-D412-4E83-BD1E-4A11AC3206E1}" destId="{2EE7D5B5-FF52-48F4-B8B7-484DFF97FC70}" srcOrd="3" destOrd="0" parTransId="{601C307A-0CF3-4A97-BCDC-885BE0252E9A}" sibTransId="{8EE7FEBE-9214-43BF-9CCC-B20F583EB389}"/>
    <dgm:cxn modelId="{9FED798D-2810-4581-94D9-7CF849F15720}" srcId="{65DB2649-8342-45FD-B55B-76CE9E6323F3}" destId="{E3B0F83A-6D1C-4C95-9146-62191386C22D}" srcOrd="0" destOrd="0" parTransId="{59FDA456-D8E9-4C42-9381-5A6C43184558}" sibTransId="{27BE037D-37B0-4C4C-B5A8-05AA34A8B8DF}"/>
    <dgm:cxn modelId="{379F780B-C105-41EB-B6A6-D689A329159A}" type="presOf" srcId="{FEACB9D2-3AB3-429A-8085-B3947BA01720}" destId="{D0AFB44A-A6AA-4D62-93C7-85962D78DD82}" srcOrd="0" destOrd="11" presId="urn:microsoft.com/office/officeart/2005/8/layout/hList1"/>
    <dgm:cxn modelId="{FE698C23-F470-4435-903D-0D248A118DF3}" type="presOf" srcId="{6A583E67-8290-4BB1-88A9-E235C359263A}" destId="{3FE47907-DE56-4812-9846-E36C6003ECE2}" srcOrd="0" destOrd="9" presId="urn:microsoft.com/office/officeart/2005/8/layout/hList1"/>
    <dgm:cxn modelId="{6914DA59-EE63-4D8A-A8B2-9CD015BE8AA2}" type="presOf" srcId="{BFF4FCC2-2F92-45DB-8DB4-DA9FCDE1E3A6}" destId="{D0AFB44A-A6AA-4D62-93C7-85962D78DD82}" srcOrd="0" destOrd="0" presId="urn:microsoft.com/office/officeart/2005/8/layout/hList1"/>
    <dgm:cxn modelId="{C3796FBA-98FB-4969-B44A-73A1CFBC058E}" srcId="{39576A50-FA59-4328-8DD0-AD77A583E9B2}" destId="{BED6055F-CE68-4113-B84E-049C8776CD71}" srcOrd="3" destOrd="0" parTransId="{1E3B5909-28E4-4156-B6C9-171630B9809E}" sibTransId="{EAD2404C-3DD4-40DE-9C12-09747EED2F82}"/>
    <dgm:cxn modelId="{27D92AC3-DA7E-476E-9DBB-8D9C0793FAB9}" type="presOf" srcId="{71DD02AE-EE02-485B-A782-0A128B66A907}" destId="{3DFE1DE9-F058-4687-B6AE-2BEEF919C648}" srcOrd="0" destOrd="2" presId="urn:microsoft.com/office/officeart/2005/8/layout/hList1"/>
    <dgm:cxn modelId="{EB54D822-1653-445B-BC8D-177F4F35FC8F}" srcId="{2AFE1DD2-925B-4578-A32D-23CFA8A99B31}" destId="{E059195E-7251-4FE6-8B17-6A73BDA167AC}" srcOrd="7" destOrd="0" parTransId="{6D2B6ADF-3649-44B0-BA36-97FF2DDACA81}" sibTransId="{67DE85BE-134C-4691-8A11-2D8773BE72E7}"/>
    <dgm:cxn modelId="{68BDE8A7-A3C0-46EC-A44A-FB48D9A63872}" srcId="{811AB5A7-D72A-4725-8DE2-FA760D39DA78}" destId="{EB6579A5-B1D8-4747-B5EB-29BF96198A00}" srcOrd="9" destOrd="0" parTransId="{4F1306A5-2341-471E-9FF0-877DC801BDC8}" sibTransId="{27D74690-B147-45F8-B813-594726378220}"/>
    <dgm:cxn modelId="{B7C57921-C7E4-426D-9B6F-6E0BC7357CC5}" srcId="{5F352B53-ABEE-4314-82A3-3DE28DC0D532}" destId="{4AA0EB57-B798-41BF-851E-32E106978B95}" srcOrd="4" destOrd="0" parTransId="{C6A88CE2-DF6F-46B5-A2F2-A860C860C3EA}" sibTransId="{BF4AE6B0-7F29-4080-98C3-8B0176B6E4AB}"/>
    <dgm:cxn modelId="{2A228315-73F0-40D7-B28A-4CD794E8DCCF}" type="presOf" srcId="{6C16E15F-5FFA-4FEF-8B8F-9D87E94D30D9}" destId="{9DA4DCE7-7043-4605-930A-8EA3035B964B}" srcOrd="0" destOrd="2" presId="urn:microsoft.com/office/officeart/2005/8/layout/hList1"/>
    <dgm:cxn modelId="{C9DD1726-AE53-418A-8D10-3A776D1F7B89}" srcId="{811AB5A7-D72A-4725-8DE2-FA760D39DA78}" destId="{9A35752C-2A73-47F1-978E-56E3960417E8}" srcOrd="8" destOrd="0" parTransId="{0B46034F-1591-4096-BC9C-2E6DFDCF3AA4}" sibTransId="{E97B2A09-AAB5-4994-9A71-0D194EE63AE2}"/>
    <dgm:cxn modelId="{0970D9F6-93BC-42AC-8EEF-BD5D5AB464AD}" srcId="{65DB2649-8342-45FD-B55B-76CE9E6323F3}" destId="{1AEE6E8B-EA1E-4E00-AF1F-CA5CB28656A8}" srcOrd="7" destOrd="0" parTransId="{43DABA9B-5322-4069-AA88-582EBCB44B20}" sibTransId="{CBA0AD66-062E-46B9-B352-47B942F60977}"/>
    <dgm:cxn modelId="{5BEE64A0-DCC6-44AF-B4CF-1B26406AC899}" type="presOf" srcId="{7607DBA7-314B-4A08-8D32-E167C7CEE000}" destId="{9DA4DCE7-7043-4605-930A-8EA3035B964B}" srcOrd="0" destOrd="8" presId="urn:microsoft.com/office/officeart/2005/8/layout/hList1"/>
    <dgm:cxn modelId="{4B0CCB36-45FA-4625-94B6-08680C18C9C4}" type="presOf" srcId="{C5999F8E-AA9E-4645-8602-602663FD9095}" destId="{3FE47907-DE56-4812-9846-E36C6003ECE2}" srcOrd="0" destOrd="14" presId="urn:microsoft.com/office/officeart/2005/8/layout/hList1"/>
    <dgm:cxn modelId="{7B6A1053-5931-459B-B788-950507D765DA}" srcId="{811AB5A7-D72A-4725-8DE2-FA760D39DA78}" destId="{9E03A045-12CF-48D2-AB46-F7526D835329}" srcOrd="6" destOrd="0" parTransId="{0CCA148B-F1FF-41DE-98FA-E96F3B0DF59F}" sibTransId="{271F12FA-23F7-4DC1-8BF3-4DCB302B22AD}"/>
    <dgm:cxn modelId="{4C60F96D-1FD1-4AF8-9235-C0C12E784AEA}" srcId="{4AA0EB57-B798-41BF-851E-32E106978B95}" destId="{60EEB572-C7C6-409D-8879-1274C9220667}" srcOrd="13" destOrd="0" parTransId="{FB135BA9-EA91-4BA0-8A98-153549F88243}" sibTransId="{CC4EBD09-625C-4A82-8CA0-98F2973F8DAC}"/>
    <dgm:cxn modelId="{1E758434-A1C9-4E8F-86AB-337A5005D5AC}" srcId="{5F352B53-ABEE-4314-82A3-3DE28DC0D532}" destId="{DB1D8CDA-D412-4E83-BD1E-4A11AC3206E1}" srcOrd="0" destOrd="0" parTransId="{F157392F-63D8-4DA0-83E4-7D70411E4248}" sibTransId="{F86063D3-4295-4E06-93DA-7E3A4888A4D1}"/>
    <dgm:cxn modelId="{A361D4C4-F9F5-411F-BB9B-34FC7A75D784}" srcId="{2AFE1DD2-925B-4578-A32D-23CFA8A99B31}" destId="{7607DBA7-314B-4A08-8D32-E167C7CEE000}" srcOrd="8" destOrd="0" parTransId="{2E78E0EF-7FEB-43B2-A4E8-EF13BE5849A5}" sibTransId="{7965FA56-F3DC-4AA3-800A-2C32C610A6F2}"/>
    <dgm:cxn modelId="{6810C4AF-6B29-43F1-977F-7A51A4C3D0D2}" srcId="{4AA0EB57-B798-41BF-851E-32E106978B95}" destId="{437B6ED7-9924-4C67-9A8F-86193D89CA94}" srcOrd="6" destOrd="0" parTransId="{F8EB36FD-EF6C-4903-8F35-2B65C86DD958}" sibTransId="{D398E8B8-8B82-49BC-AB55-F5879136A1E8}"/>
    <dgm:cxn modelId="{1F193D79-0128-4C21-A07D-26C0E818835D}" type="presOf" srcId="{E46732CA-8678-4D2C-BAA8-AECBB9C88A9B}" destId="{9DA4DCE7-7043-4605-930A-8EA3035B964B}" srcOrd="0" destOrd="15" presId="urn:microsoft.com/office/officeart/2005/8/layout/hList1"/>
    <dgm:cxn modelId="{82B51ABA-93B9-47BF-BD14-FAB1AABF3FDC}" srcId="{2AFE1DD2-925B-4578-A32D-23CFA8A99B31}" destId="{6C16E15F-5FFA-4FEF-8B8F-9D87E94D30D9}" srcOrd="2" destOrd="0" parTransId="{28317D1C-1EB1-4528-AAD4-6351A756E5B6}" sibTransId="{249C8781-0C44-421A-BD85-3BD6D5712209}"/>
    <dgm:cxn modelId="{AAC16A19-7F51-40D5-A606-DE8EA907BD81}" type="presOf" srcId="{F3C2A7F9-8BD4-4CFB-8C19-912BFE3F4B21}" destId="{9DA4DCE7-7043-4605-930A-8EA3035B964B}" srcOrd="0" destOrd="12" presId="urn:microsoft.com/office/officeart/2005/8/layout/hList1"/>
    <dgm:cxn modelId="{E0248D59-1FEE-46C3-AB59-B6D9E3DDB01A}" srcId="{2AFE1DD2-925B-4578-A32D-23CFA8A99B31}" destId="{9F0DAF48-27BD-4B87-AB13-7F686B771FD5}" srcOrd="3" destOrd="0" parTransId="{63502A3F-784C-4024-AFBC-D9CA935552B5}" sibTransId="{6436DCF3-17BD-4D06-A3F2-2E987FEDB98A}"/>
    <dgm:cxn modelId="{9DA5416C-1A4E-460D-8BD1-7EB051B61CDE}" srcId="{4AA0EB57-B798-41BF-851E-32E106978B95}" destId="{B133EA18-A7FF-4A7C-985F-7D19FA18A2D4}" srcOrd="12" destOrd="0" parTransId="{10F2FD76-FC28-4D17-872B-EDA46E9782DF}" sibTransId="{3A2DD669-0DF0-494F-A295-9BC2C3335FC8}"/>
    <dgm:cxn modelId="{F250D937-963B-4EF3-B69C-982D1AE89088}" type="presOf" srcId="{BED6055F-CE68-4113-B84E-049C8776CD71}" destId="{652DF46B-99AF-4272-BAE7-B51ABF2FECD9}" srcOrd="0" destOrd="3" presId="urn:microsoft.com/office/officeart/2005/8/layout/hList1"/>
    <dgm:cxn modelId="{2310A360-0F4F-4C33-881D-4AA90E9021E7}" type="presOf" srcId="{EB802B2A-6EA2-4ACB-A656-FB41667C9CD6}" destId="{3FE47907-DE56-4812-9846-E36C6003ECE2}" srcOrd="0" destOrd="2" presId="urn:microsoft.com/office/officeart/2005/8/layout/hList1"/>
    <dgm:cxn modelId="{FE427A8E-2522-43F7-BAB2-9D0709D0296E}" type="presOf" srcId="{2AFE1DD2-925B-4578-A32D-23CFA8A99B31}" destId="{CE01EF57-7A6E-421F-A495-EA72F8ADE072}" srcOrd="0" destOrd="0" presId="urn:microsoft.com/office/officeart/2005/8/layout/hList1"/>
    <dgm:cxn modelId="{1648BD6E-B314-4763-A62F-2F111C6A597C}" type="presOf" srcId="{63DBC200-5211-4963-83D4-76C237BA1D9D}" destId="{01321343-0B96-4676-B77E-5A1EF1758FBB}" srcOrd="0" destOrd="7" presId="urn:microsoft.com/office/officeart/2005/8/layout/hList1"/>
    <dgm:cxn modelId="{902774E7-31C5-4DDF-BD2B-E6EEDCD99A2D}" srcId="{DB1D8CDA-D412-4E83-BD1E-4A11AC3206E1}" destId="{D8A7C71C-E071-46B8-AAC8-06934D87BF4D}" srcOrd="1" destOrd="0" parTransId="{D430D07E-03D0-4F5D-9AD7-E657B33B26DB}" sibTransId="{4927BD82-70C4-4FF5-9EBE-097F5BDCBBCE}"/>
    <dgm:cxn modelId="{F6F8810C-AA5C-4FB1-8F3A-BCA0D22A9D38}" srcId="{DB1D8CDA-D412-4E83-BD1E-4A11AC3206E1}" destId="{D885B33F-54B6-4638-8586-8AC8189CFC50}" srcOrd="4" destOrd="0" parTransId="{A43C4CA3-D746-4D46-8543-3FFEBBB6FEE3}" sibTransId="{165E989F-966A-49FE-8BF1-50A2BDED9D54}"/>
    <dgm:cxn modelId="{D6BC5DAF-A115-49E1-8A97-6D2A48535FE8}" srcId="{2AFE1DD2-925B-4578-A32D-23CFA8A99B31}" destId="{E46732CA-8678-4D2C-BAA8-AECBB9C88A9B}" srcOrd="15" destOrd="0" parTransId="{0877875F-70DA-4A21-B18F-2E274D319B04}" sibTransId="{57599E03-BB74-458D-92A5-3708224747A4}"/>
    <dgm:cxn modelId="{83907FC1-0697-483A-8C04-01176C898884}" srcId="{65DB2649-8342-45FD-B55B-76CE9E6323F3}" destId="{2B72EF6D-0E56-4573-8FB4-5E9C64F39C43}" srcOrd="6" destOrd="0" parTransId="{4ED02ED0-93DD-4D17-A036-EAAAD9ACD105}" sibTransId="{C37CA4DF-3178-4782-8F8B-1A2B4EEC8BAC}"/>
    <dgm:cxn modelId="{AA9117B8-CD1F-4B28-976E-770A1E85A076}" type="presOf" srcId="{B2C86D9D-FFD6-486C-A973-65F4A7D4FB5F}" destId="{9DA4DCE7-7043-4605-930A-8EA3035B964B}" srcOrd="0" destOrd="4" presId="urn:microsoft.com/office/officeart/2005/8/layout/hList1"/>
    <dgm:cxn modelId="{D6D9CA8D-FA31-4744-8039-5CD1C1C75B3D}" type="presOf" srcId="{728F2DB2-E9CE-4A72-A303-9C97D74D13D1}" destId="{3FE47907-DE56-4812-9846-E36C6003ECE2}" srcOrd="0" destOrd="12" presId="urn:microsoft.com/office/officeart/2005/8/layout/hList1"/>
    <dgm:cxn modelId="{460D6DF8-E275-4E66-8E8D-05C6DB72A473}" type="presOf" srcId="{0716C01A-FB02-40AD-923C-B180B549EC61}" destId="{9DA4DCE7-7043-4605-930A-8EA3035B964B}" srcOrd="0" destOrd="1" presId="urn:microsoft.com/office/officeart/2005/8/layout/hList1"/>
    <dgm:cxn modelId="{9B5BF3F5-346D-43AD-A234-2F7A53D9540C}" srcId="{4AA0EB57-B798-41BF-851E-32E106978B95}" destId="{8D182691-8754-4E0E-80A6-3D684DBF204D}" srcOrd="1" destOrd="0" parTransId="{28D3FD20-630C-45E9-BD9F-6A69E1E8C0AA}" sibTransId="{A8511173-93EC-4BE9-8A64-FBB9EDF92E5E}"/>
    <dgm:cxn modelId="{BB11FD01-AF6E-4EA3-9CCD-6A082EC2B9F5}" type="presOf" srcId="{1474693E-1E7B-4D2D-BC9C-0E55D54BCFB6}" destId="{652DF46B-99AF-4272-BAE7-B51ABF2FECD9}" srcOrd="0" destOrd="4" presId="urn:microsoft.com/office/officeart/2005/8/layout/hList1"/>
    <dgm:cxn modelId="{558CCC4A-08A7-4462-8390-45D1330E9C1A}" type="presOf" srcId="{DC2101A1-71A6-4E65-9FF8-9D14D61F2D1E}" destId="{3DFE1DE9-F058-4687-B6AE-2BEEF919C648}" srcOrd="0" destOrd="1" presId="urn:microsoft.com/office/officeart/2005/8/layout/hList1"/>
    <dgm:cxn modelId="{9D4E6547-AA31-4526-88B2-B638225DE3C7}" type="presOf" srcId="{DB1D8CDA-D412-4E83-BD1E-4A11AC3206E1}" destId="{1001873A-5346-475A-AED8-D5E26DA37B4F}" srcOrd="0" destOrd="0" presId="urn:microsoft.com/office/officeart/2005/8/layout/hList1"/>
    <dgm:cxn modelId="{BC1AD997-BA5D-4EAC-8AE9-CFC552B9692E}" srcId="{2AFE1DD2-925B-4578-A32D-23CFA8A99B31}" destId="{F3C2A7F9-8BD4-4CFB-8C19-912BFE3F4B21}" srcOrd="12" destOrd="0" parTransId="{44DFC6B5-4F3D-4E9A-AF84-7CF9410528CA}" sibTransId="{712FAB85-0341-480A-9962-52F9BC671CF6}"/>
    <dgm:cxn modelId="{AEC863E2-F436-445E-A6E8-463676E74846}" srcId="{65DB2649-8342-45FD-B55B-76CE9E6323F3}" destId="{728F2DB2-E9CE-4A72-A303-9C97D74D13D1}" srcOrd="12" destOrd="0" parTransId="{B2C6261C-078D-4F20-B9E2-1957E3A8E3D9}" sibTransId="{2E683282-7E80-48E0-A164-6164F14AB652}"/>
    <dgm:cxn modelId="{013572C8-4FDD-4841-9C11-7439EF812D80}" srcId="{65DB2649-8342-45FD-B55B-76CE9E6323F3}" destId="{C5999F8E-AA9E-4645-8602-602663FD9095}" srcOrd="14" destOrd="0" parTransId="{9742C4CD-D5EF-4686-8385-1D71B4884D28}" sibTransId="{52869F56-9C8D-4253-9273-0657C46590C9}"/>
    <dgm:cxn modelId="{9D3F33DD-CDCD-48D5-BF9F-0D1F308611CF}" srcId="{2AFE1DD2-925B-4578-A32D-23CFA8A99B31}" destId="{63B767CB-00B9-4457-BAB8-D8D5E59E5031}" srcOrd="5" destOrd="0" parTransId="{5E289B30-8CD0-4FD1-9590-53FBD0569BD7}" sibTransId="{4CC1B53A-E7D0-4CFA-89DF-0F4B4A06E6E5}"/>
    <dgm:cxn modelId="{BC3F8F8B-9160-409A-BEB9-715D77E3DF30}" type="presOf" srcId="{DF8DCF9F-2950-439F-B7DE-F4CC64959D0A}" destId="{D0AFB44A-A6AA-4D62-93C7-85962D78DD82}" srcOrd="0" destOrd="5" presId="urn:microsoft.com/office/officeart/2005/8/layout/hList1"/>
    <dgm:cxn modelId="{FD542C7E-B951-463F-8DC3-D46DA82F5E2E}" srcId="{4AA0EB57-B798-41BF-851E-32E106978B95}" destId="{4A8D87F3-AD69-4F60-9F2C-6DDF76CA9141}" srcOrd="4" destOrd="0" parTransId="{90EA2945-CF92-4D79-B6EA-0A26B444768F}" sibTransId="{11FAE47D-ECC1-4DED-AA66-4EDAB5F4A678}"/>
    <dgm:cxn modelId="{63D88284-00E7-4AD1-9D51-655686707A92}" type="presParOf" srcId="{38B0090C-CD2F-45F6-A1C3-BDDA9B09B05A}" destId="{B157C656-E6F7-4B59-99F7-843B6F678F0A}" srcOrd="0" destOrd="0" presId="urn:microsoft.com/office/officeart/2005/8/layout/hList1"/>
    <dgm:cxn modelId="{1E1C134F-78B2-4E6C-BBB7-97A68CF29AA9}" type="presParOf" srcId="{B157C656-E6F7-4B59-99F7-843B6F678F0A}" destId="{1001873A-5346-475A-AED8-D5E26DA37B4F}" srcOrd="0" destOrd="0" presId="urn:microsoft.com/office/officeart/2005/8/layout/hList1"/>
    <dgm:cxn modelId="{0F945C3E-84AC-4420-9F6F-8E1A2FA08249}" type="presParOf" srcId="{B157C656-E6F7-4B59-99F7-843B6F678F0A}" destId="{01321343-0B96-4676-B77E-5A1EF1758FBB}" srcOrd="1" destOrd="0" presId="urn:microsoft.com/office/officeart/2005/8/layout/hList1"/>
    <dgm:cxn modelId="{D83C9D11-CE0F-42A8-927E-9A27870F7A2E}" type="presParOf" srcId="{38B0090C-CD2F-45F6-A1C3-BDDA9B09B05A}" destId="{06E77FC6-DA1C-4986-8FAA-6E97682A4921}" srcOrd="1" destOrd="0" presId="urn:microsoft.com/office/officeart/2005/8/layout/hList1"/>
    <dgm:cxn modelId="{1251BF67-E57A-4957-8CF9-0F97050C1034}" type="presParOf" srcId="{38B0090C-CD2F-45F6-A1C3-BDDA9B09B05A}" destId="{F31D0A57-2888-4843-A5F1-8882E75C5AA4}" srcOrd="2" destOrd="0" presId="urn:microsoft.com/office/officeart/2005/8/layout/hList1"/>
    <dgm:cxn modelId="{98046253-09FD-4597-9853-BD835BD1FF54}" type="presParOf" srcId="{F31D0A57-2888-4843-A5F1-8882E75C5AA4}" destId="{F92473B2-9344-4876-B893-89DEC13E2AB2}" srcOrd="0" destOrd="0" presId="urn:microsoft.com/office/officeart/2005/8/layout/hList1"/>
    <dgm:cxn modelId="{4FB0086F-B54A-4CAE-BFA1-9B23B3B18081}" type="presParOf" srcId="{F31D0A57-2888-4843-A5F1-8882E75C5AA4}" destId="{652DF46B-99AF-4272-BAE7-B51ABF2FECD9}" srcOrd="1" destOrd="0" presId="urn:microsoft.com/office/officeart/2005/8/layout/hList1"/>
    <dgm:cxn modelId="{15F87400-DF3E-46D9-A2A4-F849CC3F340E}" type="presParOf" srcId="{38B0090C-CD2F-45F6-A1C3-BDDA9B09B05A}" destId="{9CFFEFBF-6981-4C1E-9FBE-3F4A07B0FD8E}" srcOrd="3" destOrd="0" presId="urn:microsoft.com/office/officeart/2005/8/layout/hList1"/>
    <dgm:cxn modelId="{3F8E7D71-4563-4AD0-BB57-48B7D8FF0766}" type="presParOf" srcId="{38B0090C-CD2F-45F6-A1C3-BDDA9B09B05A}" destId="{B5BB1F82-BB67-4B34-852B-27DD144F65FB}" srcOrd="4" destOrd="0" presId="urn:microsoft.com/office/officeart/2005/8/layout/hList1"/>
    <dgm:cxn modelId="{2A75831A-1AAE-40B7-A18C-1315A53DB296}" type="presParOf" srcId="{B5BB1F82-BB67-4B34-852B-27DD144F65FB}" destId="{CE01EF57-7A6E-421F-A495-EA72F8ADE072}" srcOrd="0" destOrd="0" presId="urn:microsoft.com/office/officeart/2005/8/layout/hList1"/>
    <dgm:cxn modelId="{D1B67CB1-5E6D-4DB4-A00C-67029CF779DF}" type="presParOf" srcId="{B5BB1F82-BB67-4B34-852B-27DD144F65FB}" destId="{9DA4DCE7-7043-4605-930A-8EA3035B964B}" srcOrd="1" destOrd="0" presId="urn:microsoft.com/office/officeart/2005/8/layout/hList1"/>
    <dgm:cxn modelId="{EBA1F2BE-CF2D-4CE3-B15C-E6EBFAF68FE4}" type="presParOf" srcId="{38B0090C-CD2F-45F6-A1C3-BDDA9B09B05A}" destId="{F94AC23A-82F0-4A9B-8837-8DBA029E7544}" srcOrd="5" destOrd="0" presId="urn:microsoft.com/office/officeart/2005/8/layout/hList1"/>
    <dgm:cxn modelId="{F65CD28B-E91B-4D60-A3EC-C6D9C6A18F81}" type="presParOf" srcId="{38B0090C-CD2F-45F6-A1C3-BDDA9B09B05A}" destId="{14D5B3B3-2BD7-441C-BDC7-F5BA2EC26951}" srcOrd="6" destOrd="0" presId="urn:microsoft.com/office/officeart/2005/8/layout/hList1"/>
    <dgm:cxn modelId="{1E4CFAE4-D93A-46A2-9521-4B09D0C3F169}" type="presParOf" srcId="{14D5B3B3-2BD7-441C-BDC7-F5BA2EC26951}" destId="{F9FEF150-B9B9-4DE7-A572-8FB26876C485}" srcOrd="0" destOrd="0" presId="urn:microsoft.com/office/officeart/2005/8/layout/hList1"/>
    <dgm:cxn modelId="{8D3098CB-1634-4726-A165-34CBB7B5DEED}" type="presParOf" srcId="{14D5B3B3-2BD7-441C-BDC7-F5BA2EC26951}" destId="{3FE47907-DE56-4812-9846-E36C6003ECE2}" srcOrd="1" destOrd="0" presId="urn:microsoft.com/office/officeart/2005/8/layout/hList1"/>
    <dgm:cxn modelId="{3D62823F-A561-4589-B722-EE602E3A5E91}" type="presParOf" srcId="{38B0090C-CD2F-45F6-A1C3-BDDA9B09B05A}" destId="{A8F5482E-00BB-4465-95D8-1D9B65F6E5F8}" srcOrd="7" destOrd="0" presId="urn:microsoft.com/office/officeart/2005/8/layout/hList1"/>
    <dgm:cxn modelId="{07440B13-570E-41C0-91A2-AA18D5C68A16}" type="presParOf" srcId="{38B0090C-CD2F-45F6-A1C3-BDDA9B09B05A}" destId="{BBAF80FF-ADCF-4866-B442-BC37D6F255B1}" srcOrd="8" destOrd="0" presId="urn:microsoft.com/office/officeart/2005/8/layout/hList1"/>
    <dgm:cxn modelId="{C1DF37BB-1205-45E2-8B96-16C0127F770E}" type="presParOf" srcId="{BBAF80FF-ADCF-4866-B442-BC37D6F255B1}" destId="{E29ECDBD-5583-480E-B217-F3F2F3CFC487}" srcOrd="0" destOrd="0" presId="urn:microsoft.com/office/officeart/2005/8/layout/hList1"/>
    <dgm:cxn modelId="{0DE43B8A-0ABE-4F48-A13C-C60209685B6A}" type="presParOf" srcId="{BBAF80FF-ADCF-4866-B442-BC37D6F255B1}" destId="{D0AFB44A-A6AA-4D62-93C7-85962D78DD82}" srcOrd="1" destOrd="0" presId="urn:microsoft.com/office/officeart/2005/8/layout/hList1"/>
    <dgm:cxn modelId="{B42DCFE5-255D-4631-BE76-D1E46A672678}" type="presParOf" srcId="{38B0090C-CD2F-45F6-A1C3-BDDA9B09B05A}" destId="{1EC29A95-FBE6-4E2B-95A3-0AB56DA96BB3}" srcOrd="9" destOrd="0" presId="urn:microsoft.com/office/officeart/2005/8/layout/hList1"/>
    <dgm:cxn modelId="{36760A88-18B5-4502-B9E8-97B9247D91FA}" type="presParOf" srcId="{38B0090C-CD2F-45F6-A1C3-BDDA9B09B05A}" destId="{EA80FE98-62CE-4095-A58F-F64BE6A47901}" srcOrd="10" destOrd="0" presId="urn:microsoft.com/office/officeart/2005/8/layout/hList1"/>
    <dgm:cxn modelId="{4523C9CE-09A2-4BA0-AB5D-4F63CC49C7C1}" type="presParOf" srcId="{EA80FE98-62CE-4095-A58F-F64BE6A47901}" destId="{4A2F22CE-BADC-474D-B952-8899EEEE51BC}" srcOrd="0" destOrd="0" presId="urn:microsoft.com/office/officeart/2005/8/layout/hList1"/>
    <dgm:cxn modelId="{0268B2CE-7FB7-4052-BBDC-BAEA43F3119F}" type="presParOf" srcId="{EA80FE98-62CE-4095-A58F-F64BE6A47901}" destId="{3DFE1DE9-F058-4687-B6AE-2BEEF919C648}" srcOrd="1" destOrd="0" presId="urn:microsoft.com/office/officeart/2005/8/layout/hList1"/>
  </dgm:cxnLst>
  <dgm:bg>
    <a:solidFill>
      <a:schemeClr val="accent6">
        <a:lumMod val="40000"/>
        <a:lumOff val="6000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4FD859-2EA6-474B-9961-98D72370C377}" type="doc">
      <dgm:prSet loTypeId="urn:microsoft.com/office/officeart/2005/8/layout/cycle1" loCatId="cycle" qsTypeId="urn:microsoft.com/office/officeart/2005/8/quickstyle/3d9" qsCatId="3D" csTypeId="urn:microsoft.com/office/officeart/2005/8/colors/accent1_2" csCatId="accent1" phldr="0"/>
      <dgm:spPr/>
      <dgm:t>
        <a:bodyPr/>
        <a:lstStyle/>
        <a:p>
          <a:endParaRPr lang="es-ES"/>
        </a:p>
      </dgm:t>
    </dgm:pt>
    <dgm:pt modelId="{5378DE76-847B-4755-9C5B-C9D29223B326}">
      <dgm:prSet phldrT="[Texto]" phldr="1"/>
      <dgm:spPr/>
      <dgm:t>
        <a:bodyPr/>
        <a:lstStyle/>
        <a:p>
          <a:endParaRPr lang="es-ES"/>
        </a:p>
      </dgm:t>
    </dgm:pt>
    <dgm:pt modelId="{D15E4431-F4C7-40F8-83E1-61E5D0C5E95C}" type="parTrans" cxnId="{6AC874C7-8CA9-4F08-9D45-C0CD373DE42F}">
      <dgm:prSet/>
      <dgm:spPr/>
      <dgm:t>
        <a:bodyPr/>
        <a:lstStyle/>
        <a:p>
          <a:endParaRPr lang="es-ES"/>
        </a:p>
      </dgm:t>
    </dgm:pt>
    <dgm:pt modelId="{E928253C-EA11-413C-A268-F633769B310C}" type="sibTrans" cxnId="{6AC874C7-8CA9-4F08-9D45-C0CD373DE42F}">
      <dgm:prSet/>
      <dgm:spPr/>
      <dgm:t>
        <a:bodyPr/>
        <a:lstStyle/>
        <a:p>
          <a:endParaRPr lang="es-ES"/>
        </a:p>
      </dgm:t>
    </dgm:pt>
    <dgm:pt modelId="{30516068-83D1-4BAC-B9D0-432E3E0EE314}">
      <dgm:prSet phldrT="[Texto]" phldr="1"/>
      <dgm:spPr/>
      <dgm:t>
        <a:bodyPr/>
        <a:lstStyle/>
        <a:p>
          <a:endParaRPr lang="es-ES"/>
        </a:p>
      </dgm:t>
    </dgm:pt>
    <dgm:pt modelId="{F469D33F-9640-4E41-9440-817A69C3AAAF}" type="parTrans" cxnId="{E9B52B3E-AF9C-4A28-9436-6243426BD2E2}">
      <dgm:prSet/>
      <dgm:spPr/>
      <dgm:t>
        <a:bodyPr/>
        <a:lstStyle/>
        <a:p>
          <a:endParaRPr lang="es-ES"/>
        </a:p>
      </dgm:t>
    </dgm:pt>
    <dgm:pt modelId="{B71F567B-8B5B-4EFE-A9A9-4C2C3E51D7DB}" type="sibTrans" cxnId="{E9B52B3E-AF9C-4A28-9436-6243426BD2E2}">
      <dgm:prSet/>
      <dgm:spPr/>
      <dgm:t>
        <a:bodyPr/>
        <a:lstStyle/>
        <a:p>
          <a:endParaRPr lang="es-ES"/>
        </a:p>
      </dgm:t>
    </dgm:pt>
    <dgm:pt modelId="{332F7C37-946B-42E3-AA7D-6E9F8BFA4439}">
      <dgm:prSet phldrT="[Texto]" phldr="1"/>
      <dgm:spPr/>
      <dgm:t>
        <a:bodyPr/>
        <a:lstStyle/>
        <a:p>
          <a:endParaRPr lang="es-ES"/>
        </a:p>
      </dgm:t>
    </dgm:pt>
    <dgm:pt modelId="{434A1B83-D006-4AD4-95C3-F0F30637862B}" type="parTrans" cxnId="{4CCB2DF1-2D23-4E34-9CEE-25C1E4D2A6A8}">
      <dgm:prSet/>
      <dgm:spPr/>
      <dgm:t>
        <a:bodyPr/>
        <a:lstStyle/>
        <a:p>
          <a:endParaRPr lang="es-ES"/>
        </a:p>
      </dgm:t>
    </dgm:pt>
    <dgm:pt modelId="{3091495C-4EDB-48BA-AA56-4E61C82F99BE}" type="sibTrans" cxnId="{4CCB2DF1-2D23-4E34-9CEE-25C1E4D2A6A8}">
      <dgm:prSet/>
      <dgm:spPr/>
      <dgm:t>
        <a:bodyPr/>
        <a:lstStyle/>
        <a:p>
          <a:endParaRPr lang="es-ES"/>
        </a:p>
      </dgm:t>
    </dgm:pt>
    <dgm:pt modelId="{313D4238-1033-417F-9316-98A8AB0FA338}">
      <dgm:prSet phldrT="[Texto]" phldr="1"/>
      <dgm:spPr/>
      <dgm:t>
        <a:bodyPr/>
        <a:lstStyle/>
        <a:p>
          <a:endParaRPr lang="es-ES"/>
        </a:p>
      </dgm:t>
    </dgm:pt>
    <dgm:pt modelId="{7910A60F-798A-43A5-853E-8100820A1F83}" type="parTrans" cxnId="{6CEC2F28-70C0-4DA3-B74B-1F87B7AFA3E9}">
      <dgm:prSet/>
      <dgm:spPr/>
      <dgm:t>
        <a:bodyPr/>
        <a:lstStyle/>
        <a:p>
          <a:endParaRPr lang="es-ES"/>
        </a:p>
      </dgm:t>
    </dgm:pt>
    <dgm:pt modelId="{003E03DE-F5F5-4DF5-BAC9-9EEDF622AA1A}" type="sibTrans" cxnId="{6CEC2F28-70C0-4DA3-B74B-1F87B7AFA3E9}">
      <dgm:prSet/>
      <dgm:spPr/>
      <dgm:t>
        <a:bodyPr/>
        <a:lstStyle/>
        <a:p>
          <a:endParaRPr lang="es-ES"/>
        </a:p>
      </dgm:t>
    </dgm:pt>
    <dgm:pt modelId="{49698410-D310-4FB3-8BA7-317E77D4749F}">
      <dgm:prSet phldrT="[Texto]" phldr="1"/>
      <dgm:spPr/>
      <dgm:t>
        <a:bodyPr/>
        <a:lstStyle/>
        <a:p>
          <a:endParaRPr lang="es-ES"/>
        </a:p>
      </dgm:t>
    </dgm:pt>
    <dgm:pt modelId="{2EC8AA75-B991-4A87-A788-761E09B2FE07}" type="parTrans" cxnId="{F8A0DB60-B2AF-4114-A5FE-BF7E1D559BE9}">
      <dgm:prSet/>
      <dgm:spPr/>
      <dgm:t>
        <a:bodyPr/>
        <a:lstStyle/>
        <a:p>
          <a:endParaRPr lang="es-ES"/>
        </a:p>
      </dgm:t>
    </dgm:pt>
    <dgm:pt modelId="{687F27D8-6937-4E52-8038-52052E6DDD4E}" type="sibTrans" cxnId="{F8A0DB60-B2AF-4114-A5FE-BF7E1D559BE9}">
      <dgm:prSet/>
      <dgm:spPr/>
      <dgm:t>
        <a:bodyPr/>
        <a:lstStyle/>
        <a:p>
          <a:endParaRPr lang="es-ES"/>
        </a:p>
      </dgm:t>
    </dgm:pt>
    <dgm:pt modelId="{F113EAF9-2B8C-4A51-94BE-8344BEFB2FA2}" type="pres">
      <dgm:prSet presAssocID="{894FD859-2EA6-474B-9961-98D72370C37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8CC6E52-4DA3-4619-AC24-52537DFE4911}" type="pres">
      <dgm:prSet presAssocID="{5378DE76-847B-4755-9C5B-C9D29223B326}" presName="dummy" presStyleCnt="0"/>
      <dgm:spPr/>
    </dgm:pt>
    <dgm:pt modelId="{745833B8-9FFF-44B8-B0E6-9C099FCEC4C4}" type="pres">
      <dgm:prSet presAssocID="{5378DE76-847B-4755-9C5B-C9D29223B326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F12E968-B62B-4B07-A784-1B427280A105}" type="pres">
      <dgm:prSet presAssocID="{E928253C-EA11-413C-A268-F633769B310C}" presName="sibTrans" presStyleLbl="node1" presStyleIdx="0" presStyleCnt="5"/>
      <dgm:spPr/>
      <dgm:t>
        <a:bodyPr/>
        <a:lstStyle/>
        <a:p>
          <a:endParaRPr lang="es-ES"/>
        </a:p>
      </dgm:t>
    </dgm:pt>
    <dgm:pt modelId="{1C9C379B-D5C3-410B-87B5-882A9008E4BC}" type="pres">
      <dgm:prSet presAssocID="{30516068-83D1-4BAC-B9D0-432E3E0EE314}" presName="dummy" presStyleCnt="0"/>
      <dgm:spPr/>
    </dgm:pt>
    <dgm:pt modelId="{1868D5FB-F6C5-4B57-B77A-4BFBD98FB997}" type="pres">
      <dgm:prSet presAssocID="{30516068-83D1-4BAC-B9D0-432E3E0EE314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7DDAD04-D6D9-4CB2-9216-F1E9655D1310}" type="pres">
      <dgm:prSet presAssocID="{B71F567B-8B5B-4EFE-A9A9-4C2C3E51D7DB}" presName="sibTrans" presStyleLbl="node1" presStyleIdx="1" presStyleCnt="5"/>
      <dgm:spPr/>
      <dgm:t>
        <a:bodyPr/>
        <a:lstStyle/>
        <a:p>
          <a:endParaRPr lang="es-ES"/>
        </a:p>
      </dgm:t>
    </dgm:pt>
    <dgm:pt modelId="{41CDFBED-0AB2-490D-A426-E4D6D1387128}" type="pres">
      <dgm:prSet presAssocID="{332F7C37-946B-42E3-AA7D-6E9F8BFA4439}" presName="dummy" presStyleCnt="0"/>
      <dgm:spPr/>
    </dgm:pt>
    <dgm:pt modelId="{DF53CD45-9F1E-4919-ACFE-A2DF96322E88}" type="pres">
      <dgm:prSet presAssocID="{332F7C37-946B-42E3-AA7D-6E9F8BFA4439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E2A43DB-C587-41FE-BAD7-872BEBF997A1}" type="pres">
      <dgm:prSet presAssocID="{3091495C-4EDB-48BA-AA56-4E61C82F99BE}" presName="sibTrans" presStyleLbl="node1" presStyleIdx="2" presStyleCnt="5"/>
      <dgm:spPr/>
      <dgm:t>
        <a:bodyPr/>
        <a:lstStyle/>
        <a:p>
          <a:endParaRPr lang="es-ES"/>
        </a:p>
      </dgm:t>
    </dgm:pt>
    <dgm:pt modelId="{71DDF777-A340-40F4-8231-3ACA1FBEF74E}" type="pres">
      <dgm:prSet presAssocID="{313D4238-1033-417F-9316-98A8AB0FA338}" presName="dummy" presStyleCnt="0"/>
      <dgm:spPr/>
    </dgm:pt>
    <dgm:pt modelId="{0D69F4A0-6A57-4138-9885-CE150AED3EE1}" type="pres">
      <dgm:prSet presAssocID="{313D4238-1033-417F-9316-98A8AB0FA338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DD10BF7-177B-4716-8F3E-4D976BD90D65}" type="pres">
      <dgm:prSet presAssocID="{003E03DE-F5F5-4DF5-BAC9-9EEDF622AA1A}" presName="sibTrans" presStyleLbl="node1" presStyleIdx="3" presStyleCnt="5"/>
      <dgm:spPr/>
      <dgm:t>
        <a:bodyPr/>
        <a:lstStyle/>
        <a:p>
          <a:endParaRPr lang="es-ES"/>
        </a:p>
      </dgm:t>
    </dgm:pt>
    <dgm:pt modelId="{75462A59-CAFB-41F2-85F9-3FB034D4874B}" type="pres">
      <dgm:prSet presAssocID="{49698410-D310-4FB3-8BA7-317E77D4749F}" presName="dummy" presStyleCnt="0"/>
      <dgm:spPr/>
    </dgm:pt>
    <dgm:pt modelId="{93D13A55-6973-4105-A015-7890CE3AA003}" type="pres">
      <dgm:prSet presAssocID="{49698410-D310-4FB3-8BA7-317E77D4749F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7932A00-FB78-4485-82F9-B80075A6F673}" type="pres">
      <dgm:prSet presAssocID="{687F27D8-6937-4E52-8038-52052E6DDD4E}" presName="sibTrans" presStyleLbl="node1" presStyleIdx="4" presStyleCnt="5"/>
      <dgm:spPr/>
      <dgm:t>
        <a:bodyPr/>
        <a:lstStyle/>
        <a:p>
          <a:endParaRPr lang="es-ES"/>
        </a:p>
      </dgm:t>
    </dgm:pt>
  </dgm:ptLst>
  <dgm:cxnLst>
    <dgm:cxn modelId="{2719E69D-0F37-4E9B-91A2-69A1D8207930}" type="presOf" srcId="{30516068-83D1-4BAC-B9D0-432E3E0EE314}" destId="{1868D5FB-F6C5-4B57-B77A-4BFBD98FB997}" srcOrd="0" destOrd="0" presId="urn:microsoft.com/office/officeart/2005/8/layout/cycle1"/>
    <dgm:cxn modelId="{6241570E-958C-490D-941C-378DF6085403}" type="presOf" srcId="{5378DE76-847B-4755-9C5B-C9D29223B326}" destId="{745833B8-9FFF-44B8-B0E6-9C099FCEC4C4}" srcOrd="0" destOrd="0" presId="urn:microsoft.com/office/officeart/2005/8/layout/cycle1"/>
    <dgm:cxn modelId="{6AC874C7-8CA9-4F08-9D45-C0CD373DE42F}" srcId="{894FD859-2EA6-474B-9961-98D72370C377}" destId="{5378DE76-847B-4755-9C5B-C9D29223B326}" srcOrd="0" destOrd="0" parTransId="{D15E4431-F4C7-40F8-83E1-61E5D0C5E95C}" sibTransId="{E928253C-EA11-413C-A268-F633769B310C}"/>
    <dgm:cxn modelId="{4CCB2DF1-2D23-4E34-9CEE-25C1E4D2A6A8}" srcId="{894FD859-2EA6-474B-9961-98D72370C377}" destId="{332F7C37-946B-42E3-AA7D-6E9F8BFA4439}" srcOrd="2" destOrd="0" parTransId="{434A1B83-D006-4AD4-95C3-F0F30637862B}" sibTransId="{3091495C-4EDB-48BA-AA56-4E61C82F99BE}"/>
    <dgm:cxn modelId="{B59ED0AA-C8D9-4B6E-BBEC-57E5F3428E5A}" type="presOf" srcId="{B71F567B-8B5B-4EFE-A9A9-4C2C3E51D7DB}" destId="{D7DDAD04-D6D9-4CB2-9216-F1E9655D1310}" srcOrd="0" destOrd="0" presId="urn:microsoft.com/office/officeart/2005/8/layout/cycle1"/>
    <dgm:cxn modelId="{3F4E8659-CFCB-441A-988C-4B24CC07F877}" type="presOf" srcId="{313D4238-1033-417F-9316-98A8AB0FA338}" destId="{0D69F4A0-6A57-4138-9885-CE150AED3EE1}" srcOrd="0" destOrd="0" presId="urn:microsoft.com/office/officeart/2005/8/layout/cycle1"/>
    <dgm:cxn modelId="{D80E07A2-2616-449E-AE13-BB486C990D12}" type="presOf" srcId="{49698410-D310-4FB3-8BA7-317E77D4749F}" destId="{93D13A55-6973-4105-A015-7890CE3AA003}" srcOrd="0" destOrd="0" presId="urn:microsoft.com/office/officeart/2005/8/layout/cycle1"/>
    <dgm:cxn modelId="{6CEC2F28-70C0-4DA3-B74B-1F87B7AFA3E9}" srcId="{894FD859-2EA6-474B-9961-98D72370C377}" destId="{313D4238-1033-417F-9316-98A8AB0FA338}" srcOrd="3" destOrd="0" parTransId="{7910A60F-798A-43A5-853E-8100820A1F83}" sibTransId="{003E03DE-F5F5-4DF5-BAC9-9EEDF622AA1A}"/>
    <dgm:cxn modelId="{3D55D65A-E66C-4ED4-A358-2D15C1DCD017}" type="presOf" srcId="{003E03DE-F5F5-4DF5-BAC9-9EEDF622AA1A}" destId="{EDD10BF7-177B-4716-8F3E-4D976BD90D65}" srcOrd="0" destOrd="0" presId="urn:microsoft.com/office/officeart/2005/8/layout/cycle1"/>
    <dgm:cxn modelId="{6B303D2B-9E7A-4BC4-9630-6A285BA4788B}" type="presOf" srcId="{894FD859-2EA6-474B-9961-98D72370C377}" destId="{F113EAF9-2B8C-4A51-94BE-8344BEFB2FA2}" srcOrd="0" destOrd="0" presId="urn:microsoft.com/office/officeart/2005/8/layout/cycle1"/>
    <dgm:cxn modelId="{B0D07671-C32C-4D1E-AC52-C0E1E684DF3C}" type="presOf" srcId="{687F27D8-6937-4E52-8038-52052E6DDD4E}" destId="{47932A00-FB78-4485-82F9-B80075A6F673}" srcOrd="0" destOrd="0" presId="urn:microsoft.com/office/officeart/2005/8/layout/cycle1"/>
    <dgm:cxn modelId="{F8A0DB60-B2AF-4114-A5FE-BF7E1D559BE9}" srcId="{894FD859-2EA6-474B-9961-98D72370C377}" destId="{49698410-D310-4FB3-8BA7-317E77D4749F}" srcOrd="4" destOrd="0" parTransId="{2EC8AA75-B991-4A87-A788-761E09B2FE07}" sibTransId="{687F27D8-6937-4E52-8038-52052E6DDD4E}"/>
    <dgm:cxn modelId="{D081D2B7-217B-4D4A-AE37-EEE421A2C2A5}" type="presOf" srcId="{332F7C37-946B-42E3-AA7D-6E9F8BFA4439}" destId="{DF53CD45-9F1E-4919-ACFE-A2DF96322E88}" srcOrd="0" destOrd="0" presId="urn:microsoft.com/office/officeart/2005/8/layout/cycle1"/>
    <dgm:cxn modelId="{9418B340-F323-4B57-87FB-3AC246E08851}" type="presOf" srcId="{E928253C-EA11-413C-A268-F633769B310C}" destId="{2F12E968-B62B-4B07-A784-1B427280A105}" srcOrd="0" destOrd="0" presId="urn:microsoft.com/office/officeart/2005/8/layout/cycle1"/>
    <dgm:cxn modelId="{91DBC9FA-67A1-447D-87DD-DC06DF76329F}" type="presOf" srcId="{3091495C-4EDB-48BA-AA56-4E61C82F99BE}" destId="{DE2A43DB-C587-41FE-BAD7-872BEBF997A1}" srcOrd="0" destOrd="0" presId="urn:microsoft.com/office/officeart/2005/8/layout/cycle1"/>
    <dgm:cxn modelId="{E9B52B3E-AF9C-4A28-9436-6243426BD2E2}" srcId="{894FD859-2EA6-474B-9961-98D72370C377}" destId="{30516068-83D1-4BAC-B9D0-432E3E0EE314}" srcOrd="1" destOrd="0" parTransId="{F469D33F-9640-4E41-9440-817A69C3AAAF}" sibTransId="{B71F567B-8B5B-4EFE-A9A9-4C2C3E51D7DB}"/>
    <dgm:cxn modelId="{45E73FEE-DECB-4321-B599-89BE77439C83}" type="presParOf" srcId="{F113EAF9-2B8C-4A51-94BE-8344BEFB2FA2}" destId="{A8CC6E52-4DA3-4619-AC24-52537DFE4911}" srcOrd="0" destOrd="0" presId="urn:microsoft.com/office/officeart/2005/8/layout/cycle1"/>
    <dgm:cxn modelId="{035E2F78-2F76-4A6D-9822-A4D7929DA6BE}" type="presParOf" srcId="{F113EAF9-2B8C-4A51-94BE-8344BEFB2FA2}" destId="{745833B8-9FFF-44B8-B0E6-9C099FCEC4C4}" srcOrd="1" destOrd="0" presId="urn:microsoft.com/office/officeart/2005/8/layout/cycle1"/>
    <dgm:cxn modelId="{4ED3351F-3869-4236-8DDD-891C531475F2}" type="presParOf" srcId="{F113EAF9-2B8C-4A51-94BE-8344BEFB2FA2}" destId="{2F12E968-B62B-4B07-A784-1B427280A105}" srcOrd="2" destOrd="0" presId="urn:microsoft.com/office/officeart/2005/8/layout/cycle1"/>
    <dgm:cxn modelId="{FF2E411D-6710-4AF7-B017-35D9D23608E2}" type="presParOf" srcId="{F113EAF9-2B8C-4A51-94BE-8344BEFB2FA2}" destId="{1C9C379B-D5C3-410B-87B5-882A9008E4BC}" srcOrd="3" destOrd="0" presId="urn:microsoft.com/office/officeart/2005/8/layout/cycle1"/>
    <dgm:cxn modelId="{70BEEB8B-84EF-47C6-A2E1-F39F0ECDA3A6}" type="presParOf" srcId="{F113EAF9-2B8C-4A51-94BE-8344BEFB2FA2}" destId="{1868D5FB-F6C5-4B57-B77A-4BFBD98FB997}" srcOrd="4" destOrd="0" presId="urn:microsoft.com/office/officeart/2005/8/layout/cycle1"/>
    <dgm:cxn modelId="{1B19F834-0FCD-4AA1-967C-6C8C8821D1D7}" type="presParOf" srcId="{F113EAF9-2B8C-4A51-94BE-8344BEFB2FA2}" destId="{D7DDAD04-D6D9-4CB2-9216-F1E9655D1310}" srcOrd="5" destOrd="0" presId="urn:microsoft.com/office/officeart/2005/8/layout/cycle1"/>
    <dgm:cxn modelId="{88B6BE74-700B-4B05-BCD1-37ECDAEDA3D0}" type="presParOf" srcId="{F113EAF9-2B8C-4A51-94BE-8344BEFB2FA2}" destId="{41CDFBED-0AB2-490D-A426-E4D6D1387128}" srcOrd="6" destOrd="0" presId="urn:microsoft.com/office/officeart/2005/8/layout/cycle1"/>
    <dgm:cxn modelId="{B8C9918A-870F-4F64-9E96-5D660314B512}" type="presParOf" srcId="{F113EAF9-2B8C-4A51-94BE-8344BEFB2FA2}" destId="{DF53CD45-9F1E-4919-ACFE-A2DF96322E88}" srcOrd="7" destOrd="0" presId="urn:microsoft.com/office/officeart/2005/8/layout/cycle1"/>
    <dgm:cxn modelId="{16FCE4B1-EF5B-4DE6-8BAC-53E9FD34A39F}" type="presParOf" srcId="{F113EAF9-2B8C-4A51-94BE-8344BEFB2FA2}" destId="{DE2A43DB-C587-41FE-BAD7-872BEBF997A1}" srcOrd="8" destOrd="0" presId="urn:microsoft.com/office/officeart/2005/8/layout/cycle1"/>
    <dgm:cxn modelId="{D60808C0-7848-4D9B-981D-9C9A577BFA5F}" type="presParOf" srcId="{F113EAF9-2B8C-4A51-94BE-8344BEFB2FA2}" destId="{71DDF777-A340-40F4-8231-3ACA1FBEF74E}" srcOrd="9" destOrd="0" presId="urn:microsoft.com/office/officeart/2005/8/layout/cycle1"/>
    <dgm:cxn modelId="{97FB7578-A936-4D60-AB1F-13F3BAA80B7D}" type="presParOf" srcId="{F113EAF9-2B8C-4A51-94BE-8344BEFB2FA2}" destId="{0D69F4A0-6A57-4138-9885-CE150AED3EE1}" srcOrd="10" destOrd="0" presId="urn:microsoft.com/office/officeart/2005/8/layout/cycle1"/>
    <dgm:cxn modelId="{5E9B0EC3-CD18-4841-B9B8-8E23BEA70506}" type="presParOf" srcId="{F113EAF9-2B8C-4A51-94BE-8344BEFB2FA2}" destId="{EDD10BF7-177B-4716-8F3E-4D976BD90D65}" srcOrd="11" destOrd="0" presId="urn:microsoft.com/office/officeart/2005/8/layout/cycle1"/>
    <dgm:cxn modelId="{1F227E8E-69DF-468E-89C3-6D9D57F8C0A9}" type="presParOf" srcId="{F113EAF9-2B8C-4A51-94BE-8344BEFB2FA2}" destId="{75462A59-CAFB-41F2-85F9-3FB034D4874B}" srcOrd="12" destOrd="0" presId="urn:microsoft.com/office/officeart/2005/8/layout/cycle1"/>
    <dgm:cxn modelId="{2FAD8F0A-54A6-41E9-AD31-A2F12D35F0DE}" type="presParOf" srcId="{F113EAF9-2B8C-4A51-94BE-8344BEFB2FA2}" destId="{93D13A55-6973-4105-A015-7890CE3AA003}" srcOrd="13" destOrd="0" presId="urn:microsoft.com/office/officeart/2005/8/layout/cycle1"/>
    <dgm:cxn modelId="{F9F7EDCF-DFDE-424D-9C21-64CD580BCB99}" type="presParOf" srcId="{F113EAF9-2B8C-4A51-94BE-8344BEFB2FA2}" destId="{47932A00-FB78-4485-82F9-B80075A6F673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5833B8-9FFF-44B8-B0E6-9C099FCEC4C4}">
      <dsp:nvSpPr>
        <dsp:cNvPr id="0" name=""/>
        <dsp:cNvSpPr/>
      </dsp:nvSpPr>
      <dsp:spPr>
        <a:xfrm>
          <a:off x="1100971" y="12038"/>
          <a:ext cx="395853" cy="3958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  <a:sp3d extrusionH="28000" prstMaterial="matte"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>
        <a:off x="1100971" y="12038"/>
        <a:ext cx="395853" cy="395853"/>
      </dsp:txXfrm>
    </dsp:sp>
    <dsp:sp modelId="{2F12E968-B62B-4B07-A784-1B427280A105}">
      <dsp:nvSpPr>
        <dsp:cNvPr id="0" name=""/>
        <dsp:cNvSpPr/>
      </dsp:nvSpPr>
      <dsp:spPr>
        <a:xfrm>
          <a:off x="169962" y="607"/>
          <a:ext cx="1483938" cy="1483938"/>
        </a:xfrm>
        <a:prstGeom prst="circularArrow">
          <a:avLst>
            <a:gd name="adj1" fmla="val 5202"/>
            <a:gd name="adj2" fmla="val 336032"/>
            <a:gd name="adj3" fmla="val 21292757"/>
            <a:gd name="adj4" fmla="val 19766663"/>
            <a:gd name="adj5" fmla="val 606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868D5FB-F6C5-4B57-B77A-4BFBD98FB997}">
      <dsp:nvSpPr>
        <dsp:cNvPr id="0" name=""/>
        <dsp:cNvSpPr/>
      </dsp:nvSpPr>
      <dsp:spPr>
        <a:xfrm>
          <a:off x="1340129" y="748090"/>
          <a:ext cx="395853" cy="3958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  <a:sp3d extrusionH="28000" prstMaterial="matte"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>
        <a:off x="1340129" y="748090"/>
        <a:ext cx="395853" cy="395853"/>
      </dsp:txXfrm>
    </dsp:sp>
    <dsp:sp modelId="{D7DDAD04-D6D9-4CB2-9216-F1E9655D1310}">
      <dsp:nvSpPr>
        <dsp:cNvPr id="0" name=""/>
        <dsp:cNvSpPr/>
      </dsp:nvSpPr>
      <dsp:spPr>
        <a:xfrm>
          <a:off x="169962" y="607"/>
          <a:ext cx="1483938" cy="1483938"/>
        </a:xfrm>
        <a:prstGeom prst="circularArrow">
          <a:avLst>
            <a:gd name="adj1" fmla="val 5202"/>
            <a:gd name="adj2" fmla="val 336032"/>
            <a:gd name="adj3" fmla="val 4014196"/>
            <a:gd name="adj4" fmla="val 2253893"/>
            <a:gd name="adj5" fmla="val 606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F53CD45-9F1E-4919-ACFE-A2DF96322E88}">
      <dsp:nvSpPr>
        <dsp:cNvPr id="0" name=""/>
        <dsp:cNvSpPr/>
      </dsp:nvSpPr>
      <dsp:spPr>
        <a:xfrm>
          <a:off x="714005" y="1202996"/>
          <a:ext cx="395853" cy="3958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  <a:sp3d extrusionH="28000" prstMaterial="matte"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>
        <a:off x="714005" y="1202996"/>
        <a:ext cx="395853" cy="395853"/>
      </dsp:txXfrm>
    </dsp:sp>
    <dsp:sp modelId="{DE2A43DB-C587-41FE-BAD7-872BEBF997A1}">
      <dsp:nvSpPr>
        <dsp:cNvPr id="0" name=""/>
        <dsp:cNvSpPr/>
      </dsp:nvSpPr>
      <dsp:spPr>
        <a:xfrm>
          <a:off x="169962" y="607"/>
          <a:ext cx="1483938" cy="1483938"/>
        </a:xfrm>
        <a:prstGeom prst="circularArrow">
          <a:avLst>
            <a:gd name="adj1" fmla="val 5202"/>
            <a:gd name="adj2" fmla="val 336032"/>
            <a:gd name="adj3" fmla="val 8210075"/>
            <a:gd name="adj4" fmla="val 6449772"/>
            <a:gd name="adj5" fmla="val 606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D69F4A0-6A57-4138-9885-CE150AED3EE1}">
      <dsp:nvSpPr>
        <dsp:cNvPr id="0" name=""/>
        <dsp:cNvSpPr/>
      </dsp:nvSpPr>
      <dsp:spPr>
        <a:xfrm>
          <a:off x="87881" y="748090"/>
          <a:ext cx="395853" cy="3958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  <a:sp3d extrusionH="28000" prstMaterial="matte"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>
        <a:off x="87881" y="748090"/>
        <a:ext cx="395853" cy="395853"/>
      </dsp:txXfrm>
    </dsp:sp>
    <dsp:sp modelId="{EDD10BF7-177B-4716-8F3E-4D976BD90D65}">
      <dsp:nvSpPr>
        <dsp:cNvPr id="0" name=""/>
        <dsp:cNvSpPr/>
      </dsp:nvSpPr>
      <dsp:spPr>
        <a:xfrm>
          <a:off x="169962" y="607"/>
          <a:ext cx="1483938" cy="1483938"/>
        </a:xfrm>
        <a:prstGeom prst="circularArrow">
          <a:avLst>
            <a:gd name="adj1" fmla="val 5202"/>
            <a:gd name="adj2" fmla="val 336032"/>
            <a:gd name="adj3" fmla="val 12297305"/>
            <a:gd name="adj4" fmla="val 10771211"/>
            <a:gd name="adj5" fmla="val 606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3D13A55-6973-4105-A015-7890CE3AA003}">
      <dsp:nvSpPr>
        <dsp:cNvPr id="0" name=""/>
        <dsp:cNvSpPr/>
      </dsp:nvSpPr>
      <dsp:spPr>
        <a:xfrm>
          <a:off x="327039" y="12038"/>
          <a:ext cx="395853" cy="3958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  <a:sp3d extrusionH="28000" prstMaterial="matte"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>
        <a:off x="327039" y="12038"/>
        <a:ext cx="395853" cy="395853"/>
      </dsp:txXfrm>
    </dsp:sp>
    <dsp:sp modelId="{47932A00-FB78-4485-82F9-B80075A6F673}">
      <dsp:nvSpPr>
        <dsp:cNvPr id="0" name=""/>
        <dsp:cNvSpPr/>
      </dsp:nvSpPr>
      <dsp:spPr>
        <a:xfrm>
          <a:off x="169962" y="607"/>
          <a:ext cx="1483938" cy="1483938"/>
        </a:xfrm>
        <a:prstGeom prst="circularArrow">
          <a:avLst>
            <a:gd name="adj1" fmla="val 5202"/>
            <a:gd name="adj2" fmla="val 336032"/>
            <a:gd name="adj3" fmla="val 16865186"/>
            <a:gd name="adj4" fmla="val 15198782"/>
            <a:gd name="adj5" fmla="val 606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1A199-FB65-4001-8992-31466900E144}" type="datetimeFigureOut">
              <a:rPr lang="en-GB" smtClean="0"/>
              <a:pPr/>
              <a:t>16/09/2013</a:t>
            </a:fld>
            <a:endParaRPr lang="en-GB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7027B9-FF69-4ABE-953D-52D5747B6C9D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811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7027B9-FF69-4ABE-953D-52D5747B6C9D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134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7027B9-FF69-4ABE-953D-52D5747B6C9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6217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479FEF-791B-4175-A50B-87B4E643975D}" type="slidenum">
              <a:rPr lang="es-ES" smtClean="0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877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7027B9-FF69-4ABE-953D-52D5747B6C9D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8002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Mention the different gains of the amplifier, single ended/differential voltage/current input or the range of operating frequencies of the ADC and appropriately changing SNR in the case of the MF ADC/DAC</a:t>
            </a:r>
            <a:endParaRPr lang="en-GB" sz="16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7027B9-FF69-4ABE-953D-52D5747B6C9D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5375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7027B9-FF69-4ABE-953D-52D5747B6C9D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6568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7027B9-FF69-4ABE-953D-52D5747B6C9D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5234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7027B9-FF69-4ABE-953D-52D5747B6C9D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6234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artado 1. Arquim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57564" y="0"/>
            <a:ext cx="5686436" cy="368280"/>
          </a:xfrm>
        </p:spPr>
        <p:txBody>
          <a:bodyPr>
            <a:noAutofit/>
          </a:bodyPr>
          <a:lstStyle>
            <a:lvl1pPr algn="r">
              <a:defRPr sz="2400">
                <a:latin typeface="Century Gothic" pitchFamily="34" charset="0"/>
              </a:defRPr>
            </a:lvl1pPr>
          </a:lstStyle>
          <a:p>
            <a:endParaRPr lang="es-ES" dirty="0"/>
          </a:p>
        </p:txBody>
      </p:sp>
      <p:sp>
        <p:nvSpPr>
          <p:cNvPr id="7" name="6 CuadroTexto"/>
          <p:cNvSpPr txBox="1"/>
          <p:nvPr userDrawn="1"/>
        </p:nvSpPr>
        <p:spPr>
          <a:xfrm>
            <a:off x="1575" y="1988840"/>
            <a:ext cx="2338178" cy="4939804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pPr marL="177800" indent="-177800">
              <a:buFont typeface="+mj-lt"/>
              <a:buAutoNum type="arabicPeriod"/>
            </a:pPr>
            <a:r>
              <a:rPr lang="es-ES" sz="1200" b="1" dirty="0" smtClean="0">
                <a:solidFill>
                  <a:schemeClr val="bg1"/>
                </a:solidFill>
                <a:latin typeface="Century Gothic" pitchFamily="34" charset="0"/>
              </a:rPr>
              <a:t>ABOUT ARQUIMEA</a:t>
            </a:r>
          </a:p>
          <a:p>
            <a:pPr marL="177800" indent="-177800">
              <a:buFont typeface="+mj-lt"/>
              <a:buAutoNum type="arabicPeriod"/>
            </a:pPr>
            <a:endParaRPr lang="es-ES" sz="1200" b="1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pPr marL="177800" indent="-177800">
              <a:buFont typeface="+mj-lt"/>
              <a:buAutoNum type="arabicPeriod"/>
            </a:pPr>
            <a:r>
              <a:rPr lang="es-ES" sz="1200" b="1" dirty="0" smtClean="0">
                <a:solidFill>
                  <a:schemeClr val="bg1"/>
                </a:solidFill>
                <a:latin typeface="Century Gothic" pitchFamily="34" charset="0"/>
              </a:rPr>
              <a:t>SCOPE OF THE PRESENTATION</a:t>
            </a:r>
          </a:p>
          <a:p>
            <a:pPr marL="177800" indent="-177800">
              <a:buFont typeface="+mj-lt"/>
              <a:buAutoNum type="arabicPeriod"/>
            </a:pPr>
            <a:endParaRPr lang="es-ES" sz="1200" b="1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pPr marL="177800" indent="-177800">
              <a:buFont typeface="+mj-lt"/>
              <a:buAutoNum type="arabicPeriod"/>
            </a:pPr>
            <a:r>
              <a:rPr lang="es-ES" sz="1200" b="1" dirty="0" smtClean="0">
                <a:solidFill>
                  <a:schemeClr val="bg1"/>
                </a:solidFill>
                <a:latin typeface="Century Gothic" pitchFamily="34" charset="0"/>
              </a:rPr>
              <a:t>BACKGROUND</a:t>
            </a:r>
          </a:p>
          <a:p>
            <a:pPr marL="177800" indent="-177800">
              <a:buFont typeface="+mj-lt"/>
              <a:buAutoNum type="arabicPeriod"/>
            </a:pPr>
            <a:endParaRPr lang="es-ES" sz="1200" b="1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pPr marL="177800" indent="-177800">
              <a:buFont typeface="+mj-lt"/>
              <a:buAutoNum type="arabicPeriod"/>
            </a:pPr>
            <a:r>
              <a:rPr lang="es-ES" sz="1200" b="1" dirty="0" smtClean="0">
                <a:solidFill>
                  <a:schemeClr val="bg1"/>
                </a:solidFill>
                <a:latin typeface="Century Gothic" pitchFamily="34" charset="0"/>
              </a:rPr>
              <a:t>THE RECONFIGURABLE </a:t>
            </a:r>
            <a:r>
              <a:rPr lang="es-ES" sz="1200" b="1" baseline="0" dirty="0" smtClean="0">
                <a:solidFill>
                  <a:schemeClr val="bg1"/>
                </a:solidFill>
                <a:latin typeface="Century Gothic" pitchFamily="34" charset="0"/>
              </a:rPr>
              <a:t>   </a:t>
            </a:r>
            <a:r>
              <a:rPr lang="es-ES" sz="1200" b="1" dirty="0" smtClean="0">
                <a:solidFill>
                  <a:schemeClr val="bg1"/>
                </a:solidFill>
                <a:latin typeface="Century Gothic" pitchFamily="34" charset="0"/>
              </a:rPr>
              <a:t>ASICS FOR COSMIC VISION</a:t>
            </a:r>
          </a:p>
          <a:p>
            <a:pPr marL="177800" indent="-177800">
              <a:buFont typeface="+mj-lt"/>
              <a:buAutoNum type="arabicPeriod"/>
            </a:pPr>
            <a:endParaRPr lang="es-ES" sz="1200" b="1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pPr marL="177800" indent="-177800">
              <a:buFont typeface="+mj-lt"/>
              <a:buAutoNum type="arabicPeriod"/>
            </a:pPr>
            <a:r>
              <a:rPr lang="es-ES" sz="1200" b="1" dirty="0" smtClean="0">
                <a:solidFill>
                  <a:schemeClr val="bg1"/>
                </a:solidFill>
                <a:latin typeface="Century Gothic" pitchFamily="34" charset="0"/>
              </a:rPr>
              <a:t>IPS DESIGN AND INTEGRATION EXPERIENCE</a:t>
            </a:r>
          </a:p>
          <a:p>
            <a:pPr marL="177800" indent="-177800">
              <a:buFont typeface="+mj-lt"/>
              <a:buAutoNum type="arabicPeriod"/>
            </a:pPr>
            <a:endParaRPr lang="es-ES" sz="1200" b="1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pPr marL="177800" indent="-177800">
              <a:buFont typeface="+mj-lt"/>
              <a:buAutoNum type="arabicPeriod"/>
            </a:pPr>
            <a:r>
              <a:rPr lang="es-ES" sz="1200" b="1" dirty="0" smtClean="0">
                <a:solidFill>
                  <a:schemeClr val="bg1"/>
                </a:solidFill>
                <a:latin typeface="Century Gothic" pitchFamily="34" charset="0"/>
              </a:rPr>
              <a:t>IPS</a:t>
            </a:r>
            <a:r>
              <a:rPr lang="es-ES" sz="1200" b="1" baseline="0" dirty="0" smtClean="0">
                <a:solidFill>
                  <a:schemeClr val="bg1"/>
                </a:solidFill>
                <a:latin typeface="Century Gothic" pitchFamily="34" charset="0"/>
              </a:rPr>
              <a:t> DEVELOPMENT ROADMAP</a:t>
            </a:r>
          </a:p>
          <a:p>
            <a:pPr marL="177800" indent="-177800">
              <a:buFont typeface="+mj-lt"/>
              <a:buAutoNum type="arabicPeriod"/>
            </a:pPr>
            <a:endParaRPr lang="es-ES" sz="1200" b="1" baseline="0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pPr marL="177800" indent="-177800">
              <a:buFont typeface="+mj-lt"/>
              <a:buAutoNum type="arabicPeriod"/>
            </a:pPr>
            <a:r>
              <a:rPr lang="es-ES" sz="1200" b="1" dirty="0" smtClean="0">
                <a:solidFill>
                  <a:schemeClr val="bg1"/>
                </a:solidFill>
                <a:latin typeface="Century Gothic" pitchFamily="34" charset="0"/>
              </a:rPr>
              <a:t>OPEN QUESTIONS </a:t>
            </a:r>
          </a:p>
          <a:p>
            <a:pPr marL="177800" indent="-177800">
              <a:buFont typeface="+mj-lt"/>
              <a:buAutoNum type="arabicPeriod"/>
            </a:pPr>
            <a:endParaRPr lang="es-ES" sz="1200" b="1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pPr marL="177800" indent="-177800">
              <a:buFont typeface="+mj-lt"/>
              <a:buAutoNum type="arabicPeriod"/>
            </a:pPr>
            <a:r>
              <a:rPr lang="es-ES" sz="1200" b="1" dirty="0" smtClean="0">
                <a:solidFill>
                  <a:schemeClr val="bg1"/>
                </a:solidFill>
                <a:latin typeface="Century Gothic" pitchFamily="34" charset="0"/>
              </a:rPr>
              <a:t>CONCLUSIONS</a:t>
            </a:r>
          </a:p>
          <a:p>
            <a:pPr marL="342861" marR="0" indent="-342861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000" b="1" dirty="0" smtClean="0">
              <a:solidFill>
                <a:schemeClr val="bg1"/>
              </a:solidFill>
            </a:endParaRPr>
          </a:p>
          <a:p>
            <a:pPr marL="342861" marR="0" indent="-342861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5113" algn="l"/>
              </a:tabLst>
              <a:defRPr/>
            </a:pPr>
            <a:r>
              <a:rPr lang="es-ES_tradnl" sz="1000" b="1" baseline="0" dirty="0" smtClean="0">
                <a:solidFill>
                  <a:schemeClr val="bg1"/>
                </a:solidFill>
              </a:rPr>
              <a:t>      </a:t>
            </a:r>
            <a:endParaRPr lang="es-ES" sz="1000" b="1" dirty="0" smtClean="0">
              <a:solidFill>
                <a:schemeClr val="bg1"/>
              </a:solidFill>
            </a:endParaRPr>
          </a:p>
          <a:p>
            <a:pPr marL="342861" indent="-342861">
              <a:lnSpc>
                <a:spcPct val="150000"/>
              </a:lnSpc>
            </a:pPr>
            <a:endParaRPr lang="es-ES" sz="1000" b="1" dirty="0" smtClean="0">
              <a:solidFill>
                <a:schemeClr val="bg1"/>
              </a:solidFill>
            </a:endParaRPr>
          </a:p>
          <a:p>
            <a:pPr marL="400005" marR="0" indent="-400005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000" b="1" dirty="0" smtClean="0">
              <a:solidFill>
                <a:schemeClr val="bg1"/>
              </a:solidFill>
            </a:endParaRPr>
          </a:p>
          <a:p>
            <a:pPr marL="400005" indent="-400005">
              <a:lnSpc>
                <a:spcPct val="150000"/>
              </a:lnSpc>
            </a:pPr>
            <a:endParaRPr lang="es-ES" sz="1000" b="1" dirty="0" smtClean="0">
              <a:solidFill>
                <a:schemeClr val="bg1"/>
              </a:solidFill>
            </a:endParaRPr>
          </a:p>
        </p:txBody>
      </p:sp>
      <p:grpSp>
        <p:nvGrpSpPr>
          <p:cNvPr id="3" name="31 Grupo"/>
          <p:cNvGrpSpPr/>
          <p:nvPr userDrawn="1"/>
        </p:nvGrpSpPr>
        <p:grpSpPr>
          <a:xfrm>
            <a:off x="2461832" y="116632"/>
            <a:ext cx="277748" cy="285752"/>
            <a:chOff x="380968" y="3643314"/>
            <a:chExt cx="1955800" cy="1857376"/>
          </a:xfrm>
          <a:solidFill>
            <a:schemeClr val="bg1"/>
          </a:solidFill>
        </p:grpSpPr>
        <p:sp>
          <p:nvSpPr>
            <p:cNvPr id="34" name="Freeform 41"/>
            <p:cNvSpPr>
              <a:spLocks noEditPoints="1"/>
            </p:cNvSpPr>
            <p:nvPr/>
          </p:nvSpPr>
          <p:spPr bwMode="auto">
            <a:xfrm>
              <a:off x="380968" y="3643314"/>
              <a:ext cx="1955800" cy="1857375"/>
            </a:xfrm>
            <a:custGeom>
              <a:avLst/>
              <a:gdLst/>
              <a:ahLst/>
              <a:cxnLst>
                <a:cxn ang="0">
                  <a:pos x="3930" y="8875"/>
                </a:cxn>
                <a:cxn ang="0">
                  <a:pos x="4401" y="10073"/>
                </a:cxn>
                <a:cxn ang="0">
                  <a:pos x="5202" y="11066"/>
                </a:cxn>
                <a:cxn ang="0">
                  <a:pos x="6228" y="11750"/>
                </a:cxn>
                <a:cxn ang="0">
                  <a:pos x="7435" y="12077"/>
                </a:cxn>
                <a:cxn ang="0">
                  <a:pos x="8328" y="12097"/>
                </a:cxn>
                <a:cxn ang="0">
                  <a:pos x="12205" y="7605"/>
                </a:cxn>
                <a:cxn ang="0">
                  <a:pos x="12038" y="6221"/>
                </a:cxn>
                <a:cxn ang="0">
                  <a:pos x="11539" y="5035"/>
                </a:cxn>
                <a:cxn ang="0">
                  <a:pos x="10713" y="4057"/>
                </a:cxn>
                <a:cxn ang="0">
                  <a:pos x="9670" y="3399"/>
                </a:cxn>
                <a:cxn ang="0">
                  <a:pos x="8442" y="3101"/>
                </a:cxn>
                <a:cxn ang="0">
                  <a:pos x="7116" y="3160"/>
                </a:cxn>
                <a:cxn ang="0">
                  <a:pos x="5955" y="3578"/>
                </a:cxn>
                <a:cxn ang="0">
                  <a:pos x="4975" y="4356"/>
                </a:cxn>
                <a:cxn ang="0">
                  <a:pos x="4252" y="5409"/>
                </a:cxn>
                <a:cxn ang="0">
                  <a:pos x="3864" y="6660"/>
                </a:cxn>
                <a:cxn ang="0">
                  <a:pos x="5" y="7299"/>
                </a:cxn>
                <a:cxn ang="0">
                  <a:pos x="127" y="6121"/>
                </a:cxn>
                <a:cxn ang="0">
                  <a:pos x="412" y="5012"/>
                </a:cxn>
                <a:cxn ang="0">
                  <a:pos x="860" y="3975"/>
                </a:cxn>
                <a:cxn ang="0">
                  <a:pos x="1467" y="3021"/>
                </a:cxn>
                <a:cxn ang="0">
                  <a:pos x="2235" y="2151"/>
                </a:cxn>
                <a:cxn ang="0">
                  <a:pos x="3108" y="1423"/>
                </a:cxn>
                <a:cxn ang="0">
                  <a:pos x="4065" y="849"/>
                </a:cxn>
                <a:cxn ang="0">
                  <a:pos x="5107" y="424"/>
                </a:cxn>
                <a:cxn ang="0">
                  <a:pos x="6237" y="146"/>
                </a:cxn>
                <a:cxn ang="0">
                  <a:pos x="7457" y="13"/>
                </a:cxn>
                <a:cxn ang="0">
                  <a:pos x="8745" y="25"/>
                </a:cxn>
                <a:cxn ang="0">
                  <a:pos x="9961" y="183"/>
                </a:cxn>
                <a:cxn ang="0">
                  <a:pos x="11082" y="488"/>
                </a:cxn>
                <a:cxn ang="0">
                  <a:pos x="12113" y="941"/>
                </a:cxn>
                <a:cxn ang="0">
                  <a:pos x="13058" y="1539"/>
                </a:cxn>
                <a:cxn ang="0">
                  <a:pos x="13918" y="2291"/>
                </a:cxn>
                <a:cxn ang="0">
                  <a:pos x="14655" y="3174"/>
                </a:cxn>
                <a:cxn ang="0">
                  <a:pos x="15235" y="4143"/>
                </a:cxn>
                <a:cxn ang="0">
                  <a:pos x="15659" y="5192"/>
                </a:cxn>
                <a:cxn ang="0">
                  <a:pos x="15920" y="6312"/>
                </a:cxn>
                <a:cxn ang="0">
                  <a:pos x="16015" y="7503"/>
                </a:cxn>
                <a:cxn ang="0">
                  <a:pos x="15947" y="8698"/>
                </a:cxn>
                <a:cxn ang="0">
                  <a:pos x="15714" y="9825"/>
                </a:cxn>
                <a:cxn ang="0">
                  <a:pos x="15316" y="10887"/>
                </a:cxn>
                <a:cxn ang="0">
                  <a:pos x="14763" y="11865"/>
                </a:cxn>
                <a:cxn ang="0">
                  <a:pos x="14052" y="12752"/>
                </a:cxn>
                <a:cxn ang="0">
                  <a:pos x="13203" y="13530"/>
                </a:cxn>
                <a:cxn ang="0">
                  <a:pos x="12266" y="14160"/>
                </a:cxn>
                <a:cxn ang="0">
                  <a:pos x="11245" y="14645"/>
                </a:cxn>
                <a:cxn ang="0">
                  <a:pos x="10139" y="14982"/>
                </a:cxn>
                <a:cxn ang="0">
                  <a:pos x="8945" y="15168"/>
                </a:cxn>
                <a:cxn ang="0">
                  <a:pos x="7672" y="15205"/>
                </a:cxn>
                <a:cxn ang="0">
                  <a:pos x="6442" y="15095"/>
                </a:cxn>
                <a:cxn ang="0">
                  <a:pos x="5299" y="14837"/>
                </a:cxn>
                <a:cxn ang="0">
                  <a:pos x="4243" y="14429"/>
                </a:cxn>
                <a:cxn ang="0">
                  <a:pos x="3269" y="13870"/>
                </a:cxn>
                <a:cxn ang="0">
                  <a:pos x="2376" y="13161"/>
                </a:cxn>
                <a:cxn ang="0">
                  <a:pos x="1590" y="12320"/>
                </a:cxn>
                <a:cxn ang="0">
                  <a:pos x="957" y="11387"/>
                </a:cxn>
                <a:cxn ang="0">
                  <a:pos x="480" y="10365"/>
                </a:cxn>
                <a:cxn ang="0">
                  <a:pos x="165" y="9270"/>
                </a:cxn>
                <a:cxn ang="0">
                  <a:pos x="14" y="8109"/>
                </a:cxn>
              </a:cxnLst>
              <a:rect l="0" t="0" r="r" b="b"/>
              <a:pathLst>
                <a:path w="16016" h="15210">
                  <a:moveTo>
                    <a:pt x="3790" y="7605"/>
                  </a:moveTo>
                  <a:lnTo>
                    <a:pt x="3791" y="7727"/>
                  </a:lnTo>
                  <a:lnTo>
                    <a:pt x="3794" y="7848"/>
                  </a:lnTo>
                  <a:lnTo>
                    <a:pt x="3800" y="7967"/>
                  </a:lnTo>
                  <a:lnTo>
                    <a:pt x="3808" y="8085"/>
                  </a:lnTo>
                  <a:lnTo>
                    <a:pt x="3819" y="8202"/>
                  </a:lnTo>
                  <a:lnTo>
                    <a:pt x="3831" y="8317"/>
                  </a:lnTo>
                  <a:lnTo>
                    <a:pt x="3846" y="8432"/>
                  </a:lnTo>
                  <a:lnTo>
                    <a:pt x="3864" y="8545"/>
                  </a:lnTo>
                  <a:lnTo>
                    <a:pt x="3883" y="8656"/>
                  </a:lnTo>
                  <a:lnTo>
                    <a:pt x="3905" y="8766"/>
                  </a:lnTo>
                  <a:lnTo>
                    <a:pt x="3930" y="8875"/>
                  </a:lnTo>
                  <a:lnTo>
                    <a:pt x="3956" y="8982"/>
                  </a:lnTo>
                  <a:lnTo>
                    <a:pt x="3985" y="9088"/>
                  </a:lnTo>
                  <a:lnTo>
                    <a:pt x="4016" y="9193"/>
                  </a:lnTo>
                  <a:lnTo>
                    <a:pt x="4050" y="9296"/>
                  </a:lnTo>
                  <a:lnTo>
                    <a:pt x="4086" y="9397"/>
                  </a:lnTo>
                  <a:lnTo>
                    <a:pt x="4124" y="9498"/>
                  </a:lnTo>
                  <a:lnTo>
                    <a:pt x="4164" y="9597"/>
                  </a:lnTo>
                  <a:lnTo>
                    <a:pt x="4207" y="9695"/>
                  </a:lnTo>
                  <a:lnTo>
                    <a:pt x="4252" y="9791"/>
                  </a:lnTo>
                  <a:lnTo>
                    <a:pt x="4300" y="9887"/>
                  </a:lnTo>
                  <a:lnTo>
                    <a:pt x="4349" y="9980"/>
                  </a:lnTo>
                  <a:lnTo>
                    <a:pt x="4401" y="10073"/>
                  </a:lnTo>
                  <a:lnTo>
                    <a:pt x="4456" y="10163"/>
                  </a:lnTo>
                  <a:lnTo>
                    <a:pt x="4513" y="10253"/>
                  </a:lnTo>
                  <a:lnTo>
                    <a:pt x="4572" y="10341"/>
                  </a:lnTo>
                  <a:lnTo>
                    <a:pt x="4634" y="10427"/>
                  </a:lnTo>
                  <a:lnTo>
                    <a:pt x="4697" y="10513"/>
                  </a:lnTo>
                  <a:lnTo>
                    <a:pt x="4763" y="10597"/>
                  </a:lnTo>
                  <a:lnTo>
                    <a:pt x="4831" y="10679"/>
                  </a:lnTo>
                  <a:lnTo>
                    <a:pt x="4902" y="10760"/>
                  </a:lnTo>
                  <a:lnTo>
                    <a:pt x="4975" y="10840"/>
                  </a:lnTo>
                  <a:lnTo>
                    <a:pt x="5049" y="10918"/>
                  </a:lnTo>
                  <a:lnTo>
                    <a:pt x="5125" y="10993"/>
                  </a:lnTo>
                  <a:lnTo>
                    <a:pt x="5202" y="11066"/>
                  </a:lnTo>
                  <a:lnTo>
                    <a:pt x="5281" y="11137"/>
                  </a:lnTo>
                  <a:lnTo>
                    <a:pt x="5361" y="11205"/>
                  </a:lnTo>
                  <a:lnTo>
                    <a:pt x="5441" y="11270"/>
                  </a:lnTo>
                  <a:lnTo>
                    <a:pt x="5525" y="11333"/>
                  </a:lnTo>
                  <a:lnTo>
                    <a:pt x="5608" y="11394"/>
                  </a:lnTo>
                  <a:lnTo>
                    <a:pt x="5693" y="11453"/>
                  </a:lnTo>
                  <a:lnTo>
                    <a:pt x="5779" y="11509"/>
                  </a:lnTo>
                  <a:lnTo>
                    <a:pt x="5866" y="11562"/>
                  </a:lnTo>
                  <a:lnTo>
                    <a:pt x="5955" y="11612"/>
                  </a:lnTo>
                  <a:lnTo>
                    <a:pt x="6044" y="11661"/>
                  </a:lnTo>
                  <a:lnTo>
                    <a:pt x="6135" y="11706"/>
                  </a:lnTo>
                  <a:lnTo>
                    <a:pt x="6228" y="11750"/>
                  </a:lnTo>
                  <a:lnTo>
                    <a:pt x="6321" y="11791"/>
                  </a:lnTo>
                  <a:lnTo>
                    <a:pt x="6416" y="11829"/>
                  </a:lnTo>
                  <a:lnTo>
                    <a:pt x="6513" y="11865"/>
                  </a:lnTo>
                  <a:lnTo>
                    <a:pt x="6611" y="11898"/>
                  </a:lnTo>
                  <a:lnTo>
                    <a:pt x="6709" y="11929"/>
                  </a:lnTo>
                  <a:lnTo>
                    <a:pt x="6809" y="11958"/>
                  </a:lnTo>
                  <a:lnTo>
                    <a:pt x="6910" y="11984"/>
                  </a:lnTo>
                  <a:lnTo>
                    <a:pt x="7013" y="12007"/>
                  </a:lnTo>
                  <a:lnTo>
                    <a:pt x="7116" y="12028"/>
                  </a:lnTo>
                  <a:lnTo>
                    <a:pt x="7221" y="12047"/>
                  </a:lnTo>
                  <a:lnTo>
                    <a:pt x="7327" y="12063"/>
                  </a:lnTo>
                  <a:lnTo>
                    <a:pt x="7435" y="12077"/>
                  </a:lnTo>
                  <a:lnTo>
                    <a:pt x="7544" y="12088"/>
                  </a:lnTo>
                  <a:lnTo>
                    <a:pt x="7654" y="12097"/>
                  </a:lnTo>
                  <a:lnTo>
                    <a:pt x="7766" y="12103"/>
                  </a:lnTo>
                  <a:lnTo>
                    <a:pt x="7878" y="12106"/>
                  </a:lnTo>
                  <a:lnTo>
                    <a:pt x="7992" y="12108"/>
                  </a:lnTo>
                  <a:lnTo>
                    <a:pt x="8041" y="12107"/>
                  </a:lnTo>
                  <a:lnTo>
                    <a:pt x="8089" y="12107"/>
                  </a:lnTo>
                  <a:lnTo>
                    <a:pt x="8137" y="12106"/>
                  </a:lnTo>
                  <a:lnTo>
                    <a:pt x="8185" y="12104"/>
                  </a:lnTo>
                  <a:lnTo>
                    <a:pt x="8233" y="12102"/>
                  </a:lnTo>
                  <a:lnTo>
                    <a:pt x="8281" y="12100"/>
                  </a:lnTo>
                  <a:lnTo>
                    <a:pt x="8328" y="12097"/>
                  </a:lnTo>
                  <a:lnTo>
                    <a:pt x="8375" y="12093"/>
                  </a:lnTo>
                  <a:lnTo>
                    <a:pt x="8375" y="12158"/>
                  </a:lnTo>
                  <a:lnTo>
                    <a:pt x="12193" y="12158"/>
                  </a:lnTo>
                  <a:lnTo>
                    <a:pt x="12193" y="7994"/>
                  </a:lnTo>
                  <a:lnTo>
                    <a:pt x="12195" y="7946"/>
                  </a:lnTo>
                  <a:lnTo>
                    <a:pt x="12198" y="7898"/>
                  </a:lnTo>
                  <a:lnTo>
                    <a:pt x="12200" y="7850"/>
                  </a:lnTo>
                  <a:lnTo>
                    <a:pt x="12202" y="7801"/>
                  </a:lnTo>
                  <a:lnTo>
                    <a:pt x="12203" y="7752"/>
                  </a:lnTo>
                  <a:lnTo>
                    <a:pt x="12204" y="7704"/>
                  </a:lnTo>
                  <a:lnTo>
                    <a:pt x="12205" y="7654"/>
                  </a:lnTo>
                  <a:lnTo>
                    <a:pt x="12205" y="7605"/>
                  </a:lnTo>
                  <a:lnTo>
                    <a:pt x="12204" y="7482"/>
                  </a:lnTo>
                  <a:lnTo>
                    <a:pt x="12200" y="7361"/>
                  </a:lnTo>
                  <a:lnTo>
                    <a:pt x="12194" y="7241"/>
                  </a:lnTo>
                  <a:lnTo>
                    <a:pt x="12186" y="7122"/>
                  </a:lnTo>
                  <a:lnTo>
                    <a:pt x="12176" y="7005"/>
                  </a:lnTo>
                  <a:lnTo>
                    <a:pt x="12163" y="6889"/>
                  </a:lnTo>
                  <a:lnTo>
                    <a:pt x="12148" y="6773"/>
                  </a:lnTo>
                  <a:lnTo>
                    <a:pt x="12131" y="6660"/>
                  </a:lnTo>
                  <a:lnTo>
                    <a:pt x="12111" y="6548"/>
                  </a:lnTo>
                  <a:lnTo>
                    <a:pt x="12089" y="6438"/>
                  </a:lnTo>
                  <a:lnTo>
                    <a:pt x="12065" y="6329"/>
                  </a:lnTo>
                  <a:lnTo>
                    <a:pt x="12038" y="6221"/>
                  </a:lnTo>
                  <a:lnTo>
                    <a:pt x="12009" y="6115"/>
                  </a:lnTo>
                  <a:lnTo>
                    <a:pt x="11978" y="6010"/>
                  </a:lnTo>
                  <a:lnTo>
                    <a:pt x="11945" y="5906"/>
                  </a:lnTo>
                  <a:lnTo>
                    <a:pt x="11909" y="5804"/>
                  </a:lnTo>
                  <a:lnTo>
                    <a:pt x="11871" y="5703"/>
                  </a:lnTo>
                  <a:lnTo>
                    <a:pt x="11830" y="5604"/>
                  </a:lnTo>
                  <a:lnTo>
                    <a:pt x="11787" y="5506"/>
                  </a:lnTo>
                  <a:lnTo>
                    <a:pt x="11742" y="5409"/>
                  </a:lnTo>
                  <a:lnTo>
                    <a:pt x="11695" y="5313"/>
                  </a:lnTo>
                  <a:lnTo>
                    <a:pt x="11645" y="5219"/>
                  </a:lnTo>
                  <a:lnTo>
                    <a:pt x="11593" y="5126"/>
                  </a:lnTo>
                  <a:lnTo>
                    <a:pt x="11539" y="5035"/>
                  </a:lnTo>
                  <a:lnTo>
                    <a:pt x="11481" y="4945"/>
                  </a:lnTo>
                  <a:lnTo>
                    <a:pt x="11422" y="4857"/>
                  </a:lnTo>
                  <a:lnTo>
                    <a:pt x="11361" y="4770"/>
                  </a:lnTo>
                  <a:lnTo>
                    <a:pt x="11297" y="4684"/>
                  </a:lnTo>
                  <a:lnTo>
                    <a:pt x="11231" y="4600"/>
                  </a:lnTo>
                  <a:lnTo>
                    <a:pt x="11163" y="4517"/>
                  </a:lnTo>
                  <a:lnTo>
                    <a:pt x="11093" y="4436"/>
                  </a:lnTo>
                  <a:lnTo>
                    <a:pt x="11020" y="4356"/>
                  </a:lnTo>
                  <a:lnTo>
                    <a:pt x="10945" y="4277"/>
                  </a:lnTo>
                  <a:lnTo>
                    <a:pt x="10869" y="4201"/>
                  </a:lnTo>
                  <a:lnTo>
                    <a:pt x="10792" y="4128"/>
                  </a:lnTo>
                  <a:lnTo>
                    <a:pt x="10713" y="4057"/>
                  </a:lnTo>
                  <a:lnTo>
                    <a:pt x="10634" y="3988"/>
                  </a:lnTo>
                  <a:lnTo>
                    <a:pt x="10553" y="3922"/>
                  </a:lnTo>
                  <a:lnTo>
                    <a:pt x="10469" y="3859"/>
                  </a:lnTo>
                  <a:lnTo>
                    <a:pt x="10386" y="3797"/>
                  </a:lnTo>
                  <a:lnTo>
                    <a:pt x="10301" y="3738"/>
                  </a:lnTo>
                  <a:lnTo>
                    <a:pt x="10215" y="3682"/>
                  </a:lnTo>
                  <a:lnTo>
                    <a:pt x="10127" y="3629"/>
                  </a:lnTo>
                  <a:lnTo>
                    <a:pt x="10038" y="3578"/>
                  </a:lnTo>
                  <a:lnTo>
                    <a:pt x="9948" y="3529"/>
                  </a:lnTo>
                  <a:lnTo>
                    <a:pt x="9857" y="3483"/>
                  </a:lnTo>
                  <a:lnTo>
                    <a:pt x="9764" y="3440"/>
                  </a:lnTo>
                  <a:lnTo>
                    <a:pt x="9670" y="3399"/>
                  </a:lnTo>
                  <a:lnTo>
                    <a:pt x="9575" y="3360"/>
                  </a:lnTo>
                  <a:lnTo>
                    <a:pt x="9478" y="3324"/>
                  </a:lnTo>
                  <a:lnTo>
                    <a:pt x="9380" y="3291"/>
                  </a:lnTo>
                  <a:lnTo>
                    <a:pt x="9281" y="3260"/>
                  </a:lnTo>
                  <a:lnTo>
                    <a:pt x="9181" y="3231"/>
                  </a:lnTo>
                  <a:lnTo>
                    <a:pt x="9079" y="3205"/>
                  </a:lnTo>
                  <a:lnTo>
                    <a:pt x="8976" y="3181"/>
                  </a:lnTo>
                  <a:lnTo>
                    <a:pt x="8872" y="3160"/>
                  </a:lnTo>
                  <a:lnTo>
                    <a:pt x="8767" y="3142"/>
                  </a:lnTo>
                  <a:lnTo>
                    <a:pt x="8660" y="3125"/>
                  </a:lnTo>
                  <a:lnTo>
                    <a:pt x="8552" y="3112"/>
                  </a:lnTo>
                  <a:lnTo>
                    <a:pt x="8442" y="3101"/>
                  </a:lnTo>
                  <a:lnTo>
                    <a:pt x="8331" y="3092"/>
                  </a:lnTo>
                  <a:lnTo>
                    <a:pt x="8219" y="3086"/>
                  </a:lnTo>
                  <a:lnTo>
                    <a:pt x="8106" y="3082"/>
                  </a:lnTo>
                  <a:lnTo>
                    <a:pt x="7992" y="3081"/>
                  </a:lnTo>
                  <a:lnTo>
                    <a:pt x="7878" y="3082"/>
                  </a:lnTo>
                  <a:lnTo>
                    <a:pt x="7766" y="3086"/>
                  </a:lnTo>
                  <a:lnTo>
                    <a:pt x="7654" y="3092"/>
                  </a:lnTo>
                  <a:lnTo>
                    <a:pt x="7544" y="3101"/>
                  </a:lnTo>
                  <a:lnTo>
                    <a:pt x="7435" y="3112"/>
                  </a:lnTo>
                  <a:lnTo>
                    <a:pt x="7327" y="3125"/>
                  </a:lnTo>
                  <a:lnTo>
                    <a:pt x="7221" y="3142"/>
                  </a:lnTo>
                  <a:lnTo>
                    <a:pt x="7116" y="3160"/>
                  </a:lnTo>
                  <a:lnTo>
                    <a:pt x="7013" y="3181"/>
                  </a:lnTo>
                  <a:lnTo>
                    <a:pt x="6910" y="3205"/>
                  </a:lnTo>
                  <a:lnTo>
                    <a:pt x="6809" y="3231"/>
                  </a:lnTo>
                  <a:lnTo>
                    <a:pt x="6709" y="3260"/>
                  </a:lnTo>
                  <a:lnTo>
                    <a:pt x="6611" y="3291"/>
                  </a:lnTo>
                  <a:lnTo>
                    <a:pt x="6513" y="3324"/>
                  </a:lnTo>
                  <a:lnTo>
                    <a:pt x="6416" y="3360"/>
                  </a:lnTo>
                  <a:lnTo>
                    <a:pt x="6321" y="3399"/>
                  </a:lnTo>
                  <a:lnTo>
                    <a:pt x="6228" y="3440"/>
                  </a:lnTo>
                  <a:lnTo>
                    <a:pt x="6135" y="3483"/>
                  </a:lnTo>
                  <a:lnTo>
                    <a:pt x="6044" y="3529"/>
                  </a:lnTo>
                  <a:lnTo>
                    <a:pt x="5955" y="3578"/>
                  </a:lnTo>
                  <a:lnTo>
                    <a:pt x="5866" y="3629"/>
                  </a:lnTo>
                  <a:lnTo>
                    <a:pt x="5779" y="3682"/>
                  </a:lnTo>
                  <a:lnTo>
                    <a:pt x="5693" y="3738"/>
                  </a:lnTo>
                  <a:lnTo>
                    <a:pt x="5608" y="3797"/>
                  </a:lnTo>
                  <a:lnTo>
                    <a:pt x="5525" y="3859"/>
                  </a:lnTo>
                  <a:lnTo>
                    <a:pt x="5441" y="3922"/>
                  </a:lnTo>
                  <a:lnTo>
                    <a:pt x="5361" y="3988"/>
                  </a:lnTo>
                  <a:lnTo>
                    <a:pt x="5281" y="4057"/>
                  </a:lnTo>
                  <a:lnTo>
                    <a:pt x="5202" y="4128"/>
                  </a:lnTo>
                  <a:lnTo>
                    <a:pt x="5125" y="4201"/>
                  </a:lnTo>
                  <a:lnTo>
                    <a:pt x="5049" y="4277"/>
                  </a:lnTo>
                  <a:lnTo>
                    <a:pt x="4975" y="4356"/>
                  </a:lnTo>
                  <a:lnTo>
                    <a:pt x="4902" y="4436"/>
                  </a:lnTo>
                  <a:lnTo>
                    <a:pt x="4831" y="4517"/>
                  </a:lnTo>
                  <a:lnTo>
                    <a:pt x="4763" y="4600"/>
                  </a:lnTo>
                  <a:lnTo>
                    <a:pt x="4697" y="4684"/>
                  </a:lnTo>
                  <a:lnTo>
                    <a:pt x="4634" y="4770"/>
                  </a:lnTo>
                  <a:lnTo>
                    <a:pt x="4572" y="4857"/>
                  </a:lnTo>
                  <a:lnTo>
                    <a:pt x="4513" y="4945"/>
                  </a:lnTo>
                  <a:lnTo>
                    <a:pt x="4456" y="5035"/>
                  </a:lnTo>
                  <a:lnTo>
                    <a:pt x="4401" y="5126"/>
                  </a:lnTo>
                  <a:lnTo>
                    <a:pt x="4349" y="5219"/>
                  </a:lnTo>
                  <a:lnTo>
                    <a:pt x="4300" y="5313"/>
                  </a:lnTo>
                  <a:lnTo>
                    <a:pt x="4252" y="5409"/>
                  </a:lnTo>
                  <a:lnTo>
                    <a:pt x="4207" y="5506"/>
                  </a:lnTo>
                  <a:lnTo>
                    <a:pt x="4164" y="5604"/>
                  </a:lnTo>
                  <a:lnTo>
                    <a:pt x="4124" y="5703"/>
                  </a:lnTo>
                  <a:lnTo>
                    <a:pt x="4086" y="5804"/>
                  </a:lnTo>
                  <a:lnTo>
                    <a:pt x="4050" y="5906"/>
                  </a:lnTo>
                  <a:lnTo>
                    <a:pt x="4016" y="6010"/>
                  </a:lnTo>
                  <a:lnTo>
                    <a:pt x="3985" y="6115"/>
                  </a:lnTo>
                  <a:lnTo>
                    <a:pt x="3956" y="6221"/>
                  </a:lnTo>
                  <a:lnTo>
                    <a:pt x="3930" y="6329"/>
                  </a:lnTo>
                  <a:lnTo>
                    <a:pt x="3905" y="6438"/>
                  </a:lnTo>
                  <a:lnTo>
                    <a:pt x="3883" y="6548"/>
                  </a:lnTo>
                  <a:lnTo>
                    <a:pt x="3864" y="6660"/>
                  </a:lnTo>
                  <a:lnTo>
                    <a:pt x="3846" y="6773"/>
                  </a:lnTo>
                  <a:lnTo>
                    <a:pt x="3831" y="6889"/>
                  </a:lnTo>
                  <a:lnTo>
                    <a:pt x="3819" y="7005"/>
                  </a:lnTo>
                  <a:lnTo>
                    <a:pt x="3808" y="7122"/>
                  </a:lnTo>
                  <a:lnTo>
                    <a:pt x="3800" y="7241"/>
                  </a:lnTo>
                  <a:lnTo>
                    <a:pt x="3794" y="7361"/>
                  </a:lnTo>
                  <a:lnTo>
                    <a:pt x="3791" y="7482"/>
                  </a:lnTo>
                  <a:lnTo>
                    <a:pt x="3790" y="7605"/>
                  </a:lnTo>
                  <a:close/>
                  <a:moveTo>
                    <a:pt x="0" y="7605"/>
                  </a:moveTo>
                  <a:lnTo>
                    <a:pt x="1" y="7503"/>
                  </a:lnTo>
                  <a:lnTo>
                    <a:pt x="2" y="7401"/>
                  </a:lnTo>
                  <a:lnTo>
                    <a:pt x="5" y="7299"/>
                  </a:lnTo>
                  <a:lnTo>
                    <a:pt x="9" y="7199"/>
                  </a:lnTo>
                  <a:lnTo>
                    <a:pt x="14" y="7098"/>
                  </a:lnTo>
                  <a:lnTo>
                    <a:pt x="20" y="6998"/>
                  </a:lnTo>
                  <a:lnTo>
                    <a:pt x="28" y="6899"/>
                  </a:lnTo>
                  <a:lnTo>
                    <a:pt x="36" y="6799"/>
                  </a:lnTo>
                  <a:lnTo>
                    <a:pt x="46" y="6701"/>
                  </a:lnTo>
                  <a:lnTo>
                    <a:pt x="57" y="6603"/>
                  </a:lnTo>
                  <a:lnTo>
                    <a:pt x="69" y="6506"/>
                  </a:lnTo>
                  <a:lnTo>
                    <a:pt x="82" y="6409"/>
                  </a:lnTo>
                  <a:lnTo>
                    <a:pt x="96" y="6312"/>
                  </a:lnTo>
                  <a:lnTo>
                    <a:pt x="111" y="6216"/>
                  </a:lnTo>
                  <a:lnTo>
                    <a:pt x="127" y="6121"/>
                  </a:lnTo>
                  <a:lnTo>
                    <a:pt x="145" y="6026"/>
                  </a:lnTo>
                  <a:lnTo>
                    <a:pt x="163" y="5932"/>
                  </a:lnTo>
                  <a:lnTo>
                    <a:pt x="183" y="5838"/>
                  </a:lnTo>
                  <a:lnTo>
                    <a:pt x="204" y="5744"/>
                  </a:lnTo>
                  <a:lnTo>
                    <a:pt x="226" y="5651"/>
                  </a:lnTo>
                  <a:lnTo>
                    <a:pt x="249" y="5559"/>
                  </a:lnTo>
                  <a:lnTo>
                    <a:pt x="274" y="5467"/>
                  </a:lnTo>
                  <a:lnTo>
                    <a:pt x="299" y="5375"/>
                  </a:lnTo>
                  <a:lnTo>
                    <a:pt x="325" y="5283"/>
                  </a:lnTo>
                  <a:lnTo>
                    <a:pt x="353" y="5192"/>
                  </a:lnTo>
                  <a:lnTo>
                    <a:pt x="382" y="5102"/>
                  </a:lnTo>
                  <a:lnTo>
                    <a:pt x="412" y="5012"/>
                  </a:lnTo>
                  <a:lnTo>
                    <a:pt x="443" y="4923"/>
                  </a:lnTo>
                  <a:lnTo>
                    <a:pt x="475" y="4834"/>
                  </a:lnTo>
                  <a:lnTo>
                    <a:pt x="509" y="4746"/>
                  </a:lnTo>
                  <a:lnTo>
                    <a:pt x="543" y="4658"/>
                  </a:lnTo>
                  <a:lnTo>
                    <a:pt x="579" y="4571"/>
                  </a:lnTo>
                  <a:lnTo>
                    <a:pt x="616" y="4484"/>
                  </a:lnTo>
                  <a:lnTo>
                    <a:pt x="654" y="4398"/>
                  </a:lnTo>
                  <a:lnTo>
                    <a:pt x="693" y="4312"/>
                  </a:lnTo>
                  <a:lnTo>
                    <a:pt x="733" y="4227"/>
                  </a:lnTo>
                  <a:lnTo>
                    <a:pt x="774" y="4143"/>
                  </a:lnTo>
                  <a:lnTo>
                    <a:pt x="816" y="4059"/>
                  </a:lnTo>
                  <a:lnTo>
                    <a:pt x="860" y="3975"/>
                  </a:lnTo>
                  <a:lnTo>
                    <a:pt x="904" y="3893"/>
                  </a:lnTo>
                  <a:lnTo>
                    <a:pt x="950" y="3811"/>
                  </a:lnTo>
                  <a:lnTo>
                    <a:pt x="997" y="3728"/>
                  </a:lnTo>
                  <a:lnTo>
                    <a:pt x="1045" y="3647"/>
                  </a:lnTo>
                  <a:lnTo>
                    <a:pt x="1094" y="3567"/>
                  </a:lnTo>
                  <a:lnTo>
                    <a:pt x="1144" y="3487"/>
                  </a:lnTo>
                  <a:lnTo>
                    <a:pt x="1195" y="3408"/>
                  </a:lnTo>
                  <a:lnTo>
                    <a:pt x="1247" y="3329"/>
                  </a:lnTo>
                  <a:lnTo>
                    <a:pt x="1300" y="3251"/>
                  </a:lnTo>
                  <a:lnTo>
                    <a:pt x="1355" y="3174"/>
                  </a:lnTo>
                  <a:lnTo>
                    <a:pt x="1410" y="3097"/>
                  </a:lnTo>
                  <a:lnTo>
                    <a:pt x="1467" y="3021"/>
                  </a:lnTo>
                  <a:lnTo>
                    <a:pt x="1526" y="2945"/>
                  </a:lnTo>
                  <a:lnTo>
                    <a:pt x="1585" y="2870"/>
                  </a:lnTo>
                  <a:lnTo>
                    <a:pt x="1645" y="2796"/>
                  </a:lnTo>
                  <a:lnTo>
                    <a:pt x="1706" y="2722"/>
                  </a:lnTo>
                  <a:lnTo>
                    <a:pt x="1768" y="2648"/>
                  </a:lnTo>
                  <a:lnTo>
                    <a:pt x="1831" y="2576"/>
                  </a:lnTo>
                  <a:lnTo>
                    <a:pt x="1896" y="2504"/>
                  </a:lnTo>
                  <a:lnTo>
                    <a:pt x="1961" y="2432"/>
                  </a:lnTo>
                  <a:lnTo>
                    <a:pt x="2028" y="2361"/>
                  </a:lnTo>
                  <a:lnTo>
                    <a:pt x="2096" y="2291"/>
                  </a:lnTo>
                  <a:lnTo>
                    <a:pt x="2165" y="2220"/>
                  </a:lnTo>
                  <a:lnTo>
                    <a:pt x="2235" y="2151"/>
                  </a:lnTo>
                  <a:lnTo>
                    <a:pt x="2306" y="2082"/>
                  </a:lnTo>
                  <a:lnTo>
                    <a:pt x="2376" y="2017"/>
                  </a:lnTo>
                  <a:lnTo>
                    <a:pt x="2446" y="1953"/>
                  </a:lnTo>
                  <a:lnTo>
                    <a:pt x="2518" y="1890"/>
                  </a:lnTo>
                  <a:lnTo>
                    <a:pt x="2590" y="1828"/>
                  </a:lnTo>
                  <a:lnTo>
                    <a:pt x="2662" y="1767"/>
                  </a:lnTo>
                  <a:lnTo>
                    <a:pt x="2735" y="1707"/>
                  </a:lnTo>
                  <a:lnTo>
                    <a:pt x="2809" y="1648"/>
                  </a:lnTo>
                  <a:lnTo>
                    <a:pt x="2883" y="1591"/>
                  </a:lnTo>
                  <a:lnTo>
                    <a:pt x="2957" y="1534"/>
                  </a:lnTo>
                  <a:lnTo>
                    <a:pt x="3032" y="1478"/>
                  </a:lnTo>
                  <a:lnTo>
                    <a:pt x="3108" y="1423"/>
                  </a:lnTo>
                  <a:lnTo>
                    <a:pt x="3185" y="1370"/>
                  </a:lnTo>
                  <a:lnTo>
                    <a:pt x="3262" y="1317"/>
                  </a:lnTo>
                  <a:lnTo>
                    <a:pt x="3339" y="1265"/>
                  </a:lnTo>
                  <a:lnTo>
                    <a:pt x="3417" y="1215"/>
                  </a:lnTo>
                  <a:lnTo>
                    <a:pt x="3496" y="1165"/>
                  </a:lnTo>
                  <a:lnTo>
                    <a:pt x="3577" y="1117"/>
                  </a:lnTo>
                  <a:lnTo>
                    <a:pt x="3656" y="1070"/>
                  </a:lnTo>
                  <a:lnTo>
                    <a:pt x="3737" y="1023"/>
                  </a:lnTo>
                  <a:lnTo>
                    <a:pt x="3818" y="978"/>
                  </a:lnTo>
                  <a:lnTo>
                    <a:pt x="3900" y="934"/>
                  </a:lnTo>
                  <a:lnTo>
                    <a:pt x="3982" y="891"/>
                  </a:lnTo>
                  <a:lnTo>
                    <a:pt x="4065" y="849"/>
                  </a:lnTo>
                  <a:lnTo>
                    <a:pt x="4148" y="808"/>
                  </a:lnTo>
                  <a:lnTo>
                    <a:pt x="4232" y="768"/>
                  </a:lnTo>
                  <a:lnTo>
                    <a:pt x="4317" y="728"/>
                  </a:lnTo>
                  <a:lnTo>
                    <a:pt x="4402" y="690"/>
                  </a:lnTo>
                  <a:lnTo>
                    <a:pt x="4488" y="653"/>
                  </a:lnTo>
                  <a:lnTo>
                    <a:pt x="4576" y="617"/>
                  </a:lnTo>
                  <a:lnTo>
                    <a:pt x="4663" y="583"/>
                  </a:lnTo>
                  <a:lnTo>
                    <a:pt x="4750" y="549"/>
                  </a:lnTo>
                  <a:lnTo>
                    <a:pt x="4838" y="517"/>
                  </a:lnTo>
                  <a:lnTo>
                    <a:pt x="4927" y="485"/>
                  </a:lnTo>
                  <a:lnTo>
                    <a:pt x="5017" y="454"/>
                  </a:lnTo>
                  <a:lnTo>
                    <a:pt x="5107" y="424"/>
                  </a:lnTo>
                  <a:lnTo>
                    <a:pt x="5197" y="396"/>
                  </a:lnTo>
                  <a:lnTo>
                    <a:pt x="5289" y="368"/>
                  </a:lnTo>
                  <a:lnTo>
                    <a:pt x="5381" y="341"/>
                  </a:lnTo>
                  <a:lnTo>
                    <a:pt x="5473" y="315"/>
                  </a:lnTo>
                  <a:lnTo>
                    <a:pt x="5567" y="291"/>
                  </a:lnTo>
                  <a:lnTo>
                    <a:pt x="5661" y="267"/>
                  </a:lnTo>
                  <a:lnTo>
                    <a:pt x="5756" y="244"/>
                  </a:lnTo>
                  <a:lnTo>
                    <a:pt x="5851" y="223"/>
                  </a:lnTo>
                  <a:lnTo>
                    <a:pt x="5946" y="202"/>
                  </a:lnTo>
                  <a:lnTo>
                    <a:pt x="6043" y="182"/>
                  </a:lnTo>
                  <a:lnTo>
                    <a:pt x="6139" y="164"/>
                  </a:lnTo>
                  <a:lnTo>
                    <a:pt x="6237" y="146"/>
                  </a:lnTo>
                  <a:lnTo>
                    <a:pt x="6335" y="129"/>
                  </a:lnTo>
                  <a:lnTo>
                    <a:pt x="6434" y="114"/>
                  </a:lnTo>
                  <a:lnTo>
                    <a:pt x="6534" y="99"/>
                  </a:lnTo>
                  <a:lnTo>
                    <a:pt x="6634" y="85"/>
                  </a:lnTo>
                  <a:lnTo>
                    <a:pt x="6735" y="73"/>
                  </a:lnTo>
                  <a:lnTo>
                    <a:pt x="6836" y="61"/>
                  </a:lnTo>
                  <a:lnTo>
                    <a:pt x="6938" y="50"/>
                  </a:lnTo>
                  <a:lnTo>
                    <a:pt x="7041" y="41"/>
                  </a:lnTo>
                  <a:lnTo>
                    <a:pt x="7144" y="32"/>
                  </a:lnTo>
                  <a:lnTo>
                    <a:pt x="7248" y="25"/>
                  </a:lnTo>
                  <a:lnTo>
                    <a:pt x="7352" y="18"/>
                  </a:lnTo>
                  <a:lnTo>
                    <a:pt x="7457" y="13"/>
                  </a:lnTo>
                  <a:lnTo>
                    <a:pt x="7563" y="8"/>
                  </a:lnTo>
                  <a:lnTo>
                    <a:pt x="7670" y="5"/>
                  </a:lnTo>
                  <a:lnTo>
                    <a:pt x="7776" y="2"/>
                  </a:lnTo>
                  <a:lnTo>
                    <a:pt x="7884" y="1"/>
                  </a:lnTo>
                  <a:lnTo>
                    <a:pt x="7992" y="0"/>
                  </a:lnTo>
                  <a:lnTo>
                    <a:pt x="8101" y="1"/>
                  </a:lnTo>
                  <a:lnTo>
                    <a:pt x="8210" y="2"/>
                  </a:lnTo>
                  <a:lnTo>
                    <a:pt x="8318" y="5"/>
                  </a:lnTo>
                  <a:lnTo>
                    <a:pt x="8425" y="8"/>
                  </a:lnTo>
                  <a:lnTo>
                    <a:pt x="8533" y="13"/>
                  </a:lnTo>
                  <a:lnTo>
                    <a:pt x="8639" y="18"/>
                  </a:lnTo>
                  <a:lnTo>
                    <a:pt x="8745" y="25"/>
                  </a:lnTo>
                  <a:lnTo>
                    <a:pt x="8850" y="32"/>
                  </a:lnTo>
                  <a:lnTo>
                    <a:pt x="8954" y="41"/>
                  </a:lnTo>
                  <a:lnTo>
                    <a:pt x="9058" y="51"/>
                  </a:lnTo>
                  <a:lnTo>
                    <a:pt x="9161" y="61"/>
                  </a:lnTo>
                  <a:lnTo>
                    <a:pt x="9263" y="73"/>
                  </a:lnTo>
                  <a:lnTo>
                    <a:pt x="9364" y="86"/>
                  </a:lnTo>
                  <a:lnTo>
                    <a:pt x="9465" y="99"/>
                  </a:lnTo>
                  <a:lnTo>
                    <a:pt x="9567" y="114"/>
                  </a:lnTo>
                  <a:lnTo>
                    <a:pt x="9666" y="130"/>
                  </a:lnTo>
                  <a:lnTo>
                    <a:pt x="9765" y="146"/>
                  </a:lnTo>
                  <a:lnTo>
                    <a:pt x="9864" y="164"/>
                  </a:lnTo>
                  <a:lnTo>
                    <a:pt x="9961" y="183"/>
                  </a:lnTo>
                  <a:lnTo>
                    <a:pt x="10058" y="203"/>
                  </a:lnTo>
                  <a:lnTo>
                    <a:pt x="10155" y="224"/>
                  </a:lnTo>
                  <a:lnTo>
                    <a:pt x="10250" y="245"/>
                  </a:lnTo>
                  <a:lnTo>
                    <a:pt x="10345" y="268"/>
                  </a:lnTo>
                  <a:lnTo>
                    <a:pt x="10440" y="292"/>
                  </a:lnTo>
                  <a:lnTo>
                    <a:pt x="10534" y="317"/>
                  </a:lnTo>
                  <a:lnTo>
                    <a:pt x="10627" y="343"/>
                  </a:lnTo>
                  <a:lnTo>
                    <a:pt x="10719" y="370"/>
                  </a:lnTo>
                  <a:lnTo>
                    <a:pt x="10811" y="398"/>
                  </a:lnTo>
                  <a:lnTo>
                    <a:pt x="10902" y="427"/>
                  </a:lnTo>
                  <a:lnTo>
                    <a:pt x="10992" y="457"/>
                  </a:lnTo>
                  <a:lnTo>
                    <a:pt x="11082" y="488"/>
                  </a:lnTo>
                  <a:lnTo>
                    <a:pt x="11170" y="520"/>
                  </a:lnTo>
                  <a:lnTo>
                    <a:pt x="11259" y="553"/>
                  </a:lnTo>
                  <a:lnTo>
                    <a:pt x="11347" y="588"/>
                  </a:lnTo>
                  <a:lnTo>
                    <a:pt x="11434" y="623"/>
                  </a:lnTo>
                  <a:lnTo>
                    <a:pt x="11522" y="659"/>
                  </a:lnTo>
                  <a:lnTo>
                    <a:pt x="11608" y="696"/>
                  </a:lnTo>
                  <a:lnTo>
                    <a:pt x="11694" y="734"/>
                  </a:lnTo>
                  <a:lnTo>
                    <a:pt x="11779" y="774"/>
                  </a:lnTo>
                  <a:lnTo>
                    <a:pt x="11863" y="815"/>
                  </a:lnTo>
                  <a:lnTo>
                    <a:pt x="11947" y="856"/>
                  </a:lnTo>
                  <a:lnTo>
                    <a:pt x="12030" y="898"/>
                  </a:lnTo>
                  <a:lnTo>
                    <a:pt x="12113" y="941"/>
                  </a:lnTo>
                  <a:lnTo>
                    <a:pt x="12195" y="986"/>
                  </a:lnTo>
                  <a:lnTo>
                    <a:pt x="12276" y="1031"/>
                  </a:lnTo>
                  <a:lnTo>
                    <a:pt x="12357" y="1077"/>
                  </a:lnTo>
                  <a:lnTo>
                    <a:pt x="12437" y="1124"/>
                  </a:lnTo>
                  <a:lnTo>
                    <a:pt x="12518" y="1173"/>
                  </a:lnTo>
                  <a:lnTo>
                    <a:pt x="12597" y="1222"/>
                  </a:lnTo>
                  <a:lnTo>
                    <a:pt x="12675" y="1272"/>
                  </a:lnTo>
                  <a:lnTo>
                    <a:pt x="12753" y="1323"/>
                  </a:lnTo>
                  <a:lnTo>
                    <a:pt x="12830" y="1376"/>
                  </a:lnTo>
                  <a:lnTo>
                    <a:pt x="12907" y="1429"/>
                  </a:lnTo>
                  <a:lnTo>
                    <a:pt x="12983" y="1483"/>
                  </a:lnTo>
                  <a:lnTo>
                    <a:pt x="13058" y="1539"/>
                  </a:lnTo>
                  <a:lnTo>
                    <a:pt x="13133" y="1595"/>
                  </a:lnTo>
                  <a:lnTo>
                    <a:pt x="13207" y="1652"/>
                  </a:lnTo>
                  <a:lnTo>
                    <a:pt x="13281" y="1711"/>
                  </a:lnTo>
                  <a:lnTo>
                    <a:pt x="13354" y="1770"/>
                  </a:lnTo>
                  <a:lnTo>
                    <a:pt x="13426" y="1831"/>
                  </a:lnTo>
                  <a:lnTo>
                    <a:pt x="13498" y="1892"/>
                  </a:lnTo>
                  <a:lnTo>
                    <a:pt x="13570" y="1954"/>
                  </a:lnTo>
                  <a:lnTo>
                    <a:pt x="13640" y="2018"/>
                  </a:lnTo>
                  <a:lnTo>
                    <a:pt x="13710" y="2082"/>
                  </a:lnTo>
                  <a:lnTo>
                    <a:pt x="13781" y="2151"/>
                  </a:lnTo>
                  <a:lnTo>
                    <a:pt x="13850" y="2220"/>
                  </a:lnTo>
                  <a:lnTo>
                    <a:pt x="13918" y="2291"/>
                  </a:lnTo>
                  <a:lnTo>
                    <a:pt x="13986" y="2361"/>
                  </a:lnTo>
                  <a:lnTo>
                    <a:pt x="14052" y="2432"/>
                  </a:lnTo>
                  <a:lnTo>
                    <a:pt x="14117" y="2504"/>
                  </a:lnTo>
                  <a:lnTo>
                    <a:pt x="14181" y="2576"/>
                  </a:lnTo>
                  <a:lnTo>
                    <a:pt x="14244" y="2648"/>
                  </a:lnTo>
                  <a:lnTo>
                    <a:pt x="14306" y="2722"/>
                  </a:lnTo>
                  <a:lnTo>
                    <a:pt x="14366" y="2796"/>
                  </a:lnTo>
                  <a:lnTo>
                    <a:pt x="14426" y="2870"/>
                  </a:lnTo>
                  <a:lnTo>
                    <a:pt x="14485" y="2945"/>
                  </a:lnTo>
                  <a:lnTo>
                    <a:pt x="14543" y="3021"/>
                  </a:lnTo>
                  <a:lnTo>
                    <a:pt x="14600" y="3097"/>
                  </a:lnTo>
                  <a:lnTo>
                    <a:pt x="14655" y="3174"/>
                  </a:lnTo>
                  <a:lnTo>
                    <a:pt x="14709" y="3251"/>
                  </a:lnTo>
                  <a:lnTo>
                    <a:pt x="14763" y="3329"/>
                  </a:lnTo>
                  <a:lnTo>
                    <a:pt x="14815" y="3408"/>
                  </a:lnTo>
                  <a:lnTo>
                    <a:pt x="14866" y="3487"/>
                  </a:lnTo>
                  <a:lnTo>
                    <a:pt x="14916" y="3567"/>
                  </a:lnTo>
                  <a:lnTo>
                    <a:pt x="14964" y="3647"/>
                  </a:lnTo>
                  <a:lnTo>
                    <a:pt x="15012" y="3728"/>
                  </a:lnTo>
                  <a:lnTo>
                    <a:pt x="15059" y="3811"/>
                  </a:lnTo>
                  <a:lnTo>
                    <a:pt x="15105" y="3893"/>
                  </a:lnTo>
                  <a:lnTo>
                    <a:pt x="15149" y="3975"/>
                  </a:lnTo>
                  <a:lnTo>
                    <a:pt x="15192" y="4059"/>
                  </a:lnTo>
                  <a:lnTo>
                    <a:pt x="15235" y="4143"/>
                  </a:lnTo>
                  <a:lnTo>
                    <a:pt x="15276" y="4227"/>
                  </a:lnTo>
                  <a:lnTo>
                    <a:pt x="15316" y="4312"/>
                  </a:lnTo>
                  <a:lnTo>
                    <a:pt x="15355" y="4398"/>
                  </a:lnTo>
                  <a:lnTo>
                    <a:pt x="15393" y="4484"/>
                  </a:lnTo>
                  <a:lnTo>
                    <a:pt x="15430" y="4571"/>
                  </a:lnTo>
                  <a:lnTo>
                    <a:pt x="15466" y="4658"/>
                  </a:lnTo>
                  <a:lnTo>
                    <a:pt x="15501" y="4746"/>
                  </a:lnTo>
                  <a:lnTo>
                    <a:pt x="15536" y="4834"/>
                  </a:lnTo>
                  <a:lnTo>
                    <a:pt x="15569" y="4923"/>
                  </a:lnTo>
                  <a:lnTo>
                    <a:pt x="15600" y="5012"/>
                  </a:lnTo>
                  <a:lnTo>
                    <a:pt x="15630" y="5102"/>
                  </a:lnTo>
                  <a:lnTo>
                    <a:pt x="15659" y="5192"/>
                  </a:lnTo>
                  <a:lnTo>
                    <a:pt x="15688" y="5283"/>
                  </a:lnTo>
                  <a:lnTo>
                    <a:pt x="15714" y="5375"/>
                  </a:lnTo>
                  <a:lnTo>
                    <a:pt x="15740" y="5467"/>
                  </a:lnTo>
                  <a:lnTo>
                    <a:pt x="15765" y="5559"/>
                  </a:lnTo>
                  <a:lnTo>
                    <a:pt x="15788" y="5651"/>
                  </a:lnTo>
                  <a:lnTo>
                    <a:pt x="15810" y="5744"/>
                  </a:lnTo>
                  <a:lnTo>
                    <a:pt x="15831" y="5838"/>
                  </a:lnTo>
                  <a:lnTo>
                    <a:pt x="15851" y="5932"/>
                  </a:lnTo>
                  <a:lnTo>
                    <a:pt x="15870" y="6026"/>
                  </a:lnTo>
                  <a:lnTo>
                    <a:pt x="15888" y="6121"/>
                  </a:lnTo>
                  <a:lnTo>
                    <a:pt x="15904" y="6216"/>
                  </a:lnTo>
                  <a:lnTo>
                    <a:pt x="15920" y="6312"/>
                  </a:lnTo>
                  <a:lnTo>
                    <a:pt x="15934" y="6409"/>
                  </a:lnTo>
                  <a:lnTo>
                    <a:pt x="15947" y="6506"/>
                  </a:lnTo>
                  <a:lnTo>
                    <a:pt x="15959" y="6603"/>
                  </a:lnTo>
                  <a:lnTo>
                    <a:pt x="15970" y="6701"/>
                  </a:lnTo>
                  <a:lnTo>
                    <a:pt x="15980" y="6799"/>
                  </a:lnTo>
                  <a:lnTo>
                    <a:pt x="15988" y="6899"/>
                  </a:lnTo>
                  <a:lnTo>
                    <a:pt x="15996" y="6998"/>
                  </a:lnTo>
                  <a:lnTo>
                    <a:pt x="16002" y="7098"/>
                  </a:lnTo>
                  <a:lnTo>
                    <a:pt x="16007" y="7199"/>
                  </a:lnTo>
                  <a:lnTo>
                    <a:pt x="16011" y="7299"/>
                  </a:lnTo>
                  <a:lnTo>
                    <a:pt x="16014" y="7401"/>
                  </a:lnTo>
                  <a:lnTo>
                    <a:pt x="16015" y="7503"/>
                  </a:lnTo>
                  <a:lnTo>
                    <a:pt x="16016" y="7605"/>
                  </a:lnTo>
                  <a:lnTo>
                    <a:pt x="16015" y="7707"/>
                  </a:lnTo>
                  <a:lnTo>
                    <a:pt x="16014" y="7808"/>
                  </a:lnTo>
                  <a:lnTo>
                    <a:pt x="16011" y="7909"/>
                  </a:lnTo>
                  <a:lnTo>
                    <a:pt x="16007" y="8009"/>
                  </a:lnTo>
                  <a:lnTo>
                    <a:pt x="16002" y="8109"/>
                  </a:lnTo>
                  <a:lnTo>
                    <a:pt x="15996" y="8208"/>
                  </a:lnTo>
                  <a:lnTo>
                    <a:pt x="15988" y="8307"/>
                  </a:lnTo>
                  <a:lnTo>
                    <a:pt x="15980" y="8406"/>
                  </a:lnTo>
                  <a:lnTo>
                    <a:pt x="15970" y="8504"/>
                  </a:lnTo>
                  <a:lnTo>
                    <a:pt x="15959" y="8601"/>
                  </a:lnTo>
                  <a:lnTo>
                    <a:pt x="15947" y="8698"/>
                  </a:lnTo>
                  <a:lnTo>
                    <a:pt x="15934" y="8795"/>
                  </a:lnTo>
                  <a:lnTo>
                    <a:pt x="15920" y="8891"/>
                  </a:lnTo>
                  <a:lnTo>
                    <a:pt x="15904" y="8986"/>
                  </a:lnTo>
                  <a:lnTo>
                    <a:pt x="15888" y="9081"/>
                  </a:lnTo>
                  <a:lnTo>
                    <a:pt x="15870" y="9176"/>
                  </a:lnTo>
                  <a:lnTo>
                    <a:pt x="15851" y="9270"/>
                  </a:lnTo>
                  <a:lnTo>
                    <a:pt x="15831" y="9364"/>
                  </a:lnTo>
                  <a:lnTo>
                    <a:pt x="15810" y="9457"/>
                  </a:lnTo>
                  <a:lnTo>
                    <a:pt x="15788" y="9550"/>
                  </a:lnTo>
                  <a:lnTo>
                    <a:pt x="15765" y="9642"/>
                  </a:lnTo>
                  <a:lnTo>
                    <a:pt x="15740" y="9734"/>
                  </a:lnTo>
                  <a:lnTo>
                    <a:pt x="15714" y="9825"/>
                  </a:lnTo>
                  <a:lnTo>
                    <a:pt x="15688" y="9917"/>
                  </a:lnTo>
                  <a:lnTo>
                    <a:pt x="15659" y="10008"/>
                  </a:lnTo>
                  <a:lnTo>
                    <a:pt x="15630" y="10098"/>
                  </a:lnTo>
                  <a:lnTo>
                    <a:pt x="15600" y="10187"/>
                  </a:lnTo>
                  <a:lnTo>
                    <a:pt x="15569" y="10276"/>
                  </a:lnTo>
                  <a:lnTo>
                    <a:pt x="15536" y="10365"/>
                  </a:lnTo>
                  <a:lnTo>
                    <a:pt x="15501" y="10453"/>
                  </a:lnTo>
                  <a:lnTo>
                    <a:pt x="15466" y="10541"/>
                  </a:lnTo>
                  <a:lnTo>
                    <a:pt x="15430" y="10628"/>
                  </a:lnTo>
                  <a:lnTo>
                    <a:pt x="15393" y="10715"/>
                  </a:lnTo>
                  <a:lnTo>
                    <a:pt x="15355" y="10801"/>
                  </a:lnTo>
                  <a:lnTo>
                    <a:pt x="15316" y="10887"/>
                  </a:lnTo>
                  <a:lnTo>
                    <a:pt x="15276" y="10972"/>
                  </a:lnTo>
                  <a:lnTo>
                    <a:pt x="15235" y="11056"/>
                  </a:lnTo>
                  <a:lnTo>
                    <a:pt x="15192" y="11140"/>
                  </a:lnTo>
                  <a:lnTo>
                    <a:pt x="15149" y="11223"/>
                  </a:lnTo>
                  <a:lnTo>
                    <a:pt x="15105" y="11305"/>
                  </a:lnTo>
                  <a:lnTo>
                    <a:pt x="15059" y="11387"/>
                  </a:lnTo>
                  <a:lnTo>
                    <a:pt x="15012" y="11469"/>
                  </a:lnTo>
                  <a:lnTo>
                    <a:pt x="14964" y="11550"/>
                  </a:lnTo>
                  <a:lnTo>
                    <a:pt x="14916" y="11629"/>
                  </a:lnTo>
                  <a:lnTo>
                    <a:pt x="14866" y="11709"/>
                  </a:lnTo>
                  <a:lnTo>
                    <a:pt x="14815" y="11787"/>
                  </a:lnTo>
                  <a:lnTo>
                    <a:pt x="14763" y="11865"/>
                  </a:lnTo>
                  <a:lnTo>
                    <a:pt x="14709" y="11943"/>
                  </a:lnTo>
                  <a:lnTo>
                    <a:pt x="14655" y="12019"/>
                  </a:lnTo>
                  <a:lnTo>
                    <a:pt x="14600" y="12095"/>
                  </a:lnTo>
                  <a:lnTo>
                    <a:pt x="14543" y="12171"/>
                  </a:lnTo>
                  <a:lnTo>
                    <a:pt x="14485" y="12246"/>
                  </a:lnTo>
                  <a:lnTo>
                    <a:pt x="14426" y="12320"/>
                  </a:lnTo>
                  <a:lnTo>
                    <a:pt x="14366" y="12394"/>
                  </a:lnTo>
                  <a:lnTo>
                    <a:pt x="14306" y="12466"/>
                  </a:lnTo>
                  <a:lnTo>
                    <a:pt x="14244" y="12539"/>
                  </a:lnTo>
                  <a:lnTo>
                    <a:pt x="14181" y="12610"/>
                  </a:lnTo>
                  <a:lnTo>
                    <a:pt x="14117" y="12682"/>
                  </a:lnTo>
                  <a:lnTo>
                    <a:pt x="14052" y="12752"/>
                  </a:lnTo>
                  <a:lnTo>
                    <a:pt x="13986" y="12822"/>
                  </a:lnTo>
                  <a:lnTo>
                    <a:pt x="13918" y="12891"/>
                  </a:lnTo>
                  <a:lnTo>
                    <a:pt x="13850" y="12960"/>
                  </a:lnTo>
                  <a:lnTo>
                    <a:pt x="13781" y="13028"/>
                  </a:lnTo>
                  <a:lnTo>
                    <a:pt x="13710" y="13095"/>
                  </a:lnTo>
                  <a:lnTo>
                    <a:pt x="13640" y="13161"/>
                  </a:lnTo>
                  <a:lnTo>
                    <a:pt x="13569" y="13225"/>
                  </a:lnTo>
                  <a:lnTo>
                    <a:pt x="13496" y="13288"/>
                  </a:lnTo>
                  <a:lnTo>
                    <a:pt x="13423" y="13350"/>
                  </a:lnTo>
                  <a:lnTo>
                    <a:pt x="13350" y="13411"/>
                  </a:lnTo>
                  <a:lnTo>
                    <a:pt x="13277" y="13471"/>
                  </a:lnTo>
                  <a:lnTo>
                    <a:pt x="13203" y="13530"/>
                  </a:lnTo>
                  <a:lnTo>
                    <a:pt x="13128" y="13588"/>
                  </a:lnTo>
                  <a:lnTo>
                    <a:pt x="13053" y="13645"/>
                  </a:lnTo>
                  <a:lnTo>
                    <a:pt x="12977" y="13701"/>
                  </a:lnTo>
                  <a:lnTo>
                    <a:pt x="12900" y="13756"/>
                  </a:lnTo>
                  <a:lnTo>
                    <a:pt x="12823" y="13810"/>
                  </a:lnTo>
                  <a:lnTo>
                    <a:pt x="12746" y="13863"/>
                  </a:lnTo>
                  <a:lnTo>
                    <a:pt x="12667" y="13915"/>
                  </a:lnTo>
                  <a:lnTo>
                    <a:pt x="12589" y="13966"/>
                  </a:lnTo>
                  <a:lnTo>
                    <a:pt x="12508" y="14016"/>
                  </a:lnTo>
                  <a:lnTo>
                    <a:pt x="12428" y="14065"/>
                  </a:lnTo>
                  <a:lnTo>
                    <a:pt x="12347" y="14113"/>
                  </a:lnTo>
                  <a:lnTo>
                    <a:pt x="12266" y="14160"/>
                  </a:lnTo>
                  <a:lnTo>
                    <a:pt x="12184" y="14206"/>
                  </a:lnTo>
                  <a:lnTo>
                    <a:pt x="12102" y="14251"/>
                  </a:lnTo>
                  <a:lnTo>
                    <a:pt x="12019" y="14294"/>
                  </a:lnTo>
                  <a:lnTo>
                    <a:pt x="11936" y="14337"/>
                  </a:lnTo>
                  <a:lnTo>
                    <a:pt x="11851" y="14379"/>
                  </a:lnTo>
                  <a:lnTo>
                    <a:pt x="11767" y="14420"/>
                  </a:lnTo>
                  <a:lnTo>
                    <a:pt x="11681" y="14461"/>
                  </a:lnTo>
                  <a:lnTo>
                    <a:pt x="11595" y="14500"/>
                  </a:lnTo>
                  <a:lnTo>
                    <a:pt x="11508" y="14538"/>
                  </a:lnTo>
                  <a:lnTo>
                    <a:pt x="11421" y="14575"/>
                  </a:lnTo>
                  <a:lnTo>
                    <a:pt x="11333" y="14610"/>
                  </a:lnTo>
                  <a:lnTo>
                    <a:pt x="11245" y="14645"/>
                  </a:lnTo>
                  <a:lnTo>
                    <a:pt x="11156" y="14679"/>
                  </a:lnTo>
                  <a:lnTo>
                    <a:pt x="11067" y="14712"/>
                  </a:lnTo>
                  <a:lnTo>
                    <a:pt x="10977" y="14743"/>
                  </a:lnTo>
                  <a:lnTo>
                    <a:pt x="10886" y="14774"/>
                  </a:lnTo>
                  <a:lnTo>
                    <a:pt x="10795" y="14804"/>
                  </a:lnTo>
                  <a:lnTo>
                    <a:pt x="10703" y="14832"/>
                  </a:lnTo>
                  <a:lnTo>
                    <a:pt x="10611" y="14860"/>
                  </a:lnTo>
                  <a:lnTo>
                    <a:pt x="10518" y="14886"/>
                  </a:lnTo>
                  <a:lnTo>
                    <a:pt x="10423" y="14912"/>
                  </a:lnTo>
                  <a:lnTo>
                    <a:pt x="10329" y="14936"/>
                  </a:lnTo>
                  <a:lnTo>
                    <a:pt x="10234" y="14960"/>
                  </a:lnTo>
                  <a:lnTo>
                    <a:pt x="10139" y="14982"/>
                  </a:lnTo>
                  <a:lnTo>
                    <a:pt x="10043" y="15003"/>
                  </a:lnTo>
                  <a:lnTo>
                    <a:pt x="9946" y="15023"/>
                  </a:lnTo>
                  <a:lnTo>
                    <a:pt x="9849" y="15042"/>
                  </a:lnTo>
                  <a:lnTo>
                    <a:pt x="9751" y="15061"/>
                  </a:lnTo>
                  <a:lnTo>
                    <a:pt x="9653" y="15078"/>
                  </a:lnTo>
                  <a:lnTo>
                    <a:pt x="9554" y="15094"/>
                  </a:lnTo>
                  <a:lnTo>
                    <a:pt x="9453" y="15109"/>
                  </a:lnTo>
                  <a:lnTo>
                    <a:pt x="9353" y="15123"/>
                  </a:lnTo>
                  <a:lnTo>
                    <a:pt x="9252" y="15136"/>
                  </a:lnTo>
                  <a:lnTo>
                    <a:pt x="9150" y="15148"/>
                  </a:lnTo>
                  <a:lnTo>
                    <a:pt x="9048" y="15158"/>
                  </a:lnTo>
                  <a:lnTo>
                    <a:pt x="8945" y="15168"/>
                  </a:lnTo>
                  <a:lnTo>
                    <a:pt x="8842" y="15177"/>
                  </a:lnTo>
                  <a:lnTo>
                    <a:pt x="8738" y="15185"/>
                  </a:lnTo>
                  <a:lnTo>
                    <a:pt x="8633" y="15191"/>
                  </a:lnTo>
                  <a:lnTo>
                    <a:pt x="8528" y="15197"/>
                  </a:lnTo>
                  <a:lnTo>
                    <a:pt x="8421" y="15202"/>
                  </a:lnTo>
                  <a:lnTo>
                    <a:pt x="8315" y="15205"/>
                  </a:lnTo>
                  <a:lnTo>
                    <a:pt x="8208" y="15208"/>
                  </a:lnTo>
                  <a:lnTo>
                    <a:pt x="8100" y="15210"/>
                  </a:lnTo>
                  <a:lnTo>
                    <a:pt x="7992" y="15210"/>
                  </a:lnTo>
                  <a:lnTo>
                    <a:pt x="7884" y="15210"/>
                  </a:lnTo>
                  <a:lnTo>
                    <a:pt x="7778" y="15208"/>
                  </a:lnTo>
                  <a:lnTo>
                    <a:pt x="7672" y="15205"/>
                  </a:lnTo>
                  <a:lnTo>
                    <a:pt x="7566" y="15202"/>
                  </a:lnTo>
                  <a:lnTo>
                    <a:pt x="7460" y="15197"/>
                  </a:lnTo>
                  <a:lnTo>
                    <a:pt x="7356" y="15192"/>
                  </a:lnTo>
                  <a:lnTo>
                    <a:pt x="7252" y="15185"/>
                  </a:lnTo>
                  <a:lnTo>
                    <a:pt x="7149" y="15177"/>
                  </a:lnTo>
                  <a:lnTo>
                    <a:pt x="7046" y="15168"/>
                  </a:lnTo>
                  <a:lnTo>
                    <a:pt x="6944" y="15159"/>
                  </a:lnTo>
                  <a:lnTo>
                    <a:pt x="6842" y="15148"/>
                  </a:lnTo>
                  <a:lnTo>
                    <a:pt x="6742" y="15136"/>
                  </a:lnTo>
                  <a:lnTo>
                    <a:pt x="6641" y="15123"/>
                  </a:lnTo>
                  <a:lnTo>
                    <a:pt x="6542" y="15109"/>
                  </a:lnTo>
                  <a:lnTo>
                    <a:pt x="6442" y="15095"/>
                  </a:lnTo>
                  <a:lnTo>
                    <a:pt x="6343" y="15079"/>
                  </a:lnTo>
                  <a:lnTo>
                    <a:pt x="6245" y="15062"/>
                  </a:lnTo>
                  <a:lnTo>
                    <a:pt x="6148" y="15044"/>
                  </a:lnTo>
                  <a:lnTo>
                    <a:pt x="6052" y="15025"/>
                  </a:lnTo>
                  <a:lnTo>
                    <a:pt x="5956" y="15005"/>
                  </a:lnTo>
                  <a:lnTo>
                    <a:pt x="5860" y="14984"/>
                  </a:lnTo>
                  <a:lnTo>
                    <a:pt x="5765" y="14962"/>
                  </a:lnTo>
                  <a:lnTo>
                    <a:pt x="5671" y="14939"/>
                  </a:lnTo>
                  <a:lnTo>
                    <a:pt x="5577" y="14915"/>
                  </a:lnTo>
                  <a:lnTo>
                    <a:pt x="5483" y="14890"/>
                  </a:lnTo>
                  <a:lnTo>
                    <a:pt x="5391" y="14864"/>
                  </a:lnTo>
                  <a:lnTo>
                    <a:pt x="5299" y="14837"/>
                  </a:lnTo>
                  <a:lnTo>
                    <a:pt x="5208" y="14809"/>
                  </a:lnTo>
                  <a:lnTo>
                    <a:pt x="5117" y="14779"/>
                  </a:lnTo>
                  <a:lnTo>
                    <a:pt x="5027" y="14749"/>
                  </a:lnTo>
                  <a:lnTo>
                    <a:pt x="4938" y="14718"/>
                  </a:lnTo>
                  <a:lnTo>
                    <a:pt x="4849" y="14686"/>
                  </a:lnTo>
                  <a:lnTo>
                    <a:pt x="4761" y="14653"/>
                  </a:lnTo>
                  <a:lnTo>
                    <a:pt x="4673" y="14618"/>
                  </a:lnTo>
                  <a:lnTo>
                    <a:pt x="4586" y="14583"/>
                  </a:lnTo>
                  <a:lnTo>
                    <a:pt x="4499" y="14546"/>
                  </a:lnTo>
                  <a:lnTo>
                    <a:pt x="4413" y="14508"/>
                  </a:lnTo>
                  <a:lnTo>
                    <a:pt x="4328" y="14469"/>
                  </a:lnTo>
                  <a:lnTo>
                    <a:pt x="4243" y="14429"/>
                  </a:lnTo>
                  <a:lnTo>
                    <a:pt x="4159" y="14388"/>
                  </a:lnTo>
                  <a:lnTo>
                    <a:pt x="4075" y="14346"/>
                  </a:lnTo>
                  <a:lnTo>
                    <a:pt x="3992" y="14303"/>
                  </a:lnTo>
                  <a:lnTo>
                    <a:pt x="3909" y="14259"/>
                  </a:lnTo>
                  <a:lnTo>
                    <a:pt x="3827" y="14214"/>
                  </a:lnTo>
                  <a:lnTo>
                    <a:pt x="3746" y="14168"/>
                  </a:lnTo>
                  <a:lnTo>
                    <a:pt x="3665" y="14121"/>
                  </a:lnTo>
                  <a:lnTo>
                    <a:pt x="3585" y="14073"/>
                  </a:lnTo>
                  <a:lnTo>
                    <a:pt x="3505" y="14024"/>
                  </a:lnTo>
                  <a:lnTo>
                    <a:pt x="3425" y="13973"/>
                  </a:lnTo>
                  <a:lnTo>
                    <a:pt x="3347" y="13922"/>
                  </a:lnTo>
                  <a:lnTo>
                    <a:pt x="3269" y="13870"/>
                  </a:lnTo>
                  <a:lnTo>
                    <a:pt x="3191" y="13816"/>
                  </a:lnTo>
                  <a:lnTo>
                    <a:pt x="3114" y="13762"/>
                  </a:lnTo>
                  <a:lnTo>
                    <a:pt x="3038" y="13707"/>
                  </a:lnTo>
                  <a:lnTo>
                    <a:pt x="2962" y="13650"/>
                  </a:lnTo>
                  <a:lnTo>
                    <a:pt x="2887" y="13593"/>
                  </a:lnTo>
                  <a:lnTo>
                    <a:pt x="2813" y="13534"/>
                  </a:lnTo>
                  <a:lnTo>
                    <a:pt x="2739" y="13475"/>
                  </a:lnTo>
                  <a:lnTo>
                    <a:pt x="2665" y="13414"/>
                  </a:lnTo>
                  <a:lnTo>
                    <a:pt x="2592" y="13352"/>
                  </a:lnTo>
                  <a:lnTo>
                    <a:pt x="2520" y="13290"/>
                  </a:lnTo>
                  <a:lnTo>
                    <a:pt x="2447" y="13226"/>
                  </a:lnTo>
                  <a:lnTo>
                    <a:pt x="2376" y="13161"/>
                  </a:lnTo>
                  <a:lnTo>
                    <a:pt x="2306" y="13095"/>
                  </a:lnTo>
                  <a:lnTo>
                    <a:pt x="2235" y="13028"/>
                  </a:lnTo>
                  <a:lnTo>
                    <a:pt x="2166" y="12960"/>
                  </a:lnTo>
                  <a:lnTo>
                    <a:pt x="2098" y="12891"/>
                  </a:lnTo>
                  <a:lnTo>
                    <a:pt x="2030" y="12822"/>
                  </a:lnTo>
                  <a:lnTo>
                    <a:pt x="1964" y="12752"/>
                  </a:lnTo>
                  <a:lnTo>
                    <a:pt x="1899" y="12682"/>
                  </a:lnTo>
                  <a:lnTo>
                    <a:pt x="1835" y="12610"/>
                  </a:lnTo>
                  <a:lnTo>
                    <a:pt x="1772" y="12539"/>
                  </a:lnTo>
                  <a:lnTo>
                    <a:pt x="1710" y="12466"/>
                  </a:lnTo>
                  <a:lnTo>
                    <a:pt x="1650" y="12394"/>
                  </a:lnTo>
                  <a:lnTo>
                    <a:pt x="1590" y="12320"/>
                  </a:lnTo>
                  <a:lnTo>
                    <a:pt x="1531" y="12246"/>
                  </a:lnTo>
                  <a:lnTo>
                    <a:pt x="1473" y="12171"/>
                  </a:lnTo>
                  <a:lnTo>
                    <a:pt x="1416" y="12095"/>
                  </a:lnTo>
                  <a:lnTo>
                    <a:pt x="1361" y="12019"/>
                  </a:lnTo>
                  <a:lnTo>
                    <a:pt x="1307" y="11943"/>
                  </a:lnTo>
                  <a:lnTo>
                    <a:pt x="1253" y="11865"/>
                  </a:lnTo>
                  <a:lnTo>
                    <a:pt x="1201" y="11787"/>
                  </a:lnTo>
                  <a:lnTo>
                    <a:pt x="1150" y="11709"/>
                  </a:lnTo>
                  <a:lnTo>
                    <a:pt x="1100" y="11629"/>
                  </a:lnTo>
                  <a:lnTo>
                    <a:pt x="1052" y="11550"/>
                  </a:lnTo>
                  <a:lnTo>
                    <a:pt x="1004" y="11469"/>
                  </a:lnTo>
                  <a:lnTo>
                    <a:pt x="957" y="11387"/>
                  </a:lnTo>
                  <a:lnTo>
                    <a:pt x="911" y="11305"/>
                  </a:lnTo>
                  <a:lnTo>
                    <a:pt x="867" y="11223"/>
                  </a:lnTo>
                  <a:lnTo>
                    <a:pt x="824" y="11140"/>
                  </a:lnTo>
                  <a:lnTo>
                    <a:pt x="781" y="11056"/>
                  </a:lnTo>
                  <a:lnTo>
                    <a:pt x="740" y="10972"/>
                  </a:lnTo>
                  <a:lnTo>
                    <a:pt x="700" y="10887"/>
                  </a:lnTo>
                  <a:lnTo>
                    <a:pt x="661" y="10801"/>
                  </a:lnTo>
                  <a:lnTo>
                    <a:pt x="623" y="10715"/>
                  </a:lnTo>
                  <a:lnTo>
                    <a:pt x="586" y="10628"/>
                  </a:lnTo>
                  <a:lnTo>
                    <a:pt x="550" y="10541"/>
                  </a:lnTo>
                  <a:lnTo>
                    <a:pt x="515" y="10453"/>
                  </a:lnTo>
                  <a:lnTo>
                    <a:pt x="480" y="10365"/>
                  </a:lnTo>
                  <a:lnTo>
                    <a:pt x="447" y="10276"/>
                  </a:lnTo>
                  <a:lnTo>
                    <a:pt x="416" y="10187"/>
                  </a:lnTo>
                  <a:lnTo>
                    <a:pt x="386" y="10098"/>
                  </a:lnTo>
                  <a:lnTo>
                    <a:pt x="356" y="10008"/>
                  </a:lnTo>
                  <a:lnTo>
                    <a:pt x="328" y="9917"/>
                  </a:lnTo>
                  <a:lnTo>
                    <a:pt x="302" y="9825"/>
                  </a:lnTo>
                  <a:lnTo>
                    <a:pt x="276" y="9734"/>
                  </a:lnTo>
                  <a:lnTo>
                    <a:pt x="251" y="9642"/>
                  </a:lnTo>
                  <a:lnTo>
                    <a:pt x="228" y="9550"/>
                  </a:lnTo>
                  <a:lnTo>
                    <a:pt x="206" y="9457"/>
                  </a:lnTo>
                  <a:lnTo>
                    <a:pt x="185" y="9364"/>
                  </a:lnTo>
                  <a:lnTo>
                    <a:pt x="165" y="9270"/>
                  </a:lnTo>
                  <a:lnTo>
                    <a:pt x="146" y="9176"/>
                  </a:lnTo>
                  <a:lnTo>
                    <a:pt x="128" y="9081"/>
                  </a:lnTo>
                  <a:lnTo>
                    <a:pt x="112" y="8986"/>
                  </a:lnTo>
                  <a:lnTo>
                    <a:pt x="96" y="8891"/>
                  </a:lnTo>
                  <a:lnTo>
                    <a:pt x="82" y="8795"/>
                  </a:lnTo>
                  <a:lnTo>
                    <a:pt x="69" y="8698"/>
                  </a:lnTo>
                  <a:lnTo>
                    <a:pt x="57" y="8601"/>
                  </a:lnTo>
                  <a:lnTo>
                    <a:pt x="46" y="8504"/>
                  </a:lnTo>
                  <a:lnTo>
                    <a:pt x="36" y="8406"/>
                  </a:lnTo>
                  <a:lnTo>
                    <a:pt x="28" y="8307"/>
                  </a:lnTo>
                  <a:lnTo>
                    <a:pt x="20" y="8208"/>
                  </a:lnTo>
                  <a:lnTo>
                    <a:pt x="14" y="8109"/>
                  </a:lnTo>
                  <a:lnTo>
                    <a:pt x="9" y="8009"/>
                  </a:lnTo>
                  <a:lnTo>
                    <a:pt x="5" y="7909"/>
                  </a:lnTo>
                  <a:lnTo>
                    <a:pt x="2" y="7808"/>
                  </a:lnTo>
                  <a:lnTo>
                    <a:pt x="1" y="7707"/>
                  </a:lnTo>
                  <a:lnTo>
                    <a:pt x="0" y="760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5" name="Freeform 42"/>
            <p:cNvSpPr>
              <a:spLocks/>
            </p:cNvSpPr>
            <p:nvPr/>
          </p:nvSpPr>
          <p:spPr bwMode="auto">
            <a:xfrm>
              <a:off x="1320768" y="4537077"/>
              <a:ext cx="1016000" cy="963613"/>
            </a:xfrm>
            <a:custGeom>
              <a:avLst/>
              <a:gdLst/>
              <a:ahLst/>
              <a:cxnLst>
                <a:cxn ang="0">
                  <a:pos x="647" y="7890"/>
                </a:cxn>
                <a:cxn ang="0">
                  <a:pos x="4502" y="7890"/>
                </a:cxn>
                <a:cxn ang="0">
                  <a:pos x="4502" y="7890"/>
                </a:cxn>
                <a:cxn ang="0">
                  <a:pos x="8323" y="7890"/>
                </a:cxn>
                <a:cxn ang="0">
                  <a:pos x="8323" y="7890"/>
                </a:cxn>
                <a:cxn ang="0">
                  <a:pos x="8323" y="4776"/>
                </a:cxn>
                <a:cxn ang="0">
                  <a:pos x="8323" y="233"/>
                </a:cxn>
                <a:cxn ang="0">
                  <a:pos x="4502" y="233"/>
                </a:cxn>
                <a:cxn ang="0">
                  <a:pos x="4502" y="2502"/>
                </a:cxn>
                <a:cxn ang="0">
                  <a:pos x="1999" y="0"/>
                </a:cxn>
                <a:cxn ang="0">
                  <a:pos x="0" y="1998"/>
                </a:cxn>
                <a:cxn ang="0">
                  <a:pos x="2778" y="4776"/>
                </a:cxn>
                <a:cxn ang="0">
                  <a:pos x="647" y="4776"/>
                </a:cxn>
                <a:cxn ang="0">
                  <a:pos x="647" y="7890"/>
                </a:cxn>
              </a:cxnLst>
              <a:rect l="0" t="0" r="r" b="b"/>
              <a:pathLst>
                <a:path w="8323" h="7890">
                  <a:moveTo>
                    <a:pt x="647" y="7890"/>
                  </a:moveTo>
                  <a:lnTo>
                    <a:pt x="4502" y="7890"/>
                  </a:lnTo>
                  <a:lnTo>
                    <a:pt x="4502" y="7890"/>
                  </a:lnTo>
                  <a:lnTo>
                    <a:pt x="8323" y="7890"/>
                  </a:lnTo>
                  <a:lnTo>
                    <a:pt x="8323" y="7890"/>
                  </a:lnTo>
                  <a:lnTo>
                    <a:pt x="8323" y="4776"/>
                  </a:lnTo>
                  <a:lnTo>
                    <a:pt x="8323" y="233"/>
                  </a:lnTo>
                  <a:lnTo>
                    <a:pt x="4502" y="233"/>
                  </a:lnTo>
                  <a:lnTo>
                    <a:pt x="4502" y="2502"/>
                  </a:lnTo>
                  <a:lnTo>
                    <a:pt x="1999" y="0"/>
                  </a:lnTo>
                  <a:lnTo>
                    <a:pt x="0" y="1998"/>
                  </a:lnTo>
                  <a:lnTo>
                    <a:pt x="2778" y="4776"/>
                  </a:lnTo>
                  <a:lnTo>
                    <a:pt x="647" y="4776"/>
                  </a:lnTo>
                  <a:lnTo>
                    <a:pt x="647" y="78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8" name="4 Marcador de número de diapositiva"/>
          <p:cNvSpPr>
            <a:spLocks noGrp="1"/>
          </p:cNvSpPr>
          <p:nvPr userDrawn="1">
            <p:ph type="sldNum" sz="quarter" idx="4"/>
          </p:nvPr>
        </p:nvSpPr>
        <p:spPr>
          <a:xfrm>
            <a:off x="0" y="6543885"/>
            <a:ext cx="792088" cy="31411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934BB2FD-5035-4E29-91C2-2A09386173D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57564" y="0"/>
            <a:ext cx="5686436" cy="368280"/>
          </a:xfrm>
        </p:spPr>
        <p:txBody>
          <a:bodyPr>
            <a:noAutofit/>
          </a:bodyPr>
          <a:lstStyle>
            <a:lvl1pPr algn="r">
              <a:defRPr sz="1800">
                <a:latin typeface="Century Gothic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grpSp>
        <p:nvGrpSpPr>
          <p:cNvPr id="7" name="77 Grupo"/>
          <p:cNvGrpSpPr/>
          <p:nvPr userDrawn="1"/>
        </p:nvGrpSpPr>
        <p:grpSpPr>
          <a:xfrm>
            <a:off x="2461832" y="116632"/>
            <a:ext cx="277748" cy="285752"/>
            <a:chOff x="380968" y="3643314"/>
            <a:chExt cx="1955800" cy="1857376"/>
          </a:xfrm>
          <a:solidFill>
            <a:schemeClr val="bg1"/>
          </a:solidFill>
        </p:grpSpPr>
        <p:sp>
          <p:nvSpPr>
            <p:cNvPr id="8" name="Freeform 41"/>
            <p:cNvSpPr>
              <a:spLocks noEditPoints="1"/>
            </p:cNvSpPr>
            <p:nvPr/>
          </p:nvSpPr>
          <p:spPr bwMode="auto">
            <a:xfrm>
              <a:off x="380968" y="3643314"/>
              <a:ext cx="1955800" cy="1857375"/>
            </a:xfrm>
            <a:custGeom>
              <a:avLst/>
              <a:gdLst/>
              <a:ahLst/>
              <a:cxnLst>
                <a:cxn ang="0">
                  <a:pos x="3930" y="8875"/>
                </a:cxn>
                <a:cxn ang="0">
                  <a:pos x="4401" y="10073"/>
                </a:cxn>
                <a:cxn ang="0">
                  <a:pos x="5202" y="11066"/>
                </a:cxn>
                <a:cxn ang="0">
                  <a:pos x="6228" y="11750"/>
                </a:cxn>
                <a:cxn ang="0">
                  <a:pos x="7435" y="12077"/>
                </a:cxn>
                <a:cxn ang="0">
                  <a:pos x="8328" y="12097"/>
                </a:cxn>
                <a:cxn ang="0">
                  <a:pos x="12205" y="7605"/>
                </a:cxn>
                <a:cxn ang="0">
                  <a:pos x="12038" y="6221"/>
                </a:cxn>
                <a:cxn ang="0">
                  <a:pos x="11539" y="5035"/>
                </a:cxn>
                <a:cxn ang="0">
                  <a:pos x="10713" y="4057"/>
                </a:cxn>
                <a:cxn ang="0">
                  <a:pos x="9670" y="3399"/>
                </a:cxn>
                <a:cxn ang="0">
                  <a:pos x="8442" y="3101"/>
                </a:cxn>
                <a:cxn ang="0">
                  <a:pos x="7116" y="3160"/>
                </a:cxn>
                <a:cxn ang="0">
                  <a:pos x="5955" y="3578"/>
                </a:cxn>
                <a:cxn ang="0">
                  <a:pos x="4975" y="4356"/>
                </a:cxn>
                <a:cxn ang="0">
                  <a:pos x="4252" y="5409"/>
                </a:cxn>
                <a:cxn ang="0">
                  <a:pos x="3864" y="6660"/>
                </a:cxn>
                <a:cxn ang="0">
                  <a:pos x="5" y="7299"/>
                </a:cxn>
                <a:cxn ang="0">
                  <a:pos x="127" y="6121"/>
                </a:cxn>
                <a:cxn ang="0">
                  <a:pos x="412" y="5012"/>
                </a:cxn>
                <a:cxn ang="0">
                  <a:pos x="860" y="3975"/>
                </a:cxn>
                <a:cxn ang="0">
                  <a:pos x="1467" y="3021"/>
                </a:cxn>
                <a:cxn ang="0">
                  <a:pos x="2235" y="2151"/>
                </a:cxn>
                <a:cxn ang="0">
                  <a:pos x="3108" y="1423"/>
                </a:cxn>
                <a:cxn ang="0">
                  <a:pos x="4065" y="849"/>
                </a:cxn>
                <a:cxn ang="0">
                  <a:pos x="5107" y="424"/>
                </a:cxn>
                <a:cxn ang="0">
                  <a:pos x="6237" y="146"/>
                </a:cxn>
                <a:cxn ang="0">
                  <a:pos x="7457" y="13"/>
                </a:cxn>
                <a:cxn ang="0">
                  <a:pos x="8745" y="25"/>
                </a:cxn>
                <a:cxn ang="0">
                  <a:pos x="9961" y="183"/>
                </a:cxn>
                <a:cxn ang="0">
                  <a:pos x="11082" y="488"/>
                </a:cxn>
                <a:cxn ang="0">
                  <a:pos x="12113" y="941"/>
                </a:cxn>
                <a:cxn ang="0">
                  <a:pos x="13058" y="1539"/>
                </a:cxn>
                <a:cxn ang="0">
                  <a:pos x="13918" y="2291"/>
                </a:cxn>
                <a:cxn ang="0">
                  <a:pos x="14655" y="3174"/>
                </a:cxn>
                <a:cxn ang="0">
                  <a:pos x="15235" y="4143"/>
                </a:cxn>
                <a:cxn ang="0">
                  <a:pos x="15659" y="5192"/>
                </a:cxn>
                <a:cxn ang="0">
                  <a:pos x="15920" y="6312"/>
                </a:cxn>
                <a:cxn ang="0">
                  <a:pos x="16015" y="7503"/>
                </a:cxn>
                <a:cxn ang="0">
                  <a:pos x="15947" y="8698"/>
                </a:cxn>
                <a:cxn ang="0">
                  <a:pos x="15714" y="9825"/>
                </a:cxn>
                <a:cxn ang="0">
                  <a:pos x="15316" y="10887"/>
                </a:cxn>
                <a:cxn ang="0">
                  <a:pos x="14763" y="11865"/>
                </a:cxn>
                <a:cxn ang="0">
                  <a:pos x="14052" y="12752"/>
                </a:cxn>
                <a:cxn ang="0">
                  <a:pos x="13203" y="13530"/>
                </a:cxn>
                <a:cxn ang="0">
                  <a:pos x="12266" y="14160"/>
                </a:cxn>
                <a:cxn ang="0">
                  <a:pos x="11245" y="14645"/>
                </a:cxn>
                <a:cxn ang="0">
                  <a:pos x="10139" y="14982"/>
                </a:cxn>
                <a:cxn ang="0">
                  <a:pos x="8945" y="15168"/>
                </a:cxn>
                <a:cxn ang="0">
                  <a:pos x="7672" y="15205"/>
                </a:cxn>
                <a:cxn ang="0">
                  <a:pos x="6442" y="15095"/>
                </a:cxn>
                <a:cxn ang="0">
                  <a:pos x="5299" y="14837"/>
                </a:cxn>
                <a:cxn ang="0">
                  <a:pos x="4243" y="14429"/>
                </a:cxn>
                <a:cxn ang="0">
                  <a:pos x="3269" y="13870"/>
                </a:cxn>
                <a:cxn ang="0">
                  <a:pos x="2376" y="13161"/>
                </a:cxn>
                <a:cxn ang="0">
                  <a:pos x="1590" y="12320"/>
                </a:cxn>
                <a:cxn ang="0">
                  <a:pos x="957" y="11387"/>
                </a:cxn>
                <a:cxn ang="0">
                  <a:pos x="480" y="10365"/>
                </a:cxn>
                <a:cxn ang="0">
                  <a:pos x="165" y="9270"/>
                </a:cxn>
                <a:cxn ang="0">
                  <a:pos x="14" y="8109"/>
                </a:cxn>
              </a:cxnLst>
              <a:rect l="0" t="0" r="r" b="b"/>
              <a:pathLst>
                <a:path w="16016" h="15210">
                  <a:moveTo>
                    <a:pt x="3790" y="7605"/>
                  </a:moveTo>
                  <a:lnTo>
                    <a:pt x="3791" y="7727"/>
                  </a:lnTo>
                  <a:lnTo>
                    <a:pt x="3794" y="7848"/>
                  </a:lnTo>
                  <a:lnTo>
                    <a:pt x="3800" y="7967"/>
                  </a:lnTo>
                  <a:lnTo>
                    <a:pt x="3808" y="8085"/>
                  </a:lnTo>
                  <a:lnTo>
                    <a:pt x="3819" y="8202"/>
                  </a:lnTo>
                  <a:lnTo>
                    <a:pt x="3831" y="8317"/>
                  </a:lnTo>
                  <a:lnTo>
                    <a:pt x="3846" y="8432"/>
                  </a:lnTo>
                  <a:lnTo>
                    <a:pt x="3864" y="8545"/>
                  </a:lnTo>
                  <a:lnTo>
                    <a:pt x="3883" y="8656"/>
                  </a:lnTo>
                  <a:lnTo>
                    <a:pt x="3905" y="8766"/>
                  </a:lnTo>
                  <a:lnTo>
                    <a:pt x="3930" y="8875"/>
                  </a:lnTo>
                  <a:lnTo>
                    <a:pt x="3956" y="8982"/>
                  </a:lnTo>
                  <a:lnTo>
                    <a:pt x="3985" y="9088"/>
                  </a:lnTo>
                  <a:lnTo>
                    <a:pt x="4016" y="9193"/>
                  </a:lnTo>
                  <a:lnTo>
                    <a:pt x="4050" y="9296"/>
                  </a:lnTo>
                  <a:lnTo>
                    <a:pt x="4086" y="9397"/>
                  </a:lnTo>
                  <a:lnTo>
                    <a:pt x="4124" y="9498"/>
                  </a:lnTo>
                  <a:lnTo>
                    <a:pt x="4164" y="9597"/>
                  </a:lnTo>
                  <a:lnTo>
                    <a:pt x="4207" y="9695"/>
                  </a:lnTo>
                  <a:lnTo>
                    <a:pt x="4252" y="9791"/>
                  </a:lnTo>
                  <a:lnTo>
                    <a:pt x="4300" y="9887"/>
                  </a:lnTo>
                  <a:lnTo>
                    <a:pt x="4349" y="9980"/>
                  </a:lnTo>
                  <a:lnTo>
                    <a:pt x="4401" y="10073"/>
                  </a:lnTo>
                  <a:lnTo>
                    <a:pt x="4456" y="10163"/>
                  </a:lnTo>
                  <a:lnTo>
                    <a:pt x="4513" y="10253"/>
                  </a:lnTo>
                  <a:lnTo>
                    <a:pt x="4572" y="10341"/>
                  </a:lnTo>
                  <a:lnTo>
                    <a:pt x="4634" y="10427"/>
                  </a:lnTo>
                  <a:lnTo>
                    <a:pt x="4697" y="10513"/>
                  </a:lnTo>
                  <a:lnTo>
                    <a:pt x="4763" y="10597"/>
                  </a:lnTo>
                  <a:lnTo>
                    <a:pt x="4831" y="10679"/>
                  </a:lnTo>
                  <a:lnTo>
                    <a:pt x="4902" y="10760"/>
                  </a:lnTo>
                  <a:lnTo>
                    <a:pt x="4975" y="10840"/>
                  </a:lnTo>
                  <a:lnTo>
                    <a:pt x="5049" y="10918"/>
                  </a:lnTo>
                  <a:lnTo>
                    <a:pt x="5125" y="10993"/>
                  </a:lnTo>
                  <a:lnTo>
                    <a:pt x="5202" y="11066"/>
                  </a:lnTo>
                  <a:lnTo>
                    <a:pt x="5281" y="11137"/>
                  </a:lnTo>
                  <a:lnTo>
                    <a:pt x="5361" y="11205"/>
                  </a:lnTo>
                  <a:lnTo>
                    <a:pt x="5441" y="11270"/>
                  </a:lnTo>
                  <a:lnTo>
                    <a:pt x="5525" y="11333"/>
                  </a:lnTo>
                  <a:lnTo>
                    <a:pt x="5608" y="11394"/>
                  </a:lnTo>
                  <a:lnTo>
                    <a:pt x="5693" y="11453"/>
                  </a:lnTo>
                  <a:lnTo>
                    <a:pt x="5779" y="11509"/>
                  </a:lnTo>
                  <a:lnTo>
                    <a:pt x="5866" y="11562"/>
                  </a:lnTo>
                  <a:lnTo>
                    <a:pt x="5955" y="11612"/>
                  </a:lnTo>
                  <a:lnTo>
                    <a:pt x="6044" y="11661"/>
                  </a:lnTo>
                  <a:lnTo>
                    <a:pt x="6135" y="11706"/>
                  </a:lnTo>
                  <a:lnTo>
                    <a:pt x="6228" y="11750"/>
                  </a:lnTo>
                  <a:lnTo>
                    <a:pt x="6321" y="11791"/>
                  </a:lnTo>
                  <a:lnTo>
                    <a:pt x="6416" y="11829"/>
                  </a:lnTo>
                  <a:lnTo>
                    <a:pt x="6513" y="11865"/>
                  </a:lnTo>
                  <a:lnTo>
                    <a:pt x="6611" y="11898"/>
                  </a:lnTo>
                  <a:lnTo>
                    <a:pt x="6709" y="11929"/>
                  </a:lnTo>
                  <a:lnTo>
                    <a:pt x="6809" y="11958"/>
                  </a:lnTo>
                  <a:lnTo>
                    <a:pt x="6910" y="11984"/>
                  </a:lnTo>
                  <a:lnTo>
                    <a:pt x="7013" y="12007"/>
                  </a:lnTo>
                  <a:lnTo>
                    <a:pt x="7116" y="12028"/>
                  </a:lnTo>
                  <a:lnTo>
                    <a:pt x="7221" y="12047"/>
                  </a:lnTo>
                  <a:lnTo>
                    <a:pt x="7327" y="12063"/>
                  </a:lnTo>
                  <a:lnTo>
                    <a:pt x="7435" y="12077"/>
                  </a:lnTo>
                  <a:lnTo>
                    <a:pt x="7544" y="12088"/>
                  </a:lnTo>
                  <a:lnTo>
                    <a:pt x="7654" y="12097"/>
                  </a:lnTo>
                  <a:lnTo>
                    <a:pt x="7766" y="12103"/>
                  </a:lnTo>
                  <a:lnTo>
                    <a:pt x="7878" y="12106"/>
                  </a:lnTo>
                  <a:lnTo>
                    <a:pt x="7992" y="12108"/>
                  </a:lnTo>
                  <a:lnTo>
                    <a:pt x="8041" y="12107"/>
                  </a:lnTo>
                  <a:lnTo>
                    <a:pt x="8089" y="12107"/>
                  </a:lnTo>
                  <a:lnTo>
                    <a:pt x="8137" y="12106"/>
                  </a:lnTo>
                  <a:lnTo>
                    <a:pt x="8185" y="12104"/>
                  </a:lnTo>
                  <a:lnTo>
                    <a:pt x="8233" y="12102"/>
                  </a:lnTo>
                  <a:lnTo>
                    <a:pt x="8281" y="12100"/>
                  </a:lnTo>
                  <a:lnTo>
                    <a:pt x="8328" y="12097"/>
                  </a:lnTo>
                  <a:lnTo>
                    <a:pt x="8375" y="12093"/>
                  </a:lnTo>
                  <a:lnTo>
                    <a:pt x="8375" y="12158"/>
                  </a:lnTo>
                  <a:lnTo>
                    <a:pt x="12193" y="12158"/>
                  </a:lnTo>
                  <a:lnTo>
                    <a:pt x="12193" y="7994"/>
                  </a:lnTo>
                  <a:lnTo>
                    <a:pt x="12195" y="7946"/>
                  </a:lnTo>
                  <a:lnTo>
                    <a:pt x="12198" y="7898"/>
                  </a:lnTo>
                  <a:lnTo>
                    <a:pt x="12200" y="7850"/>
                  </a:lnTo>
                  <a:lnTo>
                    <a:pt x="12202" y="7801"/>
                  </a:lnTo>
                  <a:lnTo>
                    <a:pt x="12203" y="7752"/>
                  </a:lnTo>
                  <a:lnTo>
                    <a:pt x="12204" y="7704"/>
                  </a:lnTo>
                  <a:lnTo>
                    <a:pt x="12205" y="7654"/>
                  </a:lnTo>
                  <a:lnTo>
                    <a:pt x="12205" y="7605"/>
                  </a:lnTo>
                  <a:lnTo>
                    <a:pt x="12204" y="7482"/>
                  </a:lnTo>
                  <a:lnTo>
                    <a:pt x="12200" y="7361"/>
                  </a:lnTo>
                  <a:lnTo>
                    <a:pt x="12194" y="7241"/>
                  </a:lnTo>
                  <a:lnTo>
                    <a:pt x="12186" y="7122"/>
                  </a:lnTo>
                  <a:lnTo>
                    <a:pt x="12176" y="7005"/>
                  </a:lnTo>
                  <a:lnTo>
                    <a:pt x="12163" y="6889"/>
                  </a:lnTo>
                  <a:lnTo>
                    <a:pt x="12148" y="6773"/>
                  </a:lnTo>
                  <a:lnTo>
                    <a:pt x="12131" y="6660"/>
                  </a:lnTo>
                  <a:lnTo>
                    <a:pt x="12111" y="6548"/>
                  </a:lnTo>
                  <a:lnTo>
                    <a:pt x="12089" y="6438"/>
                  </a:lnTo>
                  <a:lnTo>
                    <a:pt x="12065" y="6329"/>
                  </a:lnTo>
                  <a:lnTo>
                    <a:pt x="12038" y="6221"/>
                  </a:lnTo>
                  <a:lnTo>
                    <a:pt x="12009" y="6115"/>
                  </a:lnTo>
                  <a:lnTo>
                    <a:pt x="11978" y="6010"/>
                  </a:lnTo>
                  <a:lnTo>
                    <a:pt x="11945" y="5906"/>
                  </a:lnTo>
                  <a:lnTo>
                    <a:pt x="11909" y="5804"/>
                  </a:lnTo>
                  <a:lnTo>
                    <a:pt x="11871" y="5703"/>
                  </a:lnTo>
                  <a:lnTo>
                    <a:pt x="11830" y="5604"/>
                  </a:lnTo>
                  <a:lnTo>
                    <a:pt x="11787" y="5506"/>
                  </a:lnTo>
                  <a:lnTo>
                    <a:pt x="11742" y="5409"/>
                  </a:lnTo>
                  <a:lnTo>
                    <a:pt x="11695" y="5313"/>
                  </a:lnTo>
                  <a:lnTo>
                    <a:pt x="11645" y="5219"/>
                  </a:lnTo>
                  <a:lnTo>
                    <a:pt x="11593" y="5126"/>
                  </a:lnTo>
                  <a:lnTo>
                    <a:pt x="11539" y="5035"/>
                  </a:lnTo>
                  <a:lnTo>
                    <a:pt x="11481" y="4945"/>
                  </a:lnTo>
                  <a:lnTo>
                    <a:pt x="11422" y="4857"/>
                  </a:lnTo>
                  <a:lnTo>
                    <a:pt x="11361" y="4770"/>
                  </a:lnTo>
                  <a:lnTo>
                    <a:pt x="11297" y="4684"/>
                  </a:lnTo>
                  <a:lnTo>
                    <a:pt x="11231" y="4600"/>
                  </a:lnTo>
                  <a:lnTo>
                    <a:pt x="11163" y="4517"/>
                  </a:lnTo>
                  <a:lnTo>
                    <a:pt x="11093" y="4436"/>
                  </a:lnTo>
                  <a:lnTo>
                    <a:pt x="11020" y="4356"/>
                  </a:lnTo>
                  <a:lnTo>
                    <a:pt x="10945" y="4277"/>
                  </a:lnTo>
                  <a:lnTo>
                    <a:pt x="10869" y="4201"/>
                  </a:lnTo>
                  <a:lnTo>
                    <a:pt x="10792" y="4128"/>
                  </a:lnTo>
                  <a:lnTo>
                    <a:pt x="10713" y="4057"/>
                  </a:lnTo>
                  <a:lnTo>
                    <a:pt x="10634" y="3988"/>
                  </a:lnTo>
                  <a:lnTo>
                    <a:pt x="10553" y="3922"/>
                  </a:lnTo>
                  <a:lnTo>
                    <a:pt x="10469" y="3859"/>
                  </a:lnTo>
                  <a:lnTo>
                    <a:pt x="10386" y="3797"/>
                  </a:lnTo>
                  <a:lnTo>
                    <a:pt x="10301" y="3738"/>
                  </a:lnTo>
                  <a:lnTo>
                    <a:pt x="10215" y="3682"/>
                  </a:lnTo>
                  <a:lnTo>
                    <a:pt x="10127" y="3629"/>
                  </a:lnTo>
                  <a:lnTo>
                    <a:pt x="10038" y="3578"/>
                  </a:lnTo>
                  <a:lnTo>
                    <a:pt x="9948" y="3529"/>
                  </a:lnTo>
                  <a:lnTo>
                    <a:pt x="9857" y="3483"/>
                  </a:lnTo>
                  <a:lnTo>
                    <a:pt x="9764" y="3440"/>
                  </a:lnTo>
                  <a:lnTo>
                    <a:pt x="9670" y="3399"/>
                  </a:lnTo>
                  <a:lnTo>
                    <a:pt x="9575" y="3360"/>
                  </a:lnTo>
                  <a:lnTo>
                    <a:pt x="9478" y="3324"/>
                  </a:lnTo>
                  <a:lnTo>
                    <a:pt x="9380" y="3291"/>
                  </a:lnTo>
                  <a:lnTo>
                    <a:pt x="9281" y="3260"/>
                  </a:lnTo>
                  <a:lnTo>
                    <a:pt x="9181" y="3231"/>
                  </a:lnTo>
                  <a:lnTo>
                    <a:pt x="9079" y="3205"/>
                  </a:lnTo>
                  <a:lnTo>
                    <a:pt x="8976" y="3181"/>
                  </a:lnTo>
                  <a:lnTo>
                    <a:pt x="8872" y="3160"/>
                  </a:lnTo>
                  <a:lnTo>
                    <a:pt x="8767" y="3142"/>
                  </a:lnTo>
                  <a:lnTo>
                    <a:pt x="8660" y="3125"/>
                  </a:lnTo>
                  <a:lnTo>
                    <a:pt x="8552" y="3112"/>
                  </a:lnTo>
                  <a:lnTo>
                    <a:pt x="8442" y="3101"/>
                  </a:lnTo>
                  <a:lnTo>
                    <a:pt x="8331" y="3092"/>
                  </a:lnTo>
                  <a:lnTo>
                    <a:pt x="8219" y="3086"/>
                  </a:lnTo>
                  <a:lnTo>
                    <a:pt x="8106" y="3082"/>
                  </a:lnTo>
                  <a:lnTo>
                    <a:pt x="7992" y="3081"/>
                  </a:lnTo>
                  <a:lnTo>
                    <a:pt x="7878" y="3082"/>
                  </a:lnTo>
                  <a:lnTo>
                    <a:pt x="7766" y="3086"/>
                  </a:lnTo>
                  <a:lnTo>
                    <a:pt x="7654" y="3092"/>
                  </a:lnTo>
                  <a:lnTo>
                    <a:pt x="7544" y="3101"/>
                  </a:lnTo>
                  <a:lnTo>
                    <a:pt x="7435" y="3112"/>
                  </a:lnTo>
                  <a:lnTo>
                    <a:pt x="7327" y="3125"/>
                  </a:lnTo>
                  <a:lnTo>
                    <a:pt x="7221" y="3142"/>
                  </a:lnTo>
                  <a:lnTo>
                    <a:pt x="7116" y="3160"/>
                  </a:lnTo>
                  <a:lnTo>
                    <a:pt x="7013" y="3181"/>
                  </a:lnTo>
                  <a:lnTo>
                    <a:pt x="6910" y="3205"/>
                  </a:lnTo>
                  <a:lnTo>
                    <a:pt x="6809" y="3231"/>
                  </a:lnTo>
                  <a:lnTo>
                    <a:pt x="6709" y="3260"/>
                  </a:lnTo>
                  <a:lnTo>
                    <a:pt x="6611" y="3291"/>
                  </a:lnTo>
                  <a:lnTo>
                    <a:pt x="6513" y="3324"/>
                  </a:lnTo>
                  <a:lnTo>
                    <a:pt x="6416" y="3360"/>
                  </a:lnTo>
                  <a:lnTo>
                    <a:pt x="6321" y="3399"/>
                  </a:lnTo>
                  <a:lnTo>
                    <a:pt x="6228" y="3440"/>
                  </a:lnTo>
                  <a:lnTo>
                    <a:pt x="6135" y="3483"/>
                  </a:lnTo>
                  <a:lnTo>
                    <a:pt x="6044" y="3529"/>
                  </a:lnTo>
                  <a:lnTo>
                    <a:pt x="5955" y="3578"/>
                  </a:lnTo>
                  <a:lnTo>
                    <a:pt x="5866" y="3629"/>
                  </a:lnTo>
                  <a:lnTo>
                    <a:pt x="5779" y="3682"/>
                  </a:lnTo>
                  <a:lnTo>
                    <a:pt x="5693" y="3738"/>
                  </a:lnTo>
                  <a:lnTo>
                    <a:pt x="5608" y="3797"/>
                  </a:lnTo>
                  <a:lnTo>
                    <a:pt x="5525" y="3859"/>
                  </a:lnTo>
                  <a:lnTo>
                    <a:pt x="5441" y="3922"/>
                  </a:lnTo>
                  <a:lnTo>
                    <a:pt x="5361" y="3988"/>
                  </a:lnTo>
                  <a:lnTo>
                    <a:pt x="5281" y="4057"/>
                  </a:lnTo>
                  <a:lnTo>
                    <a:pt x="5202" y="4128"/>
                  </a:lnTo>
                  <a:lnTo>
                    <a:pt x="5125" y="4201"/>
                  </a:lnTo>
                  <a:lnTo>
                    <a:pt x="5049" y="4277"/>
                  </a:lnTo>
                  <a:lnTo>
                    <a:pt x="4975" y="4356"/>
                  </a:lnTo>
                  <a:lnTo>
                    <a:pt x="4902" y="4436"/>
                  </a:lnTo>
                  <a:lnTo>
                    <a:pt x="4831" y="4517"/>
                  </a:lnTo>
                  <a:lnTo>
                    <a:pt x="4763" y="4600"/>
                  </a:lnTo>
                  <a:lnTo>
                    <a:pt x="4697" y="4684"/>
                  </a:lnTo>
                  <a:lnTo>
                    <a:pt x="4634" y="4770"/>
                  </a:lnTo>
                  <a:lnTo>
                    <a:pt x="4572" y="4857"/>
                  </a:lnTo>
                  <a:lnTo>
                    <a:pt x="4513" y="4945"/>
                  </a:lnTo>
                  <a:lnTo>
                    <a:pt x="4456" y="5035"/>
                  </a:lnTo>
                  <a:lnTo>
                    <a:pt x="4401" y="5126"/>
                  </a:lnTo>
                  <a:lnTo>
                    <a:pt x="4349" y="5219"/>
                  </a:lnTo>
                  <a:lnTo>
                    <a:pt x="4300" y="5313"/>
                  </a:lnTo>
                  <a:lnTo>
                    <a:pt x="4252" y="5409"/>
                  </a:lnTo>
                  <a:lnTo>
                    <a:pt x="4207" y="5506"/>
                  </a:lnTo>
                  <a:lnTo>
                    <a:pt x="4164" y="5604"/>
                  </a:lnTo>
                  <a:lnTo>
                    <a:pt x="4124" y="5703"/>
                  </a:lnTo>
                  <a:lnTo>
                    <a:pt x="4086" y="5804"/>
                  </a:lnTo>
                  <a:lnTo>
                    <a:pt x="4050" y="5906"/>
                  </a:lnTo>
                  <a:lnTo>
                    <a:pt x="4016" y="6010"/>
                  </a:lnTo>
                  <a:lnTo>
                    <a:pt x="3985" y="6115"/>
                  </a:lnTo>
                  <a:lnTo>
                    <a:pt x="3956" y="6221"/>
                  </a:lnTo>
                  <a:lnTo>
                    <a:pt x="3930" y="6329"/>
                  </a:lnTo>
                  <a:lnTo>
                    <a:pt x="3905" y="6438"/>
                  </a:lnTo>
                  <a:lnTo>
                    <a:pt x="3883" y="6548"/>
                  </a:lnTo>
                  <a:lnTo>
                    <a:pt x="3864" y="6660"/>
                  </a:lnTo>
                  <a:lnTo>
                    <a:pt x="3846" y="6773"/>
                  </a:lnTo>
                  <a:lnTo>
                    <a:pt x="3831" y="6889"/>
                  </a:lnTo>
                  <a:lnTo>
                    <a:pt x="3819" y="7005"/>
                  </a:lnTo>
                  <a:lnTo>
                    <a:pt x="3808" y="7122"/>
                  </a:lnTo>
                  <a:lnTo>
                    <a:pt x="3800" y="7241"/>
                  </a:lnTo>
                  <a:lnTo>
                    <a:pt x="3794" y="7361"/>
                  </a:lnTo>
                  <a:lnTo>
                    <a:pt x="3791" y="7482"/>
                  </a:lnTo>
                  <a:lnTo>
                    <a:pt x="3790" y="7605"/>
                  </a:lnTo>
                  <a:close/>
                  <a:moveTo>
                    <a:pt x="0" y="7605"/>
                  </a:moveTo>
                  <a:lnTo>
                    <a:pt x="1" y="7503"/>
                  </a:lnTo>
                  <a:lnTo>
                    <a:pt x="2" y="7401"/>
                  </a:lnTo>
                  <a:lnTo>
                    <a:pt x="5" y="7299"/>
                  </a:lnTo>
                  <a:lnTo>
                    <a:pt x="9" y="7199"/>
                  </a:lnTo>
                  <a:lnTo>
                    <a:pt x="14" y="7098"/>
                  </a:lnTo>
                  <a:lnTo>
                    <a:pt x="20" y="6998"/>
                  </a:lnTo>
                  <a:lnTo>
                    <a:pt x="28" y="6899"/>
                  </a:lnTo>
                  <a:lnTo>
                    <a:pt x="36" y="6799"/>
                  </a:lnTo>
                  <a:lnTo>
                    <a:pt x="46" y="6701"/>
                  </a:lnTo>
                  <a:lnTo>
                    <a:pt x="57" y="6603"/>
                  </a:lnTo>
                  <a:lnTo>
                    <a:pt x="69" y="6506"/>
                  </a:lnTo>
                  <a:lnTo>
                    <a:pt x="82" y="6409"/>
                  </a:lnTo>
                  <a:lnTo>
                    <a:pt x="96" y="6312"/>
                  </a:lnTo>
                  <a:lnTo>
                    <a:pt x="111" y="6216"/>
                  </a:lnTo>
                  <a:lnTo>
                    <a:pt x="127" y="6121"/>
                  </a:lnTo>
                  <a:lnTo>
                    <a:pt x="145" y="6026"/>
                  </a:lnTo>
                  <a:lnTo>
                    <a:pt x="163" y="5932"/>
                  </a:lnTo>
                  <a:lnTo>
                    <a:pt x="183" y="5838"/>
                  </a:lnTo>
                  <a:lnTo>
                    <a:pt x="204" y="5744"/>
                  </a:lnTo>
                  <a:lnTo>
                    <a:pt x="226" y="5651"/>
                  </a:lnTo>
                  <a:lnTo>
                    <a:pt x="249" y="5559"/>
                  </a:lnTo>
                  <a:lnTo>
                    <a:pt x="274" y="5467"/>
                  </a:lnTo>
                  <a:lnTo>
                    <a:pt x="299" y="5375"/>
                  </a:lnTo>
                  <a:lnTo>
                    <a:pt x="325" y="5283"/>
                  </a:lnTo>
                  <a:lnTo>
                    <a:pt x="353" y="5192"/>
                  </a:lnTo>
                  <a:lnTo>
                    <a:pt x="382" y="5102"/>
                  </a:lnTo>
                  <a:lnTo>
                    <a:pt x="412" y="5012"/>
                  </a:lnTo>
                  <a:lnTo>
                    <a:pt x="443" y="4923"/>
                  </a:lnTo>
                  <a:lnTo>
                    <a:pt x="475" y="4834"/>
                  </a:lnTo>
                  <a:lnTo>
                    <a:pt x="509" y="4746"/>
                  </a:lnTo>
                  <a:lnTo>
                    <a:pt x="543" y="4658"/>
                  </a:lnTo>
                  <a:lnTo>
                    <a:pt x="579" y="4571"/>
                  </a:lnTo>
                  <a:lnTo>
                    <a:pt x="616" y="4484"/>
                  </a:lnTo>
                  <a:lnTo>
                    <a:pt x="654" y="4398"/>
                  </a:lnTo>
                  <a:lnTo>
                    <a:pt x="693" y="4312"/>
                  </a:lnTo>
                  <a:lnTo>
                    <a:pt x="733" y="4227"/>
                  </a:lnTo>
                  <a:lnTo>
                    <a:pt x="774" y="4143"/>
                  </a:lnTo>
                  <a:lnTo>
                    <a:pt x="816" y="4059"/>
                  </a:lnTo>
                  <a:lnTo>
                    <a:pt x="860" y="3975"/>
                  </a:lnTo>
                  <a:lnTo>
                    <a:pt x="904" y="3893"/>
                  </a:lnTo>
                  <a:lnTo>
                    <a:pt x="950" y="3811"/>
                  </a:lnTo>
                  <a:lnTo>
                    <a:pt x="997" y="3728"/>
                  </a:lnTo>
                  <a:lnTo>
                    <a:pt x="1045" y="3647"/>
                  </a:lnTo>
                  <a:lnTo>
                    <a:pt x="1094" y="3567"/>
                  </a:lnTo>
                  <a:lnTo>
                    <a:pt x="1144" y="3487"/>
                  </a:lnTo>
                  <a:lnTo>
                    <a:pt x="1195" y="3408"/>
                  </a:lnTo>
                  <a:lnTo>
                    <a:pt x="1247" y="3329"/>
                  </a:lnTo>
                  <a:lnTo>
                    <a:pt x="1300" y="3251"/>
                  </a:lnTo>
                  <a:lnTo>
                    <a:pt x="1355" y="3174"/>
                  </a:lnTo>
                  <a:lnTo>
                    <a:pt x="1410" y="3097"/>
                  </a:lnTo>
                  <a:lnTo>
                    <a:pt x="1467" y="3021"/>
                  </a:lnTo>
                  <a:lnTo>
                    <a:pt x="1526" y="2945"/>
                  </a:lnTo>
                  <a:lnTo>
                    <a:pt x="1585" y="2870"/>
                  </a:lnTo>
                  <a:lnTo>
                    <a:pt x="1645" y="2796"/>
                  </a:lnTo>
                  <a:lnTo>
                    <a:pt x="1706" y="2722"/>
                  </a:lnTo>
                  <a:lnTo>
                    <a:pt x="1768" y="2648"/>
                  </a:lnTo>
                  <a:lnTo>
                    <a:pt x="1831" y="2576"/>
                  </a:lnTo>
                  <a:lnTo>
                    <a:pt x="1896" y="2504"/>
                  </a:lnTo>
                  <a:lnTo>
                    <a:pt x="1961" y="2432"/>
                  </a:lnTo>
                  <a:lnTo>
                    <a:pt x="2028" y="2361"/>
                  </a:lnTo>
                  <a:lnTo>
                    <a:pt x="2096" y="2291"/>
                  </a:lnTo>
                  <a:lnTo>
                    <a:pt x="2165" y="2220"/>
                  </a:lnTo>
                  <a:lnTo>
                    <a:pt x="2235" y="2151"/>
                  </a:lnTo>
                  <a:lnTo>
                    <a:pt x="2306" y="2082"/>
                  </a:lnTo>
                  <a:lnTo>
                    <a:pt x="2376" y="2017"/>
                  </a:lnTo>
                  <a:lnTo>
                    <a:pt x="2446" y="1953"/>
                  </a:lnTo>
                  <a:lnTo>
                    <a:pt x="2518" y="1890"/>
                  </a:lnTo>
                  <a:lnTo>
                    <a:pt x="2590" y="1828"/>
                  </a:lnTo>
                  <a:lnTo>
                    <a:pt x="2662" y="1767"/>
                  </a:lnTo>
                  <a:lnTo>
                    <a:pt x="2735" y="1707"/>
                  </a:lnTo>
                  <a:lnTo>
                    <a:pt x="2809" y="1648"/>
                  </a:lnTo>
                  <a:lnTo>
                    <a:pt x="2883" y="1591"/>
                  </a:lnTo>
                  <a:lnTo>
                    <a:pt x="2957" y="1534"/>
                  </a:lnTo>
                  <a:lnTo>
                    <a:pt x="3032" y="1478"/>
                  </a:lnTo>
                  <a:lnTo>
                    <a:pt x="3108" y="1423"/>
                  </a:lnTo>
                  <a:lnTo>
                    <a:pt x="3185" y="1370"/>
                  </a:lnTo>
                  <a:lnTo>
                    <a:pt x="3262" y="1317"/>
                  </a:lnTo>
                  <a:lnTo>
                    <a:pt x="3339" y="1265"/>
                  </a:lnTo>
                  <a:lnTo>
                    <a:pt x="3417" y="1215"/>
                  </a:lnTo>
                  <a:lnTo>
                    <a:pt x="3496" y="1165"/>
                  </a:lnTo>
                  <a:lnTo>
                    <a:pt x="3577" y="1117"/>
                  </a:lnTo>
                  <a:lnTo>
                    <a:pt x="3656" y="1070"/>
                  </a:lnTo>
                  <a:lnTo>
                    <a:pt x="3737" y="1023"/>
                  </a:lnTo>
                  <a:lnTo>
                    <a:pt x="3818" y="978"/>
                  </a:lnTo>
                  <a:lnTo>
                    <a:pt x="3900" y="934"/>
                  </a:lnTo>
                  <a:lnTo>
                    <a:pt x="3982" y="891"/>
                  </a:lnTo>
                  <a:lnTo>
                    <a:pt x="4065" y="849"/>
                  </a:lnTo>
                  <a:lnTo>
                    <a:pt x="4148" y="808"/>
                  </a:lnTo>
                  <a:lnTo>
                    <a:pt x="4232" y="768"/>
                  </a:lnTo>
                  <a:lnTo>
                    <a:pt x="4317" y="728"/>
                  </a:lnTo>
                  <a:lnTo>
                    <a:pt x="4402" y="690"/>
                  </a:lnTo>
                  <a:lnTo>
                    <a:pt x="4488" y="653"/>
                  </a:lnTo>
                  <a:lnTo>
                    <a:pt x="4576" y="617"/>
                  </a:lnTo>
                  <a:lnTo>
                    <a:pt x="4663" y="583"/>
                  </a:lnTo>
                  <a:lnTo>
                    <a:pt x="4750" y="549"/>
                  </a:lnTo>
                  <a:lnTo>
                    <a:pt x="4838" y="517"/>
                  </a:lnTo>
                  <a:lnTo>
                    <a:pt x="4927" y="485"/>
                  </a:lnTo>
                  <a:lnTo>
                    <a:pt x="5017" y="454"/>
                  </a:lnTo>
                  <a:lnTo>
                    <a:pt x="5107" y="424"/>
                  </a:lnTo>
                  <a:lnTo>
                    <a:pt x="5197" y="396"/>
                  </a:lnTo>
                  <a:lnTo>
                    <a:pt x="5289" y="368"/>
                  </a:lnTo>
                  <a:lnTo>
                    <a:pt x="5381" y="341"/>
                  </a:lnTo>
                  <a:lnTo>
                    <a:pt x="5473" y="315"/>
                  </a:lnTo>
                  <a:lnTo>
                    <a:pt x="5567" y="291"/>
                  </a:lnTo>
                  <a:lnTo>
                    <a:pt x="5661" y="267"/>
                  </a:lnTo>
                  <a:lnTo>
                    <a:pt x="5756" y="244"/>
                  </a:lnTo>
                  <a:lnTo>
                    <a:pt x="5851" y="223"/>
                  </a:lnTo>
                  <a:lnTo>
                    <a:pt x="5946" y="202"/>
                  </a:lnTo>
                  <a:lnTo>
                    <a:pt x="6043" y="182"/>
                  </a:lnTo>
                  <a:lnTo>
                    <a:pt x="6139" y="164"/>
                  </a:lnTo>
                  <a:lnTo>
                    <a:pt x="6237" y="146"/>
                  </a:lnTo>
                  <a:lnTo>
                    <a:pt x="6335" y="129"/>
                  </a:lnTo>
                  <a:lnTo>
                    <a:pt x="6434" y="114"/>
                  </a:lnTo>
                  <a:lnTo>
                    <a:pt x="6534" y="99"/>
                  </a:lnTo>
                  <a:lnTo>
                    <a:pt x="6634" y="85"/>
                  </a:lnTo>
                  <a:lnTo>
                    <a:pt x="6735" y="73"/>
                  </a:lnTo>
                  <a:lnTo>
                    <a:pt x="6836" y="61"/>
                  </a:lnTo>
                  <a:lnTo>
                    <a:pt x="6938" y="50"/>
                  </a:lnTo>
                  <a:lnTo>
                    <a:pt x="7041" y="41"/>
                  </a:lnTo>
                  <a:lnTo>
                    <a:pt x="7144" y="32"/>
                  </a:lnTo>
                  <a:lnTo>
                    <a:pt x="7248" y="25"/>
                  </a:lnTo>
                  <a:lnTo>
                    <a:pt x="7352" y="18"/>
                  </a:lnTo>
                  <a:lnTo>
                    <a:pt x="7457" y="13"/>
                  </a:lnTo>
                  <a:lnTo>
                    <a:pt x="7563" y="8"/>
                  </a:lnTo>
                  <a:lnTo>
                    <a:pt x="7670" y="5"/>
                  </a:lnTo>
                  <a:lnTo>
                    <a:pt x="7776" y="2"/>
                  </a:lnTo>
                  <a:lnTo>
                    <a:pt x="7884" y="1"/>
                  </a:lnTo>
                  <a:lnTo>
                    <a:pt x="7992" y="0"/>
                  </a:lnTo>
                  <a:lnTo>
                    <a:pt x="8101" y="1"/>
                  </a:lnTo>
                  <a:lnTo>
                    <a:pt x="8210" y="2"/>
                  </a:lnTo>
                  <a:lnTo>
                    <a:pt x="8318" y="5"/>
                  </a:lnTo>
                  <a:lnTo>
                    <a:pt x="8425" y="8"/>
                  </a:lnTo>
                  <a:lnTo>
                    <a:pt x="8533" y="13"/>
                  </a:lnTo>
                  <a:lnTo>
                    <a:pt x="8639" y="18"/>
                  </a:lnTo>
                  <a:lnTo>
                    <a:pt x="8745" y="25"/>
                  </a:lnTo>
                  <a:lnTo>
                    <a:pt x="8850" y="32"/>
                  </a:lnTo>
                  <a:lnTo>
                    <a:pt x="8954" y="41"/>
                  </a:lnTo>
                  <a:lnTo>
                    <a:pt x="9058" y="51"/>
                  </a:lnTo>
                  <a:lnTo>
                    <a:pt x="9161" y="61"/>
                  </a:lnTo>
                  <a:lnTo>
                    <a:pt x="9263" y="73"/>
                  </a:lnTo>
                  <a:lnTo>
                    <a:pt x="9364" y="86"/>
                  </a:lnTo>
                  <a:lnTo>
                    <a:pt x="9465" y="99"/>
                  </a:lnTo>
                  <a:lnTo>
                    <a:pt x="9567" y="114"/>
                  </a:lnTo>
                  <a:lnTo>
                    <a:pt x="9666" y="130"/>
                  </a:lnTo>
                  <a:lnTo>
                    <a:pt x="9765" y="146"/>
                  </a:lnTo>
                  <a:lnTo>
                    <a:pt x="9864" y="164"/>
                  </a:lnTo>
                  <a:lnTo>
                    <a:pt x="9961" y="183"/>
                  </a:lnTo>
                  <a:lnTo>
                    <a:pt x="10058" y="203"/>
                  </a:lnTo>
                  <a:lnTo>
                    <a:pt x="10155" y="224"/>
                  </a:lnTo>
                  <a:lnTo>
                    <a:pt x="10250" y="245"/>
                  </a:lnTo>
                  <a:lnTo>
                    <a:pt x="10345" y="268"/>
                  </a:lnTo>
                  <a:lnTo>
                    <a:pt x="10440" y="292"/>
                  </a:lnTo>
                  <a:lnTo>
                    <a:pt x="10534" y="317"/>
                  </a:lnTo>
                  <a:lnTo>
                    <a:pt x="10627" y="343"/>
                  </a:lnTo>
                  <a:lnTo>
                    <a:pt x="10719" y="370"/>
                  </a:lnTo>
                  <a:lnTo>
                    <a:pt x="10811" y="398"/>
                  </a:lnTo>
                  <a:lnTo>
                    <a:pt x="10902" y="427"/>
                  </a:lnTo>
                  <a:lnTo>
                    <a:pt x="10992" y="457"/>
                  </a:lnTo>
                  <a:lnTo>
                    <a:pt x="11082" y="488"/>
                  </a:lnTo>
                  <a:lnTo>
                    <a:pt x="11170" y="520"/>
                  </a:lnTo>
                  <a:lnTo>
                    <a:pt x="11259" y="553"/>
                  </a:lnTo>
                  <a:lnTo>
                    <a:pt x="11347" y="588"/>
                  </a:lnTo>
                  <a:lnTo>
                    <a:pt x="11434" y="623"/>
                  </a:lnTo>
                  <a:lnTo>
                    <a:pt x="11522" y="659"/>
                  </a:lnTo>
                  <a:lnTo>
                    <a:pt x="11608" y="696"/>
                  </a:lnTo>
                  <a:lnTo>
                    <a:pt x="11694" y="734"/>
                  </a:lnTo>
                  <a:lnTo>
                    <a:pt x="11779" y="774"/>
                  </a:lnTo>
                  <a:lnTo>
                    <a:pt x="11863" y="815"/>
                  </a:lnTo>
                  <a:lnTo>
                    <a:pt x="11947" y="856"/>
                  </a:lnTo>
                  <a:lnTo>
                    <a:pt x="12030" y="898"/>
                  </a:lnTo>
                  <a:lnTo>
                    <a:pt x="12113" y="941"/>
                  </a:lnTo>
                  <a:lnTo>
                    <a:pt x="12195" y="986"/>
                  </a:lnTo>
                  <a:lnTo>
                    <a:pt x="12276" y="1031"/>
                  </a:lnTo>
                  <a:lnTo>
                    <a:pt x="12357" y="1077"/>
                  </a:lnTo>
                  <a:lnTo>
                    <a:pt x="12437" y="1124"/>
                  </a:lnTo>
                  <a:lnTo>
                    <a:pt x="12518" y="1173"/>
                  </a:lnTo>
                  <a:lnTo>
                    <a:pt x="12597" y="1222"/>
                  </a:lnTo>
                  <a:lnTo>
                    <a:pt x="12675" y="1272"/>
                  </a:lnTo>
                  <a:lnTo>
                    <a:pt x="12753" y="1323"/>
                  </a:lnTo>
                  <a:lnTo>
                    <a:pt x="12830" y="1376"/>
                  </a:lnTo>
                  <a:lnTo>
                    <a:pt x="12907" y="1429"/>
                  </a:lnTo>
                  <a:lnTo>
                    <a:pt x="12983" y="1483"/>
                  </a:lnTo>
                  <a:lnTo>
                    <a:pt x="13058" y="1539"/>
                  </a:lnTo>
                  <a:lnTo>
                    <a:pt x="13133" y="1595"/>
                  </a:lnTo>
                  <a:lnTo>
                    <a:pt x="13207" y="1652"/>
                  </a:lnTo>
                  <a:lnTo>
                    <a:pt x="13281" y="1711"/>
                  </a:lnTo>
                  <a:lnTo>
                    <a:pt x="13354" y="1770"/>
                  </a:lnTo>
                  <a:lnTo>
                    <a:pt x="13426" y="1831"/>
                  </a:lnTo>
                  <a:lnTo>
                    <a:pt x="13498" y="1892"/>
                  </a:lnTo>
                  <a:lnTo>
                    <a:pt x="13570" y="1954"/>
                  </a:lnTo>
                  <a:lnTo>
                    <a:pt x="13640" y="2018"/>
                  </a:lnTo>
                  <a:lnTo>
                    <a:pt x="13710" y="2082"/>
                  </a:lnTo>
                  <a:lnTo>
                    <a:pt x="13781" y="2151"/>
                  </a:lnTo>
                  <a:lnTo>
                    <a:pt x="13850" y="2220"/>
                  </a:lnTo>
                  <a:lnTo>
                    <a:pt x="13918" y="2291"/>
                  </a:lnTo>
                  <a:lnTo>
                    <a:pt x="13986" y="2361"/>
                  </a:lnTo>
                  <a:lnTo>
                    <a:pt x="14052" y="2432"/>
                  </a:lnTo>
                  <a:lnTo>
                    <a:pt x="14117" y="2504"/>
                  </a:lnTo>
                  <a:lnTo>
                    <a:pt x="14181" y="2576"/>
                  </a:lnTo>
                  <a:lnTo>
                    <a:pt x="14244" y="2648"/>
                  </a:lnTo>
                  <a:lnTo>
                    <a:pt x="14306" y="2722"/>
                  </a:lnTo>
                  <a:lnTo>
                    <a:pt x="14366" y="2796"/>
                  </a:lnTo>
                  <a:lnTo>
                    <a:pt x="14426" y="2870"/>
                  </a:lnTo>
                  <a:lnTo>
                    <a:pt x="14485" y="2945"/>
                  </a:lnTo>
                  <a:lnTo>
                    <a:pt x="14543" y="3021"/>
                  </a:lnTo>
                  <a:lnTo>
                    <a:pt x="14600" y="3097"/>
                  </a:lnTo>
                  <a:lnTo>
                    <a:pt x="14655" y="3174"/>
                  </a:lnTo>
                  <a:lnTo>
                    <a:pt x="14709" y="3251"/>
                  </a:lnTo>
                  <a:lnTo>
                    <a:pt x="14763" y="3329"/>
                  </a:lnTo>
                  <a:lnTo>
                    <a:pt x="14815" y="3408"/>
                  </a:lnTo>
                  <a:lnTo>
                    <a:pt x="14866" y="3487"/>
                  </a:lnTo>
                  <a:lnTo>
                    <a:pt x="14916" y="3567"/>
                  </a:lnTo>
                  <a:lnTo>
                    <a:pt x="14964" y="3647"/>
                  </a:lnTo>
                  <a:lnTo>
                    <a:pt x="15012" y="3728"/>
                  </a:lnTo>
                  <a:lnTo>
                    <a:pt x="15059" y="3811"/>
                  </a:lnTo>
                  <a:lnTo>
                    <a:pt x="15105" y="3893"/>
                  </a:lnTo>
                  <a:lnTo>
                    <a:pt x="15149" y="3975"/>
                  </a:lnTo>
                  <a:lnTo>
                    <a:pt x="15192" y="4059"/>
                  </a:lnTo>
                  <a:lnTo>
                    <a:pt x="15235" y="4143"/>
                  </a:lnTo>
                  <a:lnTo>
                    <a:pt x="15276" y="4227"/>
                  </a:lnTo>
                  <a:lnTo>
                    <a:pt x="15316" y="4312"/>
                  </a:lnTo>
                  <a:lnTo>
                    <a:pt x="15355" y="4398"/>
                  </a:lnTo>
                  <a:lnTo>
                    <a:pt x="15393" y="4484"/>
                  </a:lnTo>
                  <a:lnTo>
                    <a:pt x="15430" y="4571"/>
                  </a:lnTo>
                  <a:lnTo>
                    <a:pt x="15466" y="4658"/>
                  </a:lnTo>
                  <a:lnTo>
                    <a:pt x="15501" y="4746"/>
                  </a:lnTo>
                  <a:lnTo>
                    <a:pt x="15536" y="4834"/>
                  </a:lnTo>
                  <a:lnTo>
                    <a:pt x="15569" y="4923"/>
                  </a:lnTo>
                  <a:lnTo>
                    <a:pt x="15600" y="5012"/>
                  </a:lnTo>
                  <a:lnTo>
                    <a:pt x="15630" y="5102"/>
                  </a:lnTo>
                  <a:lnTo>
                    <a:pt x="15659" y="5192"/>
                  </a:lnTo>
                  <a:lnTo>
                    <a:pt x="15688" y="5283"/>
                  </a:lnTo>
                  <a:lnTo>
                    <a:pt x="15714" y="5375"/>
                  </a:lnTo>
                  <a:lnTo>
                    <a:pt x="15740" y="5467"/>
                  </a:lnTo>
                  <a:lnTo>
                    <a:pt x="15765" y="5559"/>
                  </a:lnTo>
                  <a:lnTo>
                    <a:pt x="15788" y="5651"/>
                  </a:lnTo>
                  <a:lnTo>
                    <a:pt x="15810" y="5744"/>
                  </a:lnTo>
                  <a:lnTo>
                    <a:pt x="15831" y="5838"/>
                  </a:lnTo>
                  <a:lnTo>
                    <a:pt x="15851" y="5932"/>
                  </a:lnTo>
                  <a:lnTo>
                    <a:pt x="15870" y="6026"/>
                  </a:lnTo>
                  <a:lnTo>
                    <a:pt x="15888" y="6121"/>
                  </a:lnTo>
                  <a:lnTo>
                    <a:pt x="15904" y="6216"/>
                  </a:lnTo>
                  <a:lnTo>
                    <a:pt x="15920" y="6312"/>
                  </a:lnTo>
                  <a:lnTo>
                    <a:pt x="15934" y="6409"/>
                  </a:lnTo>
                  <a:lnTo>
                    <a:pt x="15947" y="6506"/>
                  </a:lnTo>
                  <a:lnTo>
                    <a:pt x="15959" y="6603"/>
                  </a:lnTo>
                  <a:lnTo>
                    <a:pt x="15970" y="6701"/>
                  </a:lnTo>
                  <a:lnTo>
                    <a:pt x="15980" y="6799"/>
                  </a:lnTo>
                  <a:lnTo>
                    <a:pt x="15988" y="6899"/>
                  </a:lnTo>
                  <a:lnTo>
                    <a:pt x="15996" y="6998"/>
                  </a:lnTo>
                  <a:lnTo>
                    <a:pt x="16002" y="7098"/>
                  </a:lnTo>
                  <a:lnTo>
                    <a:pt x="16007" y="7199"/>
                  </a:lnTo>
                  <a:lnTo>
                    <a:pt x="16011" y="7299"/>
                  </a:lnTo>
                  <a:lnTo>
                    <a:pt x="16014" y="7401"/>
                  </a:lnTo>
                  <a:lnTo>
                    <a:pt x="16015" y="7503"/>
                  </a:lnTo>
                  <a:lnTo>
                    <a:pt x="16016" y="7605"/>
                  </a:lnTo>
                  <a:lnTo>
                    <a:pt x="16015" y="7707"/>
                  </a:lnTo>
                  <a:lnTo>
                    <a:pt x="16014" y="7808"/>
                  </a:lnTo>
                  <a:lnTo>
                    <a:pt x="16011" y="7909"/>
                  </a:lnTo>
                  <a:lnTo>
                    <a:pt x="16007" y="8009"/>
                  </a:lnTo>
                  <a:lnTo>
                    <a:pt x="16002" y="8109"/>
                  </a:lnTo>
                  <a:lnTo>
                    <a:pt x="15996" y="8208"/>
                  </a:lnTo>
                  <a:lnTo>
                    <a:pt x="15988" y="8307"/>
                  </a:lnTo>
                  <a:lnTo>
                    <a:pt x="15980" y="8406"/>
                  </a:lnTo>
                  <a:lnTo>
                    <a:pt x="15970" y="8504"/>
                  </a:lnTo>
                  <a:lnTo>
                    <a:pt x="15959" y="8601"/>
                  </a:lnTo>
                  <a:lnTo>
                    <a:pt x="15947" y="8698"/>
                  </a:lnTo>
                  <a:lnTo>
                    <a:pt x="15934" y="8795"/>
                  </a:lnTo>
                  <a:lnTo>
                    <a:pt x="15920" y="8891"/>
                  </a:lnTo>
                  <a:lnTo>
                    <a:pt x="15904" y="8986"/>
                  </a:lnTo>
                  <a:lnTo>
                    <a:pt x="15888" y="9081"/>
                  </a:lnTo>
                  <a:lnTo>
                    <a:pt x="15870" y="9176"/>
                  </a:lnTo>
                  <a:lnTo>
                    <a:pt x="15851" y="9270"/>
                  </a:lnTo>
                  <a:lnTo>
                    <a:pt x="15831" y="9364"/>
                  </a:lnTo>
                  <a:lnTo>
                    <a:pt x="15810" y="9457"/>
                  </a:lnTo>
                  <a:lnTo>
                    <a:pt x="15788" y="9550"/>
                  </a:lnTo>
                  <a:lnTo>
                    <a:pt x="15765" y="9642"/>
                  </a:lnTo>
                  <a:lnTo>
                    <a:pt x="15740" y="9734"/>
                  </a:lnTo>
                  <a:lnTo>
                    <a:pt x="15714" y="9825"/>
                  </a:lnTo>
                  <a:lnTo>
                    <a:pt x="15688" y="9917"/>
                  </a:lnTo>
                  <a:lnTo>
                    <a:pt x="15659" y="10008"/>
                  </a:lnTo>
                  <a:lnTo>
                    <a:pt x="15630" y="10098"/>
                  </a:lnTo>
                  <a:lnTo>
                    <a:pt x="15600" y="10187"/>
                  </a:lnTo>
                  <a:lnTo>
                    <a:pt x="15569" y="10276"/>
                  </a:lnTo>
                  <a:lnTo>
                    <a:pt x="15536" y="10365"/>
                  </a:lnTo>
                  <a:lnTo>
                    <a:pt x="15501" y="10453"/>
                  </a:lnTo>
                  <a:lnTo>
                    <a:pt x="15466" y="10541"/>
                  </a:lnTo>
                  <a:lnTo>
                    <a:pt x="15430" y="10628"/>
                  </a:lnTo>
                  <a:lnTo>
                    <a:pt x="15393" y="10715"/>
                  </a:lnTo>
                  <a:lnTo>
                    <a:pt x="15355" y="10801"/>
                  </a:lnTo>
                  <a:lnTo>
                    <a:pt x="15316" y="10887"/>
                  </a:lnTo>
                  <a:lnTo>
                    <a:pt x="15276" y="10972"/>
                  </a:lnTo>
                  <a:lnTo>
                    <a:pt x="15235" y="11056"/>
                  </a:lnTo>
                  <a:lnTo>
                    <a:pt x="15192" y="11140"/>
                  </a:lnTo>
                  <a:lnTo>
                    <a:pt x="15149" y="11223"/>
                  </a:lnTo>
                  <a:lnTo>
                    <a:pt x="15105" y="11305"/>
                  </a:lnTo>
                  <a:lnTo>
                    <a:pt x="15059" y="11387"/>
                  </a:lnTo>
                  <a:lnTo>
                    <a:pt x="15012" y="11469"/>
                  </a:lnTo>
                  <a:lnTo>
                    <a:pt x="14964" y="11550"/>
                  </a:lnTo>
                  <a:lnTo>
                    <a:pt x="14916" y="11629"/>
                  </a:lnTo>
                  <a:lnTo>
                    <a:pt x="14866" y="11709"/>
                  </a:lnTo>
                  <a:lnTo>
                    <a:pt x="14815" y="11787"/>
                  </a:lnTo>
                  <a:lnTo>
                    <a:pt x="14763" y="11865"/>
                  </a:lnTo>
                  <a:lnTo>
                    <a:pt x="14709" y="11943"/>
                  </a:lnTo>
                  <a:lnTo>
                    <a:pt x="14655" y="12019"/>
                  </a:lnTo>
                  <a:lnTo>
                    <a:pt x="14600" y="12095"/>
                  </a:lnTo>
                  <a:lnTo>
                    <a:pt x="14543" y="12171"/>
                  </a:lnTo>
                  <a:lnTo>
                    <a:pt x="14485" y="12246"/>
                  </a:lnTo>
                  <a:lnTo>
                    <a:pt x="14426" y="12320"/>
                  </a:lnTo>
                  <a:lnTo>
                    <a:pt x="14366" y="12394"/>
                  </a:lnTo>
                  <a:lnTo>
                    <a:pt x="14306" y="12466"/>
                  </a:lnTo>
                  <a:lnTo>
                    <a:pt x="14244" y="12539"/>
                  </a:lnTo>
                  <a:lnTo>
                    <a:pt x="14181" y="12610"/>
                  </a:lnTo>
                  <a:lnTo>
                    <a:pt x="14117" y="12682"/>
                  </a:lnTo>
                  <a:lnTo>
                    <a:pt x="14052" y="12752"/>
                  </a:lnTo>
                  <a:lnTo>
                    <a:pt x="13986" y="12822"/>
                  </a:lnTo>
                  <a:lnTo>
                    <a:pt x="13918" y="12891"/>
                  </a:lnTo>
                  <a:lnTo>
                    <a:pt x="13850" y="12960"/>
                  </a:lnTo>
                  <a:lnTo>
                    <a:pt x="13781" y="13028"/>
                  </a:lnTo>
                  <a:lnTo>
                    <a:pt x="13710" y="13095"/>
                  </a:lnTo>
                  <a:lnTo>
                    <a:pt x="13640" y="13161"/>
                  </a:lnTo>
                  <a:lnTo>
                    <a:pt x="13569" y="13225"/>
                  </a:lnTo>
                  <a:lnTo>
                    <a:pt x="13496" y="13288"/>
                  </a:lnTo>
                  <a:lnTo>
                    <a:pt x="13423" y="13350"/>
                  </a:lnTo>
                  <a:lnTo>
                    <a:pt x="13350" y="13411"/>
                  </a:lnTo>
                  <a:lnTo>
                    <a:pt x="13277" y="13471"/>
                  </a:lnTo>
                  <a:lnTo>
                    <a:pt x="13203" y="13530"/>
                  </a:lnTo>
                  <a:lnTo>
                    <a:pt x="13128" y="13588"/>
                  </a:lnTo>
                  <a:lnTo>
                    <a:pt x="13053" y="13645"/>
                  </a:lnTo>
                  <a:lnTo>
                    <a:pt x="12977" y="13701"/>
                  </a:lnTo>
                  <a:lnTo>
                    <a:pt x="12900" y="13756"/>
                  </a:lnTo>
                  <a:lnTo>
                    <a:pt x="12823" y="13810"/>
                  </a:lnTo>
                  <a:lnTo>
                    <a:pt x="12746" y="13863"/>
                  </a:lnTo>
                  <a:lnTo>
                    <a:pt x="12667" y="13915"/>
                  </a:lnTo>
                  <a:lnTo>
                    <a:pt x="12589" y="13966"/>
                  </a:lnTo>
                  <a:lnTo>
                    <a:pt x="12508" y="14016"/>
                  </a:lnTo>
                  <a:lnTo>
                    <a:pt x="12428" y="14065"/>
                  </a:lnTo>
                  <a:lnTo>
                    <a:pt x="12347" y="14113"/>
                  </a:lnTo>
                  <a:lnTo>
                    <a:pt x="12266" y="14160"/>
                  </a:lnTo>
                  <a:lnTo>
                    <a:pt x="12184" y="14206"/>
                  </a:lnTo>
                  <a:lnTo>
                    <a:pt x="12102" y="14251"/>
                  </a:lnTo>
                  <a:lnTo>
                    <a:pt x="12019" y="14294"/>
                  </a:lnTo>
                  <a:lnTo>
                    <a:pt x="11936" y="14337"/>
                  </a:lnTo>
                  <a:lnTo>
                    <a:pt x="11851" y="14379"/>
                  </a:lnTo>
                  <a:lnTo>
                    <a:pt x="11767" y="14420"/>
                  </a:lnTo>
                  <a:lnTo>
                    <a:pt x="11681" y="14461"/>
                  </a:lnTo>
                  <a:lnTo>
                    <a:pt x="11595" y="14500"/>
                  </a:lnTo>
                  <a:lnTo>
                    <a:pt x="11508" y="14538"/>
                  </a:lnTo>
                  <a:lnTo>
                    <a:pt x="11421" y="14575"/>
                  </a:lnTo>
                  <a:lnTo>
                    <a:pt x="11333" y="14610"/>
                  </a:lnTo>
                  <a:lnTo>
                    <a:pt x="11245" y="14645"/>
                  </a:lnTo>
                  <a:lnTo>
                    <a:pt x="11156" y="14679"/>
                  </a:lnTo>
                  <a:lnTo>
                    <a:pt x="11067" y="14712"/>
                  </a:lnTo>
                  <a:lnTo>
                    <a:pt x="10977" y="14743"/>
                  </a:lnTo>
                  <a:lnTo>
                    <a:pt x="10886" y="14774"/>
                  </a:lnTo>
                  <a:lnTo>
                    <a:pt x="10795" y="14804"/>
                  </a:lnTo>
                  <a:lnTo>
                    <a:pt x="10703" y="14832"/>
                  </a:lnTo>
                  <a:lnTo>
                    <a:pt x="10611" y="14860"/>
                  </a:lnTo>
                  <a:lnTo>
                    <a:pt x="10518" y="14886"/>
                  </a:lnTo>
                  <a:lnTo>
                    <a:pt x="10423" y="14912"/>
                  </a:lnTo>
                  <a:lnTo>
                    <a:pt x="10329" y="14936"/>
                  </a:lnTo>
                  <a:lnTo>
                    <a:pt x="10234" y="14960"/>
                  </a:lnTo>
                  <a:lnTo>
                    <a:pt x="10139" y="14982"/>
                  </a:lnTo>
                  <a:lnTo>
                    <a:pt x="10043" y="15003"/>
                  </a:lnTo>
                  <a:lnTo>
                    <a:pt x="9946" y="15023"/>
                  </a:lnTo>
                  <a:lnTo>
                    <a:pt x="9849" y="15042"/>
                  </a:lnTo>
                  <a:lnTo>
                    <a:pt x="9751" y="15061"/>
                  </a:lnTo>
                  <a:lnTo>
                    <a:pt x="9653" y="15078"/>
                  </a:lnTo>
                  <a:lnTo>
                    <a:pt x="9554" y="15094"/>
                  </a:lnTo>
                  <a:lnTo>
                    <a:pt x="9453" y="15109"/>
                  </a:lnTo>
                  <a:lnTo>
                    <a:pt x="9353" y="15123"/>
                  </a:lnTo>
                  <a:lnTo>
                    <a:pt x="9252" y="15136"/>
                  </a:lnTo>
                  <a:lnTo>
                    <a:pt x="9150" y="15148"/>
                  </a:lnTo>
                  <a:lnTo>
                    <a:pt x="9048" y="15158"/>
                  </a:lnTo>
                  <a:lnTo>
                    <a:pt x="8945" y="15168"/>
                  </a:lnTo>
                  <a:lnTo>
                    <a:pt x="8842" y="15177"/>
                  </a:lnTo>
                  <a:lnTo>
                    <a:pt x="8738" y="15185"/>
                  </a:lnTo>
                  <a:lnTo>
                    <a:pt x="8633" y="15191"/>
                  </a:lnTo>
                  <a:lnTo>
                    <a:pt x="8528" y="15197"/>
                  </a:lnTo>
                  <a:lnTo>
                    <a:pt x="8421" y="15202"/>
                  </a:lnTo>
                  <a:lnTo>
                    <a:pt x="8315" y="15205"/>
                  </a:lnTo>
                  <a:lnTo>
                    <a:pt x="8208" y="15208"/>
                  </a:lnTo>
                  <a:lnTo>
                    <a:pt x="8100" y="15210"/>
                  </a:lnTo>
                  <a:lnTo>
                    <a:pt x="7992" y="15210"/>
                  </a:lnTo>
                  <a:lnTo>
                    <a:pt x="7884" y="15210"/>
                  </a:lnTo>
                  <a:lnTo>
                    <a:pt x="7778" y="15208"/>
                  </a:lnTo>
                  <a:lnTo>
                    <a:pt x="7672" y="15205"/>
                  </a:lnTo>
                  <a:lnTo>
                    <a:pt x="7566" y="15202"/>
                  </a:lnTo>
                  <a:lnTo>
                    <a:pt x="7460" y="15197"/>
                  </a:lnTo>
                  <a:lnTo>
                    <a:pt x="7356" y="15192"/>
                  </a:lnTo>
                  <a:lnTo>
                    <a:pt x="7252" y="15185"/>
                  </a:lnTo>
                  <a:lnTo>
                    <a:pt x="7149" y="15177"/>
                  </a:lnTo>
                  <a:lnTo>
                    <a:pt x="7046" y="15168"/>
                  </a:lnTo>
                  <a:lnTo>
                    <a:pt x="6944" y="15159"/>
                  </a:lnTo>
                  <a:lnTo>
                    <a:pt x="6842" y="15148"/>
                  </a:lnTo>
                  <a:lnTo>
                    <a:pt x="6742" y="15136"/>
                  </a:lnTo>
                  <a:lnTo>
                    <a:pt x="6641" y="15123"/>
                  </a:lnTo>
                  <a:lnTo>
                    <a:pt x="6542" y="15109"/>
                  </a:lnTo>
                  <a:lnTo>
                    <a:pt x="6442" y="15095"/>
                  </a:lnTo>
                  <a:lnTo>
                    <a:pt x="6343" y="15079"/>
                  </a:lnTo>
                  <a:lnTo>
                    <a:pt x="6245" y="15062"/>
                  </a:lnTo>
                  <a:lnTo>
                    <a:pt x="6148" y="15044"/>
                  </a:lnTo>
                  <a:lnTo>
                    <a:pt x="6052" y="15025"/>
                  </a:lnTo>
                  <a:lnTo>
                    <a:pt x="5956" y="15005"/>
                  </a:lnTo>
                  <a:lnTo>
                    <a:pt x="5860" y="14984"/>
                  </a:lnTo>
                  <a:lnTo>
                    <a:pt x="5765" y="14962"/>
                  </a:lnTo>
                  <a:lnTo>
                    <a:pt x="5671" y="14939"/>
                  </a:lnTo>
                  <a:lnTo>
                    <a:pt x="5577" y="14915"/>
                  </a:lnTo>
                  <a:lnTo>
                    <a:pt x="5483" y="14890"/>
                  </a:lnTo>
                  <a:lnTo>
                    <a:pt x="5391" y="14864"/>
                  </a:lnTo>
                  <a:lnTo>
                    <a:pt x="5299" y="14837"/>
                  </a:lnTo>
                  <a:lnTo>
                    <a:pt x="5208" y="14809"/>
                  </a:lnTo>
                  <a:lnTo>
                    <a:pt x="5117" y="14779"/>
                  </a:lnTo>
                  <a:lnTo>
                    <a:pt x="5027" y="14749"/>
                  </a:lnTo>
                  <a:lnTo>
                    <a:pt x="4938" y="14718"/>
                  </a:lnTo>
                  <a:lnTo>
                    <a:pt x="4849" y="14686"/>
                  </a:lnTo>
                  <a:lnTo>
                    <a:pt x="4761" y="14653"/>
                  </a:lnTo>
                  <a:lnTo>
                    <a:pt x="4673" y="14618"/>
                  </a:lnTo>
                  <a:lnTo>
                    <a:pt x="4586" y="14583"/>
                  </a:lnTo>
                  <a:lnTo>
                    <a:pt x="4499" y="14546"/>
                  </a:lnTo>
                  <a:lnTo>
                    <a:pt x="4413" y="14508"/>
                  </a:lnTo>
                  <a:lnTo>
                    <a:pt x="4328" y="14469"/>
                  </a:lnTo>
                  <a:lnTo>
                    <a:pt x="4243" y="14429"/>
                  </a:lnTo>
                  <a:lnTo>
                    <a:pt x="4159" y="14388"/>
                  </a:lnTo>
                  <a:lnTo>
                    <a:pt x="4075" y="14346"/>
                  </a:lnTo>
                  <a:lnTo>
                    <a:pt x="3992" y="14303"/>
                  </a:lnTo>
                  <a:lnTo>
                    <a:pt x="3909" y="14259"/>
                  </a:lnTo>
                  <a:lnTo>
                    <a:pt x="3827" y="14214"/>
                  </a:lnTo>
                  <a:lnTo>
                    <a:pt x="3746" y="14168"/>
                  </a:lnTo>
                  <a:lnTo>
                    <a:pt x="3665" y="14121"/>
                  </a:lnTo>
                  <a:lnTo>
                    <a:pt x="3585" y="14073"/>
                  </a:lnTo>
                  <a:lnTo>
                    <a:pt x="3505" y="14024"/>
                  </a:lnTo>
                  <a:lnTo>
                    <a:pt x="3425" y="13973"/>
                  </a:lnTo>
                  <a:lnTo>
                    <a:pt x="3347" y="13922"/>
                  </a:lnTo>
                  <a:lnTo>
                    <a:pt x="3269" y="13870"/>
                  </a:lnTo>
                  <a:lnTo>
                    <a:pt x="3191" y="13816"/>
                  </a:lnTo>
                  <a:lnTo>
                    <a:pt x="3114" y="13762"/>
                  </a:lnTo>
                  <a:lnTo>
                    <a:pt x="3038" y="13707"/>
                  </a:lnTo>
                  <a:lnTo>
                    <a:pt x="2962" y="13650"/>
                  </a:lnTo>
                  <a:lnTo>
                    <a:pt x="2887" y="13593"/>
                  </a:lnTo>
                  <a:lnTo>
                    <a:pt x="2813" y="13534"/>
                  </a:lnTo>
                  <a:lnTo>
                    <a:pt x="2739" y="13475"/>
                  </a:lnTo>
                  <a:lnTo>
                    <a:pt x="2665" y="13414"/>
                  </a:lnTo>
                  <a:lnTo>
                    <a:pt x="2592" y="13352"/>
                  </a:lnTo>
                  <a:lnTo>
                    <a:pt x="2520" y="13290"/>
                  </a:lnTo>
                  <a:lnTo>
                    <a:pt x="2447" y="13226"/>
                  </a:lnTo>
                  <a:lnTo>
                    <a:pt x="2376" y="13161"/>
                  </a:lnTo>
                  <a:lnTo>
                    <a:pt x="2306" y="13095"/>
                  </a:lnTo>
                  <a:lnTo>
                    <a:pt x="2235" y="13028"/>
                  </a:lnTo>
                  <a:lnTo>
                    <a:pt x="2166" y="12960"/>
                  </a:lnTo>
                  <a:lnTo>
                    <a:pt x="2098" y="12891"/>
                  </a:lnTo>
                  <a:lnTo>
                    <a:pt x="2030" y="12822"/>
                  </a:lnTo>
                  <a:lnTo>
                    <a:pt x="1964" y="12752"/>
                  </a:lnTo>
                  <a:lnTo>
                    <a:pt x="1899" y="12682"/>
                  </a:lnTo>
                  <a:lnTo>
                    <a:pt x="1835" y="12610"/>
                  </a:lnTo>
                  <a:lnTo>
                    <a:pt x="1772" y="12539"/>
                  </a:lnTo>
                  <a:lnTo>
                    <a:pt x="1710" y="12466"/>
                  </a:lnTo>
                  <a:lnTo>
                    <a:pt x="1650" y="12394"/>
                  </a:lnTo>
                  <a:lnTo>
                    <a:pt x="1590" y="12320"/>
                  </a:lnTo>
                  <a:lnTo>
                    <a:pt x="1531" y="12246"/>
                  </a:lnTo>
                  <a:lnTo>
                    <a:pt x="1473" y="12171"/>
                  </a:lnTo>
                  <a:lnTo>
                    <a:pt x="1416" y="12095"/>
                  </a:lnTo>
                  <a:lnTo>
                    <a:pt x="1361" y="12019"/>
                  </a:lnTo>
                  <a:lnTo>
                    <a:pt x="1307" y="11943"/>
                  </a:lnTo>
                  <a:lnTo>
                    <a:pt x="1253" y="11865"/>
                  </a:lnTo>
                  <a:lnTo>
                    <a:pt x="1201" y="11787"/>
                  </a:lnTo>
                  <a:lnTo>
                    <a:pt x="1150" y="11709"/>
                  </a:lnTo>
                  <a:lnTo>
                    <a:pt x="1100" y="11629"/>
                  </a:lnTo>
                  <a:lnTo>
                    <a:pt x="1052" y="11550"/>
                  </a:lnTo>
                  <a:lnTo>
                    <a:pt x="1004" y="11469"/>
                  </a:lnTo>
                  <a:lnTo>
                    <a:pt x="957" y="11387"/>
                  </a:lnTo>
                  <a:lnTo>
                    <a:pt x="911" y="11305"/>
                  </a:lnTo>
                  <a:lnTo>
                    <a:pt x="867" y="11223"/>
                  </a:lnTo>
                  <a:lnTo>
                    <a:pt x="824" y="11140"/>
                  </a:lnTo>
                  <a:lnTo>
                    <a:pt x="781" y="11056"/>
                  </a:lnTo>
                  <a:lnTo>
                    <a:pt x="740" y="10972"/>
                  </a:lnTo>
                  <a:lnTo>
                    <a:pt x="700" y="10887"/>
                  </a:lnTo>
                  <a:lnTo>
                    <a:pt x="661" y="10801"/>
                  </a:lnTo>
                  <a:lnTo>
                    <a:pt x="623" y="10715"/>
                  </a:lnTo>
                  <a:lnTo>
                    <a:pt x="586" y="10628"/>
                  </a:lnTo>
                  <a:lnTo>
                    <a:pt x="550" y="10541"/>
                  </a:lnTo>
                  <a:lnTo>
                    <a:pt x="515" y="10453"/>
                  </a:lnTo>
                  <a:lnTo>
                    <a:pt x="480" y="10365"/>
                  </a:lnTo>
                  <a:lnTo>
                    <a:pt x="447" y="10276"/>
                  </a:lnTo>
                  <a:lnTo>
                    <a:pt x="416" y="10187"/>
                  </a:lnTo>
                  <a:lnTo>
                    <a:pt x="386" y="10098"/>
                  </a:lnTo>
                  <a:lnTo>
                    <a:pt x="356" y="10008"/>
                  </a:lnTo>
                  <a:lnTo>
                    <a:pt x="328" y="9917"/>
                  </a:lnTo>
                  <a:lnTo>
                    <a:pt x="302" y="9825"/>
                  </a:lnTo>
                  <a:lnTo>
                    <a:pt x="276" y="9734"/>
                  </a:lnTo>
                  <a:lnTo>
                    <a:pt x="251" y="9642"/>
                  </a:lnTo>
                  <a:lnTo>
                    <a:pt x="228" y="9550"/>
                  </a:lnTo>
                  <a:lnTo>
                    <a:pt x="206" y="9457"/>
                  </a:lnTo>
                  <a:lnTo>
                    <a:pt x="185" y="9364"/>
                  </a:lnTo>
                  <a:lnTo>
                    <a:pt x="165" y="9270"/>
                  </a:lnTo>
                  <a:lnTo>
                    <a:pt x="146" y="9176"/>
                  </a:lnTo>
                  <a:lnTo>
                    <a:pt x="128" y="9081"/>
                  </a:lnTo>
                  <a:lnTo>
                    <a:pt x="112" y="8986"/>
                  </a:lnTo>
                  <a:lnTo>
                    <a:pt x="96" y="8891"/>
                  </a:lnTo>
                  <a:lnTo>
                    <a:pt x="82" y="8795"/>
                  </a:lnTo>
                  <a:lnTo>
                    <a:pt x="69" y="8698"/>
                  </a:lnTo>
                  <a:lnTo>
                    <a:pt x="57" y="8601"/>
                  </a:lnTo>
                  <a:lnTo>
                    <a:pt x="46" y="8504"/>
                  </a:lnTo>
                  <a:lnTo>
                    <a:pt x="36" y="8406"/>
                  </a:lnTo>
                  <a:lnTo>
                    <a:pt x="28" y="8307"/>
                  </a:lnTo>
                  <a:lnTo>
                    <a:pt x="20" y="8208"/>
                  </a:lnTo>
                  <a:lnTo>
                    <a:pt x="14" y="8109"/>
                  </a:lnTo>
                  <a:lnTo>
                    <a:pt x="9" y="8009"/>
                  </a:lnTo>
                  <a:lnTo>
                    <a:pt x="5" y="7909"/>
                  </a:lnTo>
                  <a:lnTo>
                    <a:pt x="2" y="7808"/>
                  </a:lnTo>
                  <a:lnTo>
                    <a:pt x="1" y="7707"/>
                  </a:lnTo>
                  <a:lnTo>
                    <a:pt x="0" y="760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" name="Freeform 42"/>
            <p:cNvSpPr>
              <a:spLocks/>
            </p:cNvSpPr>
            <p:nvPr/>
          </p:nvSpPr>
          <p:spPr bwMode="auto">
            <a:xfrm>
              <a:off x="1320768" y="4537077"/>
              <a:ext cx="1016000" cy="963613"/>
            </a:xfrm>
            <a:custGeom>
              <a:avLst/>
              <a:gdLst/>
              <a:ahLst/>
              <a:cxnLst>
                <a:cxn ang="0">
                  <a:pos x="647" y="7890"/>
                </a:cxn>
                <a:cxn ang="0">
                  <a:pos x="4502" y="7890"/>
                </a:cxn>
                <a:cxn ang="0">
                  <a:pos x="4502" y="7890"/>
                </a:cxn>
                <a:cxn ang="0">
                  <a:pos x="8323" y="7890"/>
                </a:cxn>
                <a:cxn ang="0">
                  <a:pos x="8323" y="7890"/>
                </a:cxn>
                <a:cxn ang="0">
                  <a:pos x="8323" y="4776"/>
                </a:cxn>
                <a:cxn ang="0">
                  <a:pos x="8323" y="233"/>
                </a:cxn>
                <a:cxn ang="0">
                  <a:pos x="4502" y="233"/>
                </a:cxn>
                <a:cxn ang="0">
                  <a:pos x="4502" y="2502"/>
                </a:cxn>
                <a:cxn ang="0">
                  <a:pos x="1999" y="0"/>
                </a:cxn>
                <a:cxn ang="0">
                  <a:pos x="0" y="1998"/>
                </a:cxn>
                <a:cxn ang="0">
                  <a:pos x="2778" y="4776"/>
                </a:cxn>
                <a:cxn ang="0">
                  <a:pos x="647" y="4776"/>
                </a:cxn>
                <a:cxn ang="0">
                  <a:pos x="647" y="7890"/>
                </a:cxn>
              </a:cxnLst>
              <a:rect l="0" t="0" r="r" b="b"/>
              <a:pathLst>
                <a:path w="8323" h="7890">
                  <a:moveTo>
                    <a:pt x="647" y="7890"/>
                  </a:moveTo>
                  <a:lnTo>
                    <a:pt x="4502" y="7890"/>
                  </a:lnTo>
                  <a:lnTo>
                    <a:pt x="4502" y="7890"/>
                  </a:lnTo>
                  <a:lnTo>
                    <a:pt x="8323" y="7890"/>
                  </a:lnTo>
                  <a:lnTo>
                    <a:pt x="8323" y="7890"/>
                  </a:lnTo>
                  <a:lnTo>
                    <a:pt x="8323" y="4776"/>
                  </a:lnTo>
                  <a:lnTo>
                    <a:pt x="8323" y="233"/>
                  </a:lnTo>
                  <a:lnTo>
                    <a:pt x="4502" y="233"/>
                  </a:lnTo>
                  <a:lnTo>
                    <a:pt x="4502" y="2502"/>
                  </a:lnTo>
                  <a:lnTo>
                    <a:pt x="1999" y="0"/>
                  </a:lnTo>
                  <a:lnTo>
                    <a:pt x="0" y="1998"/>
                  </a:lnTo>
                  <a:lnTo>
                    <a:pt x="2778" y="4776"/>
                  </a:lnTo>
                  <a:lnTo>
                    <a:pt x="647" y="4776"/>
                  </a:lnTo>
                  <a:lnTo>
                    <a:pt x="647" y="78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AutoShape 4"/>
          <p:cNvSpPr>
            <a:spLocks noChangeAspect="1" noChangeArrowheads="1" noTextEdit="1"/>
          </p:cNvSpPr>
          <p:nvPr userDrawn="1"/>
        </p:nvSpPr>
        <p:spPr bwMode="auto">
          <a:xfrm>
            <a:off x="218331" y="0"/>
            <a:ext cx="2705100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48" name="Freeform 8"/>
          <p:cNvSpPr>
            <a:spLocks noEditPoints="1"/>
          </p:cNvSpPr>
          <p:nvPr userDrawn="1"/>
        </p:nvSpPr>
        <p:spPr bwMode="auto">
          <a:xfrm>
            <a:off x="1" y="3175"/>
            <a:ext cx="2715346" cy="6872288"/>
          </a:xfrm>
          <a:custGeom>
            <a:avLst/>
            <a:gdLst/>
            <a:ahLst/>
            <a:cxnLst>
              <a:cxn ang="0">
                <a:pos x="5520" y="192"/>
              </a:cxn>
              <a:cxn ang="0">
                <a:pos x="5415" y="791"/>
              </a:cxn>
              <a:cxn ang="0">
                <a:pos x="5322" y="1419"/>
              </a:cxn>
              <a:cxn ang="0">
                <a:pos x="5240" y="2072"/>
              </a:cxn>
              <a:cxn ang="0">
                <a:pos x="5171" y="2751"/>
              </a:cxn>
              <a:cxn ang="0">
                <a:pos x="5113" y="3452"/>
              </a:cxn>
              <a:cxn ang="0">
                <a:pos x="5069" y="4175"/>
              </a:cxn>
              <a:cxn ang="0">
                <a:pos x="5039" y="4916"/>
              </a:cxn>
              <a:cxn ang="0">
                <a:pos x="5022" y="5676"/>
              </a:cxn>
              <a:cxn ang="0">
                <a:pos x="5020" y="6453"/>
              </a:cxn>
              <a:cxn ang="0">
                <a:pos x="5032" y="7243"/>
              </a:cxn>
              <a:cxn ang="0">
                <a:pos x="5068" y="8217"/>
              </a:cxn>
              <a:cxn ang="0">
                <a:pos x="5131" y="9255"/>
              </a:cxn>
              <a:cxn ang="0">
                <a:pos x="5216" y="10266"/>
              </a:cxn>
              <a:cxn ang="0">
                <a:pos x="5325" y="11244"/>
              </a:cxn>
              <a:cxn ang="0">
                <a:pos x="5455" y="12185"/>
              </a:cxn>
              <a:cxn ang="0">
                <a:pos x="5605" y="13087"/>
              </a:cxn>
              <a:cxn ang="0">
                <a:pos x="5774" y="13942"/>
              </a:cxn>
              <a:cxn ang="0">
                <a:pos x="5960" y="14750"/>
              </a:cxn>
              <a:cxn ang="0">
                <a:pos x="6163" y="15505"/>
              </a:cxn>
              <a:cxn ang="0">
                <a:pos x="6380" y="16203"/>
              </a:cxn>
              <a:cxn ang="0">
                <a:pos x="6612" y="16840"/>
              </a:cxn>
              <a:cxn ang="0">
                <a:pos x="6660" y="16954"/>
              </a:cxn>
              <a:cxn ang="0">
                <a:pos x="6736" y="17138"/>
              </a:cxn>
              <a:cxn ang="0">
                <a:pos x="6816" y="17316"/>
              </a:cxn>
              <a:cxn ang="0">
                <a:pos x="5942" y="13733"/>
              </a:cxn>
              <a:cxn ang="0">
                <a:pos x="5960" y="13852"/>
              </a:cxn>
              <a:cxn ang="0">
                <a:pos x="5988" y="14028"/>
              </a:cxn>
              <a:cxn ang="0">
                <a:pos x="6017" y="14202"/>
              </a:cxn>
              <a:cxn ang="0">
                <a:pos x="6048" y="14373"/>
              </a:cxn>
              <a:cxn ang="0">
                <a:pos x="6078" y="14543"/>
              </a:cxn>
              <a:cxn ang="0">
                <a:pos x="6088" y="14598"/>
              </a:cxn>
              <a:cxn ang="0">
                <a:pos x="6058" y="14429"/>
              </a:cxn>
              <a:cxn ang="0">
                <a:pos x="6027" y="14259"/>
              </a:cxn>
              <a:cxn ang="0">
                <a:pos x="5998" y="14086"/>
              </a:cxn>
              <a:cxn ang="0">
                <a:pos x="5970" y="13911"/>
              </a:cxn>
              <a:cxn ang="0">
                <a:pos x="5942" y="13733"/>
              </a:cxn>
              <a:cxn ang="0">
                <a:pos x="6117" y="14753"/>
              </a:cxn>
              <a:cxn ang="0">
                <a:pos x="6121" y="14774"/>
              </a:cxn>
              <a:cxn ang="0">
                <a:pos x="6109" y="14711"/>
              </a:cxn>
              <a:cxn ang="0">
                <a:pos x="6140" y="14874"/>
              </a:cxn>
              <a:cxn ang="0">
                <a:pos x="6143" y="14891"/>
              </a:cxn>
              <a:cxn ang="0">
                <a:pos x="6133" y="14840"/>
              </a:cxn>
              <a:cxn ang="0">
                <a:pos x="6166" y="15006"/>
              </a:cxn>
              <a:cxn ang="0">
                <a:pos x="6170" y="15025"/>
              </a:cxn>
              <a:cxn ang="0">
                <a:pos x="6159" y="14971"/>
              </a:cxn>
              <a:cxn ang="0">
                <a:pos x="6217" y="15256"/>
              </a:cxn>
              <a:cxn ang="0">
                <a:pos x="6221" y="15277"/>
              </a:cxn>
              <a:cxn ang="0">
                <a:pos x="6208" y="15213"/>
              </a:cxn>
              <a:cxn ang="0">
                <a:pos x="6244" y="15384"/>
              </a:cxn>
              <a:cxn ang="0">
                <a:pos x="6249" y="15406"/>
              </a:cxn>
              <a:cxn ang="0">
                <a:pos x="6235" y="15341"/>
              </a:cxn>
            </a:cxnLst>
            <a:rect l="0" t="0" r="r" b="b"/>
            <a:pathLst>
              <a:path w="6816" h="17316">
                <a:moveTo>
                  <a:pt x="0" y="0"/>
                </a:moveTo>
                <a:lnTo>
                  <a:pt x="5558" y="0"/>
                </a:lnTo>
                <a:lnTo>
                  <a:pt x="5520" y="192"/>
                </a:lnTo>
                <a:lnTo>
                  <a:pt x="5485" y="389"/>
                </a:lnTo>
                <a:lnTo>
                  <a:pt x="5450" y="589"/>
                </a:lnTo>
                <a:lnTo>
                  <a:pt x="5415" y="791"/>
                </a:lnTo>
                <a:lnTo>
                  <a:pt x="5383" y="998"/>
                </a:lnTo>
                <a:lnTo>
                  <a:pt x="5351" y="1207"/>
                </a:lnTo>
                <a:lnTo>
                  <a:pt x="5322" y="1419"/>
                </a:lnTo>
                <a:lnTo>
                  <a:pt x="5293" y="1633"/>
                </a:lnTo>
                <a:lnTo>
                  <a:pt x="5266" y="1852"/>
                </a:lnTo>
                <a:lnTo>
                  <a:pt x="5240" y="2072"/>
                </a:lnTo>
                <a:lnTo>
                  <a:pt x="5215" y="2296"/>
                </a:lnTo>
                <a:lnTo>
                  <a:pt x="5192" y="2522"/>
                </a:lnTo>
                <a:lnTo>
                  <a:pt x="5171" y="2751"/>
                </a:lnTo>
                <a:lnTo>
                  <a:pt x="5150" y="2983"/>
                </a:lnTo>
                <a:lnTo>
                  <a:pt x="5131" y="3215"/>
                </a:lnTo>
                <a:lnTo>
                  <a:pt x="5113" y="3452"/>
                </a:lnTo>
                <a:lnTo>
                  <a:pt x="5097" y="3691"/>
                </a:lnTo>
                <a:lnTo>
                  <a:pt x="5082" y="3931"/>
                </a:lnTo>
                <a:lnTo>
                  <a:pt x="5069" y="4175"/>
                </a:lnTo>
                <a:lnTo>
                  <a:pt x="5057" y="4420"/>
                </a:lnTo>
                <a:lnTo>
                  <a:pt x="5047" y="4667"/>
                </a:lnTo>
                <a:lnTo>
                  <a:pt x="5039" y="4916"/>
                </a:lnTo>
                <a:lnTo>
                  <a:pt x="5031" y="5169"/>
                </a:lnTo>
                <a:lnTo>
                  <a:pt x="5026" y="5422"/>
                </a:lnTo>
                <a:lnTo>
                  <a:pt x="5022" y="5676"/>
                </a:lnTo>
                <a:lnTo>
                  <a:pt x="5019" y="5934"/>
                </a:lnTo>
                <a:lnTo>
                  <a:pt x="5019" y="6193"/>
                </a:lnTo>
                <a:lnTo>
                  <a:pt x="5020" y="6453"/>
                </a:lnTo>
                <a:lnTo>
                  <a:pt x="5022" y="6715"/>
                </a:lnTo>
                <a:lnTo>
                  <a:pt x="5027" y="6978"/>
                </a:lnTo>
                <a:lnTo>
                  <a:pt x="5032" y="7243"/>
                </a:lnTo>
                <a:lnTo>
                  <a:pt x="5040" y="7510"/>
                </a:lnTo>
                <a:lnTo>
                  <a:pt x="5053" y="7865"/>
                </a:lnTo>
                <a:lnTo>
                  <a:pt x="5068" y="8217"/>
                </a:lnTo>
                <a:lnTo>
                  <a:pt x="5086" y="8565"/>
                </a:lnTo>
                <a:lnTo>
                  <a:pt x="5107" y="8912"/>
                </a:lnTo>
                <a:lnTo>
                  <a:pt x="5131" y="9255"/>
                </a:lnTo>
                <a:lnTo>
                  <a:pt x="5157" y="9596"/>
                </a:lnTo>
                <a:lnTo>
                  <a:pt x="5185" y="9933"/>
                </a:lnTo>
                <a:lnTo>
                  <a:pt x="5216" y="10266"/>
                </a:lnTo>
                <a:lnTo>
                  <a:pt x="5251" y="10595"/>
                </a:lnTo>
                <a:lnTo>
                  <a:pt x="5287" y="10921"/>
                </a:lnTo>
                <a:lnTo>
                  <a:pt x="5325" y="11244"/>
                </a:lnTo>
                <a:lnTo>
                  <a:pt x="5367" y="11562"/>
                </a:lnTo>
                <a:lnTo>
                  <a:pt x="5410" y="11876"/>
                </a:lnTo>
                <a:lnTo>
                  <a:pt x="5455" y="12185"/>
                </a:lnTo>
                <a:lnTo>
                  <a:pt x="5503" y="12490"/>
                </a:lnTo>
                <a:lnTo>
                  <a:pt x="5553" y="12791"/>
                </a:lnTo>
                <a:lnTo>
                  <a:pt x="5605" y="13087"/>
                </a:lnTo>
                <a:lnTo>
                  <a:pt x="5660" y="13377"/>
                </a:lnTo>
                <a:lnTo>
                  <a:pt x="5716" y="13663"/>
                </a:lnTo>
                <a:lnTo>
                  <a:pt x="5774" y="13942"/>
                </a:lnTo>
                <a:lnTo>
                  <a:pt x="5834" y="14217"/>
                </a:lnTo>
                <a:lnTo>
                  <a:pt x="5896" y="14487"/>
                </a:lnTo>
                <a:lnTo>
                  <a:pt x="5960" y="14750"/>
                </a:lnTo>
                <a:lnTo>
                  <a:pt x="6026" y="15008"/>
                </a:lnTo>
                <a:lnTo>
                  <a:pt x="6093" y="15259"/>
                </a:lnTo>
                <a:lnTo>
                  <a:pt x="6163" y="15505"/>
                </a:lnTo>
                <a:lnTo>
                  <a:pt x="6234" y="15744"/>
                </a:lnTo>
                <a:lnTo>
                  <a:pt x="6307" y="15977"/>
                </a:lnTo>
                <a:lnTo>
                  <a:pt x="6380" y="16203"/>
                </a:lnTo>
                <a:lnTo>
                  <a:pt x="6456" y="16422"/>
                </a:lnTo>
                <a:lnTo>
                  <a:pt x="6533" y="16635"/>
                </a:lnTo>
                <a:lnTo>
                  <a:pt x="6612" y="16840"/>
                </a:lnTo>
                <a:lnTo>
                  <a:pt x="6608" y="16828"/>
                </a:lnTo>
                <a:lnTo>
                  <a:pt x="6634" y="16892"/>
                </a:lnTo>
                <a:lnTo>
                  <a:pt x="6660" y="16954"/>
                </a:lnTo>
                <a:lnTo>
                  <a:pt x="6684" y="17016"/>
                </a:lnTo>
                <a:lnTo>
                  <a:pt x="6710" y="17078"/>
                </a:lnTo>
                <a:lnTo>
                  <a:pt x="6736" y="17138"/>
                </a:lnTo>
                <a:lnTo>
                  <a:pt x="6762" y="17199"/>
                </a:lnTo>
                <a:lnTo>
                  <a:pt x="6788" y="17258"/>
                </a:lnTo>
                <a:lnTo>
                  <a:pt x="6816" y="17316"/>
                </a:lnTo>
                <a:lnTo>
                  <a:pt x="0" y="17316"/>
                </a:lnTo>
                <a:lnTo>
                  <a:pt x="0" y="0"/>
                </a:lnTo>
                <a:close/>
                <a:moveTo>
                  <a:pt x="5942" y="13733"/>
                </a:moveTo>
                <a:lnTo>
                  <a:pt x="5942" y="13733"/>
                </a:lnTo>
                <a:lnTo>
                  <a:pt x="5950" y="13793"/>
                </a:lnTo>
                <a:lnTo>
                  <a:pt x="5960" y="13852"/>
                </a:lnTo>
                <a:lnTo>
                  <a:pt x="5970" y="13911"/>
                </a:lnTo>
                <a:lnTo>
                  <a:pt x="5980" y="13969"/>
                </a:lnTo>
                <a:lnTo>
                  <a:pt x="5988" y="14028"/>
                </a:lnTo>
                <a:lnTo>
                  <a:pt x="5998" y="14086"/>
                </a:lnTo>
                <a:lnTo>
                  <a:pt x="6008" y="14145"/>
                </a:lnTo>
                <a:lnTo>
                  <a:pt x="6017" y="14202"/>
                </a:lnTo>
                <a:lnTo>
                  <a:pt x="6027" y="14259"/>
                </a:lnTo>
                <a:lnTo>
                  <a:pt x="6038" y="14317"/>
                </a:lnTo>
                <a:lnTo>
                  <a:pt x="6048" y="14373"/>
                </a:lnTo>
                <a:lnTo>
                  <a:pt x="6058" y="14430"/>
                </a:lnTo>
                <a:lnTo>
                  <a:pt x="6067" y="14487"/>
                </a:lnTo>
                <a:lnTo>
                  <a:pt x="6078" y="14543"/>
                </a:lnTo>
                <a:lnTo>
                  <a:pt x="6088" y="14598"/>
                </a:lnTo>
                <a:lnTo>
                  <a:pt x="6099" y="14655"/>
                </a:lnTo>
                <a:lnTo>
                  <a:pt x="6088" y="14598"/>
                </a:lnTo>
                <a:lnTo>
                  <a:pt x="6078" y="14543"/>
                </a:lnTo>
                <a:lnTo>
                  <a:pt x="6067" y="14487"/>
                </a:lnTo>
                <a:lnTo>
                  <a:pt x="6058" y="14429"/>
                </a:lnTo>
                <a:lnTo>
                  <a:pt x="6048" y="14373"/>
                </a:lnTo>
                <a:lnTo>
                  <a:pt x="6038" y="14316"/>
                </a:lnTo>
                <a:lnTo>
                  <a:pt x="6027" y="14259"/>
                </a:lnTo>
                <a:lnTo>
                  <a:pt x="6017" y="14202"/>
                </a:lnTo>
                <a:lnTo>
                  <a:pt x="6008" y="14144"/>
                </a:lnTo>
                <a:lnTo>
                  <a:pt x="5998" y="14086"/>
                </a:lnTo>
                <a:lnTo>
                  <a:pt x="5988" y="14028"/>
                </a:lnTo>
                <a:lnTo>
                  <a:pt x="5980" y="13969"/>
                </a:lnTo>
                <a:lnTo>
                  <a:pt x="5970" y="13911"/>
                </a:lnTo>
                <a:lnTo>
                  <a:pt x="5960" y="13851"/>
                </a:lnTo>
                <a:lnTo>
                  <a:pt x="5950" y="13793"/>
                </a:lnTo>
                <a:lnTo>
                  <a:pt x="5942" y="13733"/>
                </a:lnTo>
                <a:close/>
                <a:moveTo>
                  <a:pt x="6109" y="14711"/>
                </a:moveTo>
                <a:lnTo>
                  <a:pt x="6113" y="14733"/>
                </a:lnTo>
                <a:lnTo>
                  <a:pt x="6117" y="14753"/>
                </a:lnTo>
                <a:lnTo>
                  <a:pt x="6121" y="14774"/>
                </a:lnTo>
                <a:lnTo>
                  <a:pt x="6125" y="14794"/>
                </a:lnTo>
                <a:lnTo>
                  <a:pt x="6121" y="14774"/>
                </a:lnTo>
                <a:lnTo>
                  <a:pt x="6117" y="14753"/>
                </a:lnTo>
                <a:lnTo>
                  <a:pt x="6113" y="14733"/>
                </a:lnTo>
                <a:lnTo>
                  <a:pt x="6109" y="14711"/>
                </a:lnTo>
                <a:close/>
                <a:moveTo>
                  <a:pt x="6133" y="14840"/>
                </a:moveTo>
                <a:lnTo>
                  <a:pt x="6137" y="14857"/>
                </a:lnTo>
                <a:lnTo>
                  <a:pt x="6140" y="14874"/>
                </a:lnTo>
                <a:lnTo>
                  <a:pt x="6143" y="14891"/>
                </a:lnTo>
                <a:lnTo>
                  <a:pt x="6146" y="14908"/>
                </a:lnTo>
                <a:lnTo>
                  <a:pt x="6143" y="14891"/>
                </a:lnTo>
                <a:lnTo>
                  <a:pt x="6140" y="14874"/>
                </a:lnTo>
                <a:lnTo>
                  <a:pt x="6137" y="14857"/>
                </a:lnTo>
                <a:lnTo>
                  <a:pt x="6133" y="14840"/>
                </a:lnTo>
                <a:close/>
                <a:moveTo>
                  <a:pt x="6159" y="14971"/>
                </a:moveTo>
                <a:lnTo>
                  <a:pt x="6163" y="14989"/>
                </a:lnTo>
                <a:lnTo>
                  <a:pt x="6166" y="15006"/>
                </a:lnTo>
                <a:lnTo>
                  <a:pt x="6170" y="15025"/>
                </a:lnTo>
                <a:lnTo>
                  <a:pt x="6173" y="15043"/>
                </a:lnTo>
                <a:lnTo>
                  <a:pt x="6170" y="15025"/>
                </a:lnTo>
                <a:lnTo>
                  <a:pt x="6166" y="15006"/>
                </a:lnTo>
                <a:lnTo>
                  <a:pt x="6163" y="14989"/>
                </a:lnTo>
                <a:lnTo>
                  <a:pt x="6159" y="14971"/>
                </a:lnTo>
                <a:close/>
                <a:moveTo>
                  <a:pt x="6208" y="15213"/>
                </a:moveTo>
                <a:lnTo>
                  <a:pt x="6212" y="15235"/>
                </a:lnTo>
                <a:lnTo>
                  <a:pt x="6217" y="15256"/>
                </a:lnTo>
                <a:lnTo>
                  <a:pt x="6221" y="15277"/>
                </a:lnTo>
                <a:lnTo>
                  <a:pt x="6226" y="15299"/>
                </a:lnTo>
                <a:lnTo>
                  <a:pt x="6221" y="15277"/>
                </a:lnTo>
                <a:lnTo>
                  <a:pt x="6217" y="15256"/>
                </a:lnTo>
                <a:lnTo>
                  <a:pt x="6212" y="15235"/>
                </a:lnTo>
                <a:lnTo>
                  <a:pt x="6208" y="15213"/>
                </a:lnTo>
                <a:close/>
                <a:moveTo>
                  <a:pt x="6235" y="15341"/>
                </a:moveTo>
                <a:lnTo>
                  <a:pt x="6239" y="15363"/>
                </a:lnTo>
                <a:lnTo>
                  <a:pt x="6244" y="15384"/>
                </a:lnTo>
                <a:lnTo>
                  <a:pt x="6249" y="15406"/>
                </a:lnTo>
                <a:lnTo>
                  <a:pt x="6253" y="15428"/>
                </a:lnTo>
                <a:lnTo>
                  <a:pt x="6249" y="15406"/>
                </a:lnTo>
                <a:lnTo>
                  <a:pt x="6244" y="15384"/>
                </a:lnTo>
                <a:lnTo>
                  <a:pt x="6239" y="15363"/>
                </a:lnTo>
                <a:lnTo>
                  <a:pt x="6235" y="15341"/>
                </a:lnTo>
                <a:close/>
              </a:path>
            </a:pathLst>
          </a:custGeom>
          <a:solidFill>
            <a:srgbClr val="E7781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49" name="AutoShape 10"/>
          <p:cNvSpPr>
            <a:spLocks noChangeAspect="1" noChangeArrowheads="1" noTextEdit="1"/>
          </p:cNvSpPr>
          <p:nvPr userDrawn="1"/>
        </p:nvSpPr>
        <p:spPr bwMode="auto">
          <a:xfrm>
            <a:off x="6879987" y="6000750"/>
            <a:ext cx="2264019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50" name="49 Rectángulo"/>
          <p:cNvSpPr/>
          <p:nvPr userDrawn="1"/>
        </p:nvSpPr>
        <p:spPr>
          <a:xfrm>
            <a:off x="350216" y="357166"/>
            <a:ext cx="2198060" cy="1101830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>
              <a:lnSpc>
                <a:spcPct val="80000"/>
              </a:lnSpc>
            </a:pPr>
            <a:r>
              <a:rPr lang="es-ES" b="1" dirty="0" err="1" smtClean="0">
                <a:solidFill>
                  <a:schemeClr val="bg1"/>
                </a:solidFill>
                <a:latin typeface="Corbel" pitchFamily="34" charset="0"/>
              </a:rPr>
              <a:t>Mixed-Signal</a:t>
            </a:r>
            <a:endParaRPr lang="es-ES" b="1" dirty="0" smtClean="0">
              <a:solidFill>
                <a:schemeClr val="bg1"/>
              </a:solidFill>
              <a:latin typeface="Corbel" pitchFamily="34" charset="0"/>
            </a:endParaRPr>
          </a:p>
          <a:p>
            <a:pPr>
              <a:lnSpc>
                <a:spcPct val="80000"/>
              </a:lnSpc>
            </a:pPr>
            <a:r>
              <a:rPr lang="es-ES" sz="4800" b="1" dirty="0" err="1" smtClean="0">
                <a:solidFill>
                  <a:schemeClr val="bg1"/>
                </a:solidFill>
                <a:latin typeface="Corbel" pitchFamily="34" charset="0"/>
              </a:rPr>
              <a:t>ASICs</a:t>
            </a:r>
            <a:r>
              <a:rPr lang="es-ES" sz="2800" b="1" dirty="0" smtClean="0">
                <a:solidFill>
                  <a:schemeClr val="bg1"/>
                </a:solidFill>
                <a:latin typeface="Corbel" pitchFamily="34" charset="0"/>
              </a:rPr>
              <a:t> </a:t>
            </a:r>
            <a:r>
              <a:rPr lang="es-ES" b="1" dirty="0" smtClean="0">
                <a:solidFill>
                  <a:schemeClr val="bg1"/>
                </a:solidFill>
                <a:latin typeface="Corbel" pitchFamily="34" charset="0"/>
              </a:rPr>
              <a:t>  </a:t>
            </a:r>
          </a:p>
          <a:p>
            <a:pPr>
              <a:lnSpc>
                <a:spcPct val="80000"/>
              </a:lnSpc>
            </a:pPr>
            <a:r>
              <a:rPr lang="es-ES" sz="1200" b="1" dirty="0" smtClean="0">
                <a:solidFill>
                  <a:schemeClr val="bg1"/>
                </a:solidFill>
                <a:latin typeface="Corbel" pitchFamily="34" charset="0"/>
              </a:rPr>
              <a:t>&amp; </a:t>
            </a:r>
            <a:r>
              <a:rPr lang="es-ES" sz="1600" b="1" dirty="0" smtClean="0">
                <a:solidFill>
                  <a:schemeClr val="bg1"/>
                </a:solidFill>
                <a:latin typeface="Corbel" pitchFamily="34" charset="0"/>
              </a:rPr>
              <a:t>SALES  TUTORIAL</a:t>
            </a:r>
            <a:endParaRPr lang="es-ES" sz="1600" b="1" dirty="0">
              <a:solidFill>
                <a:schemeClr val="bg1"/>
              </a:solidFill>
              <a:latin typeface="Corbel" pitchFamily="34" charset="0"/>
            </a:endParaRPr>
          </a:p>
        </p:txBody>
      </p:sp>
      <p:sp>
        <p:nvSpPr>
          <p:cNvPr id="51" name="50 Rectángulo"/>
          <p:cNvSpPr/>
          <p:nvPr userDrawn="1"/>
        </p:nvSpPr>
        <p:spPr>
          <a:xfrm>
            <a:off x="5" y="0"/>
            <a:ext cx="2264003" cy="19288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53 Rectángulo"/>
          <p:cNvSpPr/>
          <p:nvPr userDrawn="1"/>
        </p:nvSpPr>
        <p:spPr>
          <a:xfrm>
            <a:off x="0" y="44624"/>
            <a:ext cx="2112651" cy="1643517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>
              <a:lnSpc>
                <a:spcPct val="80000"/>
              </a:lnSpc>
            </a:pPr>
            <a:endParaRPr lang="en-GB" sz="1800" b="1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pPr>
              <a:lnSpc>
                <a:spcPct val="80000"/>
              </a:lnSpc>
            </a:pPr>
            <a:r>
              <a:rPr lang="en-GB" sz="1800" b="1" dirty="0" smtClean="0">
                <a:solidFill>
                  <a:schemeClr val="bg1"/>
                </a:solidFill>
                <a:latin typeface="Century Gothic" pitchFamily="34" charset="0"/>
              </a:rPr>
              <a:t>RAD HARD ASICS FOR COSMIC VISION </a:t>
            </a:r>
            <a:r>
              <a:rPr lang="en-GB" sz="2000" b="1" dirty="0" smtClean="0">
                <a:solidFill>
                  <a:schemeClr val="bg1"/>
                </a:solidFill>
                <a:latin typeface="Century Gothic" pitchFamily="34" charset="0"/>
              </a:rPr>
              <a:t/>
            </a:r>
            <a:br>
              <a:rPr lang="en-GB" sz="2000" b="1" dirty="0" smtClean="0">
                <a:solidFill>
                  <a:schemeClr val="bg1"/>
                </a:solidFill>
                <a:latin typeface="Century Gothic" pitchFamily="34" charset="0"/>
              </a:rPr>
            </a:br>
            <a:r>
              <a:rPr lang="en-GB" sz="1800" b="1" dirty="0" smtClean="0">
                <a:solidFill>
                  <a:schemeClr val="bg1"/>
                </a:solidFill>
                <a:latin typeface="Century Gothic" pitchFamily="34" charset="0"/>
              </a:rPr>
              <a:t/>
            </a:r>
            <a:br>
              <a:rPr lang="en-GB" sz="1800" b="1" dirty="0" smtClean="0">
                <a:solidFill>
                  <a:schemeClr val="bg1"/>
                </a:solidFill>
                <a:latin typeface="Century Gothic" pitchFamily="34" charset="0"/>
              </a:rPr>
            </a:br>
            <a:r>
              <a:rPr lang="en-GB" sz="1800" b="1" dirty="0" smtClean="0">
                <a:solidFill>
                  <a:schemeClr val="bg1"/>
                </a:solidFill>
                <a:latin typeface="Century Gothic" pitchFamily="34" charset="0"/>
              </a:rPr>
              <a:t>MIXED</a:t>
            </a:r>
            <a:r>
              <a:rPr lang="en-GB" sz="1800" b="1" baseline="0" dirty="0" smtClean="0">
                <a:solidFill>
                  <a:schemeClr val="bg1"/>
                </a:solidFill>
                <a:latin typeface="Century Gothic" pitchFamily="34" charset="0"/>
              </a:rPr>
              <a:t> SIGNAL </a:t>
            </a:r>
            <a:r>
              <a:rPr lang="en-GB" sz="1800" b="1" dirty="0" smtClean="0">
                <a:solidFill>
                  <a:schemeClr val="bg1"/>
                </a:solidFill>
                <a:latin typeface="Century Gothic" pitchFamily="34" charset="0"/>
              </a:rPr>
              <a:t>IPS</a:t>
            </a:r>
            <a:r>
              <a:rPr lang="en-GB" sz="1800" b="1" baseline="0" dirty="0" smtClean="0">
                <a:solidFill>
                  <a:schemeClr val="bg1"/>
                </a:solidFill>
                <a:latin typeface="Century Gothic" pitchFamily="34" charset="0"/>
              </a:rPr>
              <a:t> INTEGRATION</a:t>
            </a:r>
            <a:endParaRPr lang="es-ES" sz="1200" b="1" baseline="0" dirty="0" smtClean="0">
              <a:solidFill>
                <a:schemeClr val="bg1"/>
              </a:solidFill>
              <a:latin typeface="Corbel" pitchFamily="34" charset="0"/>
            </a:endParaRPr>
          </a:p>
        </p:txBody>
      </p:sp>
      <p:grpSp>
        <p:nvGrpSpPr>
          <p:cNvPr id="3" name="98 Grupo"/>
          <p:cNvGrpSpPr/>
          <p:nvPr userDrawn="1"/>
        </p:nvGrpSpPr>
        <p:grpSpPr>
          <a:xfrm>
            <a:off x="1993846" y="0"/>
            <a:ext cx="917090" cy="6686550"/>
            <a:chOff x="2173594" y="0"/>
            <a:chExt cx="993514" cy="6686550"/>
          </a:xfrm>
        </p:grpSpPr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2238356" y="0"/>
              <a:ext cx="928752" cy="5695950"/>
            </a:xfrm>
            <a:custGeom>
              <a:avLst/>
              <a:gdLst/>
              <a:ahLst/>
              <a:cxnLst>
                <a:cxn ang="0">
                  <a:pos x="2154" y="0"/>
                </a:cxn>
                <a:cxn ang="0">
                  <a:pos x="2063" y="366"/>
                </a:cxn>
                <a:cxn ang="0">
                  <a:pos x="1973" y="767"/>
                </a:cxn>
                <a:cxn ang="0">
                  <a:pos x="1885" y="1201"/>
                </a:cxn>
                <a:cxn ang="0">
                  <a:pos x="1800" y="1666"/>
                </a:cxn>
                <a:cxn ang="0">
                  <a:pos x="1718" y="2163"/>
                </a:cxn>
                <a:cxn ang="0">
                  <a:pos x="1637" y="2688"/>
                </a:cxn>
                <a:cxn ang="0">
                  <a:pos x="1561" y="3243"/>
                </a:cxn>
                <a:cxn ang="0">
                  <a:pos x="1487" y="3822"/>
                </a:cxn>
                <a:cxn ang="0">
                  <a:pos x="1417" y="4427"/>
                </a:cxn>
                <a:cxn ang="0">
                  <a:pos x="1351" y="5055"/>
                </a:cxn>
                <a:cxn ang="0">
                  <a:pos x="1288" y="5705"/>
                </a:cxn>
                <a:cxn ang="0">
                  <a:pos x="1229" y="6375"/>
                </a:cxn>
                <a:cxn ang="0">
                  <a:pos x="1176" y="7065"/>
                </a:cxn>
                <a:cxn ang="0">
                  <a:pos x="1127" y="7773"/>
                </a:cxn>
                <a:cxn ang="0">
                  <a:pos x="1083" y="8496"/>
                </a:cxn>
                <a:cxn ang="0">
                  <a:pos x="1044" y="9235"/>
                </a:cxn>
                <a:cxn ang="0">
                  <a:pos x="803" y="14170"/>
                </a:cxn>
                <a:cxn ang="0">
                  <a:pos x="724" y="13799"/>
                </a:cxn>
                <a:cxn ang="0">
                  <a:pos x="647" y="13417"/>
                </a:cxn>
                <a:cxn ang="0">
                  <a:pos x="574" y="13027"/>
                </a:cxn>
                <a:cxn ang="0">
                  <a:pos x="506" y="12628"/>
                </a:cxn>
                <a:cxn ang="0">
                  <a:pos x="441" y="12220"/>
                </a:cxn>
                <a:cxn ang="0">
                  <a:pos x="379" y="11804"/>
                </a:cxn>
                <a:cxn ang="0">
                  <a:pos x="323" y="11381"/>
                </a:cxn>
                <a:cxn ang="0">
                  <a:pos x="270" y="10950"/>
                </a:cxn>
                <a:cxn ang="0">
                  <a:pos x="221" y="10512"/>
                </a:cxn>
                <a:cxn ang="0">
                  <a:pos x="178" y="10067"/>
                </a:cxn>
                <a:cxn ang="0">
                  <a:pos x="139" y="9616"/>
                </a:cxn>
                <a:cxn ang="0">
                  <a:pos x="103" y="9159"/>
                </a:cxn>
                <a:cxn ang="0">
                  <a:pos x="74" y="8697"/>
                </a:cxn>
                <a:cxn ang="0">
                  <a:pos x="49" y="8229"/>
                </a:cxn>
                <a:cxn ang="0">
                  <a:pos x="28" y="7756"/>
                </a:cxn>
                <a:cxn ang="0">
                  <a:pos x="13" y="7251"/>
                </a:cxn>
                <a:cxn ang="0">
                  <a:pos x="3" y="6722"/>
                </a:cxn>
                <a:cxn ang="0">
                  <a:pos x="0" y="6199"/>
                </a:cxn>
                <a:cxn ang="0">
                  <a:pos x="2" y="5682"/>
                </a:cxn>
                <a:cxn ang="0">
                  <a:pos x="12" y="5173"/>
                </a:cxn>
                <a:cxn ang="0">
                  <a:pos x="28" y="4672"/>
                </a:cxn>
                <a:cxn ang="0">
                  <a:pos x="50" y="4179"/>
                </a:cxn>
                <a:cxn ang="0">
                  <a:pos x="78" y="3694"/>
                </a:cxn>
                <a:cxn ang="0">
                  <a:pos x="112" y="3219"/>
                </a:cxn>
                <a:cxn ang="0">
                  <a:pos x="152" y="2753"/>
                </a:cxn>
                <a:cxn ang="0">
                  <a:pos x="197" y="2299"/>
                </a:cxn>
                <a:cxn ang="0">
                  <a:pos x="247" y="1854"/>
                </a:cxn>
                <a:cxn ang="0">
                  <a:pos x="303" y="1421"/>
                </a:cxn>
                <a:cxn ang="0">
                  <a:pos x="365" y="999"/>
                </a:cxn>
                <a:cxn ang="0">
                  <a:pos x="431" y="590"/>
                </a:cxn>
                <a:cxn ang="0">
                  <a:pos x="503" y="194"/>
                </a:cxn>
              </a:cxnLst>
              <a:rect l="0" t="0" r="r" b="b"/>
              <a:pathLst>
                <a:path w="2154" h="14352">
                  <a:moveTo>
                    <a:pt x="541" y="0"/>
                  </a:moveTo>
                  <a:lnTo>
                    <a:pt x="2154" y="0"/>
                  </a:lnTo>
                  <a:lnTo>
                    <a:pt x="2109" y="179"/>
                  </a:lnTo>
                  <a:lnTo>
                    <a:pt x="2063" y="366"/>
                  </a:lnTo>
                  <a:lnTo>
                    <a:pt x="2018" y="562"/>
                  </a:lnTo>
                  <a:lnTo>
                    <a:pt x="1973" y="767"/>
                  </a:lnTo>
                  <a:lnTo>
                    <a:pt x="1929" y="979"/>
                  </a:lnTo>
                  <a:lnTo>
                    <a:pt x="1885" y="1201"/>
                  </a:lnTo>
                  <a:lnTo>
                    <a:pt x="1842" y="1429"/>
                  </a:lnTo>
                  <a:lnTo>
                    <a:pt x="1800" y="1666"/>
                  </a:lnTo>
                  <a:lnTo>
                    <a:pt x="1759" y="1911"/>
                  </a:lnTo>
                  <a:lnTo>
                    <a:pt x="1718" y="2163"/>
                  </a:lnTo>
                  <a:lnTo>
                    <a:pt x="1678" y="2422"/>
                  </a:lnTo>
                  <a:lnTo>
                    <a:pt x="1637" y="2688"/>
                  </a:lnTo>
                  <a:lnTo>
                    <a:pt x="1598" y="2962"/>
                  </a:lnTo>
                  <a:lnTo>
                    <a:pt x="1561" y="3243"/>
                  </a:lnTo>
                  <a:lnTo>
                    <a:pt x="1524" y="3530"/>
                  </a:lnTo>
                  <a:lnTo>
                    <a:pt x="1487" y="3822"/>
                  </a:lnTo>
                  <a:lnTo>
                    <a:pt x="1451" y="4122"/>
                  </a:lnTo>
                  <a:lnTo>
                    <a:pt x="1417" y="4427"/>
                  </a:lnTo>
                  <a:lnTo>
                    <a:pt x="1383" y="4738"/>
                  </a:lnTo>
                  <a:lnTo>
                    <a:pt x="1351" y="5055"/>
                  </a:lnTo>
                  <a:lnTo>
                    <a:pt x="1318" y="5377"/>
                  </a:lnTo>
                  <a:lnTo>
                    <a:pt x="1288" y="5705"/>
                  </a:lnTo>
                  <a:lnTo>
                    <a:pt x="1258" y="6037"/>
                  </a:lnTo>
                  <a:lnTo>
                    <a:pt x="1229" y="6375"/>
                  </a:lnTo>
                  <a:lnTo>
                    <a:pt x="1202" y="6718"/>
                  </a:lnTo>
                  <a:lnTo>
                    <a:pt x="1176" y="7065"/>
                  </a:lnTo>
                  <a:lnTo>
                    <a:pt x="1151" y="7417"/>
                  </a:lnTo>
                  <a:lnTo>
                    <a:pt x="1127" y="7773"/>
                  </a:lnTo>
                  <a:lnTo>
                    <a:pt x="1105" y="8133"/>
                  </a:lnTo>
                  <a:lnTo>
                    <a:pt x="1083" y="8496"/>
                  </a:lnTo>
                  <a:lnTo>
                    <a:pt x="1064" y="8863"/>
                  </a:lnTo>
                  <a:lnTo>
                    <a:pt x="1044" y="9235"/>
                  </a:lnTo>
                  <a:lnTo>
                    <a:pt x="844" y="14352"/>
                  </a:lnTo>
                  <a:lnTo>
                    <a:pt x="803" y="14170"/>
                  </a:lnTo>
                  <a:lnTo>
                    <a:pt x="763" y="13985"/>
                  </a:lnTo>
                  <a:lnTo>
                    <a:pt x="724" y="13799"/>
                  </a:lnTo>
                  <a:lnTo>
                    <a:pt x="685" y="13609"/>
                  </a:lnTo>
                  <a:lnTo>
                    <a:pt x="647" y="13417"/>
                  </a:lnTo>
                  <a:lnTo>
                    <a:pt x="610" y="13224"/>
                  </a:lnTo>
                  <a:lnTo>
                    <a:pt x="574" y="13027"/>
                  </a:lnTo>
                  <a:lnTo>
                    <a:pt x="539" y="12828"/>
                  </a:lnTo>
                  <a:lnTo>
                    <a:pt x="506" y="12628"/>
                  </a:lnTo>
                  <a:lnTo>
                    <a:pt x="472" y="12426"/>
                  </a:lnTo>
                  <a:lnTo>
                    <a:pt x="441" y="12220"/>
                  </a:lnTo>
                  <a:lnTo>
                    <a:pt x="410" y="12013"/>
                  </a:lnTo>
                  <a:lnTo>
                    <a:pt x="379" y="11804"/>
                  </a:lnTo>
                  <a:lnTo>
                    <a:pt x="350" y="11594"/>
                  </a:lnTo>
                  <a:lnTo>
                    <a:pt x="323" y="11381"/>
                  </a:lnTo>
                  <a:lnTo>
                    <a:pt x="296" y="11166"/>
                  </a:lnTo>
                  <a:lnTo>
                    <a:pt x="270" y="10950"/>
                  </a:lnTo>
                  <a:lnTo>
                    <a:pt x="245" y="10732"/>
                  </a:lnTo>
                  <a:lnTo>
                    <a:pt x="221" y="10512"/>
                  </a:lnTo>
                  <a:lnTo>
                    <a:pt x="199" y="10290"/>
                  </a:lnTo>
                  <a:lnTo>
                    <a:pt x="178" y="10067"/>
                  </a:lnTo>
                  <a:lnTo>
                    <a:pt x="157" y="9842"/>
                  </a:lnTo>
                  <a:lnTo>
                    <a:pt x="139" y="9616"/>
                  </a:lnTo>
                  <a:lnTo>
                    <a:pt x="120" y="9389"/>
                  </a:lnTo>
                  <a:lnTo>
                    <a:pt x="103" y="9159"/>
                  </a:lnTo>
                  <a:lnTo>
                    <a:pt x="88" y="8928"/>
                  </a:lnTo>
                  <a:lnTo>
                    <a:pt x="74" y="8697"/>
                  </a:lnTo>
                  <a:lnTo>
                    <a:pt x="61" y="8463"/>
                  </a:lnTo>
                  <a:lnTo>
                    <a:pt x="49" y="8229"/>
                  </a:lnTo>
                  <a:lnTo>
                    <a:pt x="38" y="7993"/>
                  </a:lnTo>
                  <a:lnTo>
                    <a:pt x="28" y="7756"/>
                  </a:lnTo>
                  <a:lnTo>
                    <a:pt x="21" y="7518"/>
                  </a:lnTo>
                  <a:lnTo>
                    <a:pt x="13" y="7251"/>
                  </a:lnTo>
                  <a:lnTo>
                    <a:pt x="7" y="6986"/>
                  </a:lnTo>
                  <a:lnTo>
                    <a:pt x="3" y="6722"/>
                  </a:lnTo>
                  <a:lnTo>
                    <a:pt x="0" y="6460"/>
                  </a:lnTo>
                  <a:lnTo>
                    <a:pt x="0" y="6199"/>
                  </a:lnTo>
                  <a:lnTo>
                    <a:pt x="0" y="5940"/>
                  </a:lnTo>
                  <a:lnTo>
                    <a:pt x="2" y="5682"/>
                  </a:lnTo>
                  <a:lnTo>
                    <a:pt x="7" y="5427"/>
                  </a:lnTo>
                  <a:lnTo>
                    <a:pt x="12" y="5173"/>
                  </a:lnTo>
                  <a:lnTo>
                    <a:pt x="20" y="4922"/>
                  </a:lnTo>
                  <a:lnTo>
                    <a:pt x="28" y="4672"/>
                  </a:lnTo>
                  <a:lnTo>
                    <a:pt x="38" y="4424"/>
                  </a:lnTo>
                  <a:lnTo>
                    <a:pt x="50" y="4179"/>
                  </a:lnTo>
                  <a:lnTo>
                    <a:pt x="63" y="3936"/>
                  </a:lnTo>
                  <a:lnTo>
                    <a:pt x="78" y="3694"/>
                  </a:lnTo>
                  <a:lnTo>
                    <a:pt x="94" y="3456"/>
                  </a:lnTo>
                  <a:lnTo>
                    <a:pt x="112" y="3219"/>
                  </a:lnTo>
                  <a:lnTo>
                    <a:pt x="131" y="2985"/>
                  </a:lnTo>
                  <a:lnTo>
                    <a:pt x="152" y="2753"/>
                  </a:lnTo>
                  <a:lnTo>
                    <a:pt x="173" y="2525"/>
                  </a:lnTo>
                  <a:lnTo>
                    <a:pt x="197" y="2299"/>
                  </a:lnTo>
                  <a:lnTo>
                    <a:pt x="221" y="2075"/>
                  </a:lnTo>
                  <a:lnTo>
                    <a:pt x="247" y="1854"/>
                  </a:lnTo>
                  <a:lnTo>
                    <a:pt x="275" y="1636"/>
                  </a:lnTo>
                  <a:lnTo>
                    <a:pt x="303" y="1421"/>
                  </a:lnTo>
                  <a:lnTo>
                    <a:pt x="334" y="1208"/>
                  </a:lnTo>
                  <a:lnTo>
                    <a:pt x="365" y="999"/>
                  </a:lnTo>
                  <a:lnTo>
                    <a:pt x="398" y="793"/>
                  </a:lnTo>
                  <a:lnTo>
                    <a:pt x="431" y="590"/>
                  </a:lnTo>
                  <a:lnTo>
                    <a:pt x="467" y="390"/>
                  </a:lnTo>
                  <a:lnTo>
                    <a:pt x="503" y="194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F2C88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2173594" y="0"/>
              <a:ext cx="687070" cy="6686550"/>
            </a:xfrm>
            <a:custGeom>
              <a:avLst/>
              <a:gdLst/>
              <a:ahLst/>
              <a:cxnLst>
                <a:cxn ang="0">
                  <a:pos x="765" y="194"/>
                </a:cxn>
                <a:cxn ang="0">
                  <a:pos x="683" y="793"/>
                </a:cxn>
                <a:cxn ang="0">
                  <a:pos x="612" y="1421"/>
                </a:cxn>
                <a:cxn ang="0">
                  <a:pos x="550" y="2075"/>
                </a:cxn>
                <a:cxn ang="0">
                  <a:pos x="497" y="2753"/>
                </a:cxn>
                <a:cxn ang="0">
                  <a:pos x="453" y="3456"/>
                </a:cxn>
                <a:cxn ang="0">
                  <a:pos x="419" y="4179"/>
                </a:cxn>
                <a:cxn ang="0">
                  <a:pos x="396" y="4922"/>
                </a:cxn>
                <a:cxn ang="0">
                  <a:pos x="383" y="5682"/>
                </a:cxn>
                <a:cxn ang="0">
                  <a:pos x="381" y="6460"/>
                </a:cxn>
                <a:cxn ang="0">
                  <a:pos x="391" y="7251"/>
                </a:cxn>
                <a:cxn ang="0">
                  <a:pos x="418" y="8225"/>
                </a:cxn>
                <a:cxn ang="0">
                  <a:pos x="466" y="9263"/>
                </a:cxn>
                <a:cxn ang="0">
                  <a:pos x="532" y="10274"/>
                </a:cxn>
                <a:cxn ang="0">
                  <a:pos x="614" y="11252"/>
                </a:cxn>
                <a:cxn ang="0">
                  <a:pos x="714" y="12193"/>
                </a:cxn>
                <a:cxn ang="0">
                  <a:pos x="827" y="13095"/>
                </a:cxn>
                <a:cxn ang="0">
                  <a:pos x="955" y="13950"/>
                </a:cxn>
                <a:cxn ang="0">
                  <a:pos x="1097" y="14758"/>
                </a:cxn>
                <a:cxn ang="0">
                  <a:pos x="1252" y="15513"/>
                </a:cxn>
                <a:cxn ang="0">
                  <a:pos x="1416" y="16211"/>
                </a:cxn>
                <a:cxn ang="0">
                  <a:pos x="1593" y="16848"/>
                </a:cxn>
                <a:cxn ang="0">
                  <a:pos x="1361" y="16211"/>
                </a:cxn>
                <a:cxn ang="0">
                  <a:pos x="1144" y="15513"/>
                </a:cxn>
                <a:cxn ang="0">
                  <a:pos x="941" y="14758"/>
                </a:cxn>
                <a:cxn ang="0">
                  <a:pos x="755" y="13950"/>
                </a:cxn>
                <a:cxn ang="0">
                  <a:pos x="586" y="13095"/>
                </a:cxn>
                <a:cxn ang="0">
                  <a:pos x="436" y="12193"/>
                </a:cxn>
                <a:cxn ang="0">
                  <a:pos x="306" y="11252"/>
                </a:cxn>
                <a:cxn ang="0">
                  <a:pos x="197" y="10274"/>
                </a:cxn>
                <a:cxn ang="0">
                  <a:pos x="112" y="9263"/>
                </a:cxn>
                <a:cxn ang="0">
                  <a:pos x="49" y="8225"/>
                </a:cxn>
                <a:cxn ang="0">
                  <a:pos x="13" y="7251"/>
                </a:cxn>
                <a:cxn ang="0">
                  <a:pos x="1" y="6460"/>
                </a:cxn>
                <a:cxn ang="0">
                  <a:pos x="3" y="5682"/>
                </a:cxn>
                <a:cxn ang="0">
                  <a:pos x="20" y="4922"/>
                </a:cxn>
                <a:cxn ang="0">
                  <a:pos x="50" y="4179"/>
                </a:cxn>
                <a:cxn ang="0">
                  <a:pos x="94" y="3456"/>
                </a:cxn>
                <a:cxn ang="0">
                  <a:pos x="152" y="2753"/>
                </a:cxn>
                <a:cxn ang="0">
                  <a:pos x="222" y="2075"/>
                </a:cxn>
                <a:cxn ang="0">
                  <a:pos x="304" y="1421"/>
                </a:cxn>
                <a:cxn ang="0">
                  <a:pos x="397" y="793"/>
                </a:cxn>
                <a:cxn ang="0">
                  <a:pos x="504" y="194"/>
                </a:cxn>
              </a:cxnLst>
              <a:rect l="0" t="0" r="r" b="b"/>
              <a:pathLst>
                <a:path w="1593" h="16848">
                  <a:moveTo>
                    <a:pt x="540" y="0"/>
                  </a:moveTo>
                  <a:lnTo>
                    <a:pt x="793" y="0"/>
                  </a:lnTo>
                  <a:lnTo>
                    <a:pt x="765" y="194"/>
                  </a:lnTo>
                  <a:lnTo>
                    <a:pt x="736" y="390"/>
                  </a:lnTo>
                  <a:lnTo>
                    <a:pt x="709" y="590"/>
                  </a:lnTo>
                  <a:lnTo>
                    <a:pt x="683" y="793"/>
                  </a:lnTo>
                  <a:lnTo>
                    <a:pt x="660" y="999"/>
                  </a:lnTo>
                  <a:lnTo>
                    <a:pt x="636" y="1208"/>
                  </a:lnTo>
                  <a:lnTo>
                    <a:pt x="612" y="1421"/>
                  </a:lnTo>
                  <a:lnTo>
                    <a:pt x="590" y="1636"/>
                  </a:lnTo>
                  <a:lnTo>
                    <a:pt x="570" y="1854"/>
                  </a:lnTo>
                  <a:lnTo>
                    <a:pt x="550" y="2075"/>
                  </a:lnTo>
                  <a:lnTo>
                    <a:pt x="531" y="2299"/>
                  </a:lnTo>
                  <a:lnTo>
                    <a:pt x="513" y="2525"/>
                  </a:lnTo>
                  <a:lnTo>
                    <a:pt x="497" y="2753"/>
                  </a:lnTo>
                  <a:lnTo>
                    <a:pt x="481" y="2985"/>
                  </a:lnTo>
                  <a:lnTo>
                    <a:pt x="467" y="3219"/>
                  </a:lnTo>
                  <a:lnTo>
                    <a:pt x="453" y="3456"/>
                  </a:lnTo>
                  <a:lnTo>
                    <a:pt x="441" y="3694"/>
                  </a:lnTo>
                  <a:lnTo>
                    <a:pt x="430" y="3936"/>
                  </a:lnTo>
                  <a:lnTo>
                    <a:pt x="419" y="4179"/>
                  </a:lnTo>
                  <a:lnTo>
                    <a:pt x="410" y="4424"/>
                  </a:lnTo>
                  <a:lnTo>
                    <a:pt x="403" y="4672"/>
                  </a:lnTo>
                  <a:lnTo>
                    <a:pt x="396" y="4922"/>
                  </a:lnTo>
                  <a:lnTo>
                    <a:pt x="391" y="5173"/>
                  </a:lnTo>
                  <a:lnTo>
                    <a:pt x="387" y="5427"/>
                  </a:lnTo>
                  <a:lnTo>
                    <a:pt x="383" y="5682"/>
                  </a:lnTo>
                  <a:lnTo>
                    <a:pt x="381" y="5940"/>
                  </a:lnTo>
                  <a:lnTo>
                    <a:pt x="381" y="6199"/>
                  </a:lnTo>
                  <a:lnTo>
                    <a:pt x="381" y="6460"/>
                  </a:lnTo>
                  <a:lnTo>
                    <a:pt x="383" y="6722"/>
                  </a:lnTo>
                  <a:lnTo>
                    <a:pt x="387" y="6986"/>
                  </a:lnTo>
                  <a:lnTo>
                    <a:pt x="391" y="7251"/>
                  </a:lnTo>
                  <a:lnTo>
                    <a:pt x="397" y="7518"/>
                  </a:lnTo>
                  <a:lnTo>
                    <a:pt x="406" y="7873"/>
                  </a:lnTo>
                  <a:lnTo>
                    <a:pt x="418" y="8225"/>
                  </a:lnTo>
                  <a:lnTo>
                    <a:pt x="432" y="8573"/>
                  </a:lnTo>
                  <a:lnTo>
                    <a:pt x="448" y="8920"/>
                  </a:lnTo>
                  <a:lnTo>
                    <a:pt x="466" y="9263"/>
                  </a:lnTo>
                  <a:lnTo>
                    <a:pt x="485" y="9604"/>
                  </a:lnTo>
                  <a:lnTo>
                    <a:pt x="508" y="9941"/>
                  </a:lnTo>
                  <a:lnTo>
                    <a:pt x="532" y="10274"/>
                  </a:lnTo>
                  <a:lnTo>
                    <a:pt x="558" y="10603"/>
                  </a:lnTo>
                  <a:lnTo>
                    <a:pt x="585" y="10929"/>
                  </a:lnTo>
                  <a:lnTo>
                    <a:pt x="614" y="11252"/>
                  </a:lnTo>
                  <a:lnTo>
                    <a:pt x="645" y="11570"/>
                  </a:lnTo>
                  <a:lnTo>
                    <a:pt x="678" y="11884"/>
                  </a:lnTo>
                  <a:lnTo>
                    <a:pt x="714" y="12193"/>
                  </a:lnTo>
                  <a:lnTo>
                    <a:pt x="749" y="12498"/>
                  </a:lnTo>
                  <a:lnTo>
                    <a:pt x="787" y="12799"/>
                  </a:lnTo>
                  <a:lnTo>
                    <a:pt x="827" y="13095"/>
                  </a:lnTo>
                  <a:lnTo>
                    <a:pt x="868" y="13385"/>
                  </a:lnTo>
                  <a:lnTo>
                    <a:pt x="912" y="13671"/>
                  </a:lnTo>
                  <a:lnTo>
                    <a:pt x="955" y="13950"/>
                  </a:lnTo>
                  <a:lnTo>
                    <a:pt x="1002" y="14225"/>
                  </a:lnTo>
                  <a:lnTo>
                    <a:pt x="1048" y="14495"/>
                  </a:lnTo>
                  <a:lnTo>
                    <a:pt x="1097" y="14758"/>
                  </a:lnTo>
                  <a:lnTo>
                    <a:pt x="1148" y="15016"/>
                  </a:lnTo>
                  <a:lnTo>
                    <a:pt x="1199" y="15267"/>
                  </a:lnTo>
                  <a:lnTo>
                    <a:pt x="1252" y="15513"/>
                  </a:lnTo>
                  <a:lnTo>
                    <a:pt x="1305" y="15752"/>
                  </a:lnTo>
                  <a:lnTo>
                    <a:pt x="1360" y="15985"/>
                  </a:lnTo>
                  <a:lnTo>
                    <a:pt x="1416" y="16211"/>
                  </a:lnTo>
                  <a:lnTo>
                    <a:pt x="1474" y="16430"/>
                  </a:lnTo>
                  <a:lnTo>
                    <a:pt x="1533" y="16643"/>
                  </a:lnTo>
                  <a:lnTo>
                    <a:pt x="1593" y="16848"/>
                  </a:lnTo>
                  <a:lnTo>
                    <a:pt x="1514" y="16643"/>
                  </a:lnTo>
                  <a:lnTo>
                    <a:pt x="1437" y="16430"/>
                  </a:lnTo>
                  <a:lnTo>
                    <a:pt x="1361" y="16211"/>
                  </a:lnTo>
                  <a:lnTo>
                    <a:pt x="1288" y="15985"/>
                  </a:lnTo>
                  <a:lnTo>
                    <a:pt x="1215" y="15752"/>
                  </a:lnTo>
                  <a:lnTo>
                    <a:pt x="1144" y="15513"/>
                  </a:lnTo>
                  <a:lnTo>
                    <a:pt x="1074" y="15267"/>
                  </a:lnTo>
                  <a:lnTo>
                    <a:pt x="1007" y="15016"/>
                  </a:lnTo>
                  <a:lnTo>
                    <a:pt x="941" y="14758"/>
                  </a:lnTo>
                  <a:lnTo>
                    <a:pt x="877" y="14495"/>
                  </a:lnTo>
                  <a:lnTo>
                    <a:pt x="815" y="14225"/>
                  </a:lnTo>
                  <a:lnTo>
                    <a:pt x="755" y="13950"/>
                  </a:lnTo>
                  <a:lnTo>
                    <a:pt x="697" y="13671"/>
                  </a:lnTo>
                  <a:lnTo>
                    <a:pt x="641" y="13385"/>
                  </a:lnTo>
                  <a:lnTo>
                    <a:pt x="586" y="13095"/>
                  </a:lnTo>
                  <a:lnTo>
                    <a:pt x="534" y="12799"/>
                  </a:lnTo>
                  <a:lnTo>
                    <a:pt x="484" y="12498"/>
                  </a:lnTo>
                  <a:lnTo>
                    <a:pt x="436" y="12193"/>
                  </a:lnTo>
                  <a:lnTo>
                    <a:pt x="391" y="11884"/>
                  </a:lnTo>
                  <a:lnTo>
                    <a:pt x="348" y="11570"/>
                  </a:lnTo>
                  <a:lnTo>
                    <a:pt x="306" y="11252"/>
                  </a:lnTo>
                  <a:lnTo>
                    <a:pt x="268" y="10929"/>
                  </a:lnTo>
                  <a:lnTo>
                    <a:pt x="232" y="10603"/>
                  </a:lnTo>
                  <a:lnTo>
                    <a:pt x="197" y="10274"/>
                  </a:lnTo>
                  <a:lnTo>
                    <a:pt x="166" y="9941"/>
                  </a:lnTo>
                  <a:lnTo>
                    <a:pt x="138" y="9604"/>
                  </a:lnTo>
                  <a:lnTo>
                    <a:pt x="112" y="9263"/>
                  </a:lnTo>
                  <a:lnTo>
                    <a:pt x="88" y="8920"/>
                  </a:lnTo>
                  <a:lnTo>
                    <a:pt x="67" y="8573"/>
                  </a:lnTo>
                  <a:lnTo>
                    <a:pt x="49" y="8225"/>
                  </a:lnTo>
                  <a:lnTo>
                    <a:pt x="34" y="7873"/>
                  </a:lnTo>
                  <a:lnTo>
                    <a:pt x="21" y="7518"/>
                  </a:lnTo>
                  <a:lnTo>
                    <a:pt x="13" y="7251"/>
                  </a:lnTo>
                  <a:lnTo>
                    <a:pt x="8" y="6986"/>
                  </a:lnTo>
                  <a:lnTo>
                    <a:pt x="3" y="6722"/>
                  </a:lnTo>
                  <a:lnTo>
                    <a:pt x="1" y="6460"/>
                  </a:lnTo>
                  <a:lnTo>
                    <a:pt x="0" y="6199"/>
                  </a:lnTo>
                  <a:lnTo>
                    <a:pt x="0" y="5940"/>
                  </a:lnTo>
                  <a:lnTo>
                    <a:pt x="3" y="5682"/>
                  </a:lnTo>
                  <a:lnTo>
                    <a:pt x="7" y="5427"/>
                  </a:lnTo>
                  <a:lnTo>
                    <a:pt x="13" y="5173"/>
                  </a:lnTo>
                  <a:lnTo>
                    <a:pt x="20" y="4922"/>
                  </a:lnTo>
                  <a:lnTo>
                    <a:pt x="28" y="4672"/>
                  </a:lnTo>
                  <a:lnTo>
                    <a:pt x="39" y="4424"/>
                  </a:lnTo>
                  <a:lnTo>
                    <a:pt x="50" y="4179"/>
                  </a:lnTo>
                  <a:lnTo>
                    <a:pt x="64" y="3936"/>
                  </a:lnTo>
                  <a:lnTo>
                    <a:pt x="78" y="3694"/>
                  </a:lnTo>
                  <a:lnTo>
                    <a:pt x="94" y="3456"/>
                  </a:lnTo>
                  <a:lnTo>
                    <a:pt x="112" y="3219"/>
                  </a:lnTo>
                  <a:lnTo>
                    <a:pt x="131" y="2985"/>
                  </a:lnTo>
                  <a:lnTo>
                    <a:pt x="152" y="2753"/>
                  </a:lnTo>
                  <a:lnTo>
                    <a:pt x="173" y="2525"/>
                  </a:lnTo>
                  <a:lnTo>
                    <a:pt x="197" y="2299"/>
                  </a:lnTo>
                  <a:lnTo>
                    <a:pt x="222" y="2075"/>
                  </a:lnTo>
                  <a:lnTo>
                    <a:pt x="248" y="1854"/>
                  </a:lnTo>
                  <a:lnTo>
                    <a:pt x="275" y="1636"/>
                  </a:lnTo>
                  <a:lnTo>
                    <a:pt x="304" y="1421"/>
                  </a:lnTo>
                  <a:lnTo>
                    <a:pt x="334" y="1208"/>
                  </a:lnTo>
                  <a:lnTo>
                    <a:pt x="365" y="999"/>
                  </a:lnTo>
                  <a:lnTo>
                    <a:pt x="397" y="793"/>
                  </a:lnTo>
                  <a:lnTo>
                    <a:pt x="432" y="590"/>
                  </a:lnTo>
                  <a:lnTo>
                    <a:pt x="467" y="390"/>
                  </a:lnTo>
                  <a:lnTo>
                    <a:pt x="504" y="194"/>
                  </a:lnTo>
                  <a:lnTo>
                    <a:pt x="540" y="0"/>
                  </a:lnTo>
                  <a:close/>
                </a:path>
              </a:pathLst>
            </a:custGeom>
            <a:solidFill>
              <a:srgbClr val="EDA45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grpSp>
        <p:nvGrpSpPr>
          <p:cNvPr id="5" name="187 Grupo"/>
          <p:cNvGrpSpPr/>
          <p:nvPr userDrawn="1"/>
        </p:nvGrpSpPr>
        <p:grpSpPr>
          <a:xfrm>
            <a:off x="7617102" y="6541712"/>
            <a:ext cx="1373064" cy="173447"/>
            <a:chOff x="4387844" y="3571876"/>
            <a:chExt cx="1701800" cy="198437"/>
          </a:xfrm>
        </p:grpSpPr>
        <p:sp>
          <p:nvSpPr>
            <p:cNvPr id="74" name="Freeform 47"/>
            <p:cNvSpPr>
              <a:spLocks/>
            </p:cNvSpPr>
            <p:nvPr/>
          </p:nvSpPr>
          <p:spPr bwMode="auto">
            <a:xfrm>
              <a:off x="5011731" y="3575051"/>
              <a:ext cx="180975" cy="195262"/>
            </a:xfrm>
            <a:custGeom>
              <a:avLst/>
              <a:gdLst/>
              <a:ahLst/>
              <a:cxnLst>
                <a:cxn ang="0">
                  <a:pos x="627" y="1351"/>
                </a:cxn>
                <a:cxn ang="0">
                  <a:pos x="590" y="1351"/>
                </a:cxn>
                <a:cxn ang="0">
                  <a:pos x="520" y="1346"/>
                </a:cxn>
                <a:cxn ang="0">
                  <a:pos x="454" y="1336"/>
                </a:cxn>
                <a:cxn ang="0">
                  <a:pos x="392" y="1322"/>
                </a:cxn>
                <a:cxn ang="0">
                  <a:pos x="335" y="1302"/>
                </a:cxn>
                <a:cxn ang="0">
                  <a:pos x="281" y="1278"/>
                </a:cxn>
                <a:cxn ang="0">
                  <a:pos x="232" y="1249"/>
                </a:cxn>
                <a:cxn ang="0">
                  <a:pos x="186" y="1214"/>
                </a:cxn>
                <a:cxn ang="0">
                  <a:pos x="145" y="1175"/>
                </a:cxn>
                <a:cxn ang="0">
                  <a:pos x="108" y="1132"/>
                </a:cxn>
                <a:cxn ang="0">
                  <a:pos x="77" y="1085"/>
                </a:cxn>
                <a:cxn ang="0">
                  <a:pos x="52" y="1035"/>
                </a:cxn>
                <a:cxn ang="0">
                  <a:pos x="31" y="981"/>
                </a:cxn>
                <a:cxn ang="0">
                  <a:pos x="15" y="923"/>
                </a:cxn>
                <a:cxn ang="0">
                  <a:pos x="5" y="860"/>
                </a:cxn>
                <a:cxn ang="0">
                  <a:pos x="0" y="794"/>
                </a:cxn>
                <a:cxn ang="0">
                  <a:pos x="0" y="0"/>
                </a:cxn>
                <a:cxn ang="0">
                  <a:pos x="334" y="747"/>
                </a:cxn>
                <a:cxn ang="0">
                  <a:pos x="335" y="785"/>
                </a:cxn>
                <a:cxn ang="0">
                  <a:pos x="338" y="822"/>
                </a:cxn>
                <a:cxn ang="0">
                  <a:pos x="344" y="855"/>
                </a:cxn>
                <a:cxn ang="0">
                  <a:pos x="352" y="886"/>
                </a:cxn>
                <a:cxn ang="0">
                  <a:pos x="363" y="916"/>
                </a:cxn>
                <a:cxn ang="0">
                  <a:pos x="375" y="943"/>
                </a:cxn>
                <a:cxn ang="0">
                  <a:pos x="391" y="967"/>
                </a:cxn>
                <a:cxn ang="0">
                  <a:pos x="409" y="990"/>
                </a:cxn>
                <a:cxn ang="0">
                  <a:pos x="429" y="1009"/>
                </a:cxn>
                <a:cxn ang="0">
                  <a:pos x="451" y="1026"/>
                </a:cxn>
                <a:cxn ang="0">
                  <a:pos x="475" y="1040"/>
                </a:cxn>
                <a:cxn ang="0">
                  <a:pos x="501" y="1052"/>
                </a:cxn>
                <a:cxn ang="0">
                  <a:pos x="529" y="1061"/>
                </a:cxn>
                <a:cxn ang="0">
                  <a:pos x="560" y="1067"/>
                </a:cxn>
                <a:cxn ang="0">
                  <a:pos x="592" y="1072"/>
                </a:cxn>
                <a:cxn ang="0">
                  <a:pos x="628" y="1074"/>
                </a:cxn>
                <a:cxn ang="0">
                  <a:pos x="921" y="0"/>
                </a:cxn>
                <a:cxn ang="0">
                  <a:pos x="1256" y="1346"/>
                </a:cxn>
                <a:cxn ang="0">
                  <a:pos x="628" y="1351"/>
                </a:cxn>
              </a:cxnLst>
              <a:rect l="0" t="0" r="r" b="b"/>
              <a:pathLst>
                <a:path w="1256" h="1351">
                  <a:moveTo>
                    <a:pt x="628" y="1351"/>
                  </a:moveTo>
                  <a:lnTo>
                    <a:pt x="627" y="1351"/>
                  </a:lnTo>
                  <a:lnTo>
                    <a:pt x="627" y="1351"/>
                  </a:lnTo>
                  <a:lnTo>
                    <a:pt x="590" y="1351"/>
                  </a:lnTo>
                  <a:lnTo>
                    <a:pt x="555" y="1349"/>
                  </a:lnTo>
                  <a:lnTo>
                    <a:pt x="520" y="1346"/>
                  </a:lnTo>
                  <a:lnTo>
                    <a:pt x="486" y="1342"/>
                  </a:lnTo>
                  <a:lnTo>
                    <a:pt x="454" y="1336"/>
                  </a:lnTo>
                  <a:lnTo>
                    <a:pt x="423" y="1329"/>
                  </a:lnTo>
                  <a:lnTo>
                    <a:pt x="392" y="1322"/>
                  </a:lnTo>
                  <a:lnTo>
                    <a:pt x="363" y="1312"/>
                  </a:lnTo>
                  <a:lnTo>
                    <a:pt x="335" y="1302"/>
                  </a:lnTo>
                  <a:lnTo>
                    <a:pt x="307" y="1290"/>
                  </a:lnTo>
                  <a:lnTo>
                    <a:pt x="281" y="1278"/>
                  </a:lnTo>
                  <a:lnTo>
                    <a:pt x="256" y="1263"/>
                  </a:lnTo>
                  <a:lnTo>
                    <a:pt x="232" y="1249"/>
                  </a:lnTo>
                  <a:lnTo>
                    <a:pt x="208" y="1232"/>
                  </a:lnTo>
                  <a:lnTo>
                    <a:pt x="186" y="1214"/>
                  </a:lnTo>
                  <a:lnTo>
                    <a:pt x="165" y="1195"/>
                  </a:lnTo>
                  <a:lnTo>
                    <a:pt x="145" y="1175"/>
                  </a:lnTo>
                  <a:lnTo>
                    <a:pt x="126" y="1154"/>
                  </a:lnTo>
                  <a:lnTo>
                    <a:pt x="108" y="1132"/>
                  </a:lnTo>
                  <a:lnTo>
                    <a:pt x="93" y="1109"/>
                  </a:lnTo>
                  <a:lnTo>
                    <a:pt x="77" y="1085"/>
                  </a:lnTo>
                  <a:lnTo>
                    <a:pt x="63" y="1061"/>
                  </a:lnTo>
                  <a:lnTo>
                    <a:pt x="52" y="1035"/>
                  </a:lnTo>
                  <a:lnTo>
                    <a:pt x="40" y="1009"/>
                  </a:lnTo>
                  <a:lnTo>
                    <a:pt x="31" y="981"/>
                  </a:lnTo>
                  <a:lnTo>
                    <a:pt x="23" y="952"/>
                  </a:lnTo>
                  <a:lnTo>
                    <a:pt x="15" y="923"/>
                  </a:lnTo>
                  <a:lnTo>
                    <a:pt x="9" y="892"/>
                  </a:lnTo>
                  <a:lnTo>
                    <a:pt x="5" y="860"/>
                  </a:lnTo>
                  <a:lnTo>
                    <a:pt x="2" y="828"/>
                  </a:lnTo>
                  <a:lnTo>
                    <a:pt x="0" y="794"/>
                  </a:lnTo>
                  <a:lnTo>
                    <a:pt x="0" y="760"/>
                  </a:lnTo>
                  <a:lnTo>
                    <a:pt x="0" y="0"/>
                  </a:lnTo>
                  <a:lnTo>
                    <a:pt x="334" y="0"/>
                  </a:lnTo>
                  <a:lnTo>
                    <a:pt x="334" y="747"/>
                  </a:lnTo>
                  <a:lnTo>
                    <a:pt x="334" y="766"/>
                  </a:lnTo>
                  <a:lnTo>
                    <a:pt x="335" y="785"/>
                  </a:lnTo>
                  <a:lnTo>
                    <a:pt x="336" y="804"/>
                  </a:lnTo>
                  <a:lnTo>
                    <a:pt x="338" y="822"/>
                  </a:lnTo>
                  <a:lnTo>
                    <a:pt x="341" y="838"/>
                  </a:lnTo>
                  <a:lnTo>
                    <a:pt x="344" y="855"/>
                  </a:lnTo>
                  <a:lnTo>
                    <a:pt x="348" y="872"/>
                  </a:lnTo>
                  <a:lnTo>
                    <a:pt x="352" y="886"/>
                  </a:lnTo>
                  <a:lnTo>
                    <a:pt x="358" y="902"/>
                  </a:lnTo>
                  <a:lnTo>
                    <a:pt x="363" y="916"/>
                  </a:lnTo>
                  <a:lnTo>
                    <a:pt x="369" y="929"/>
                  </a:lnTo>
                  <a:lnTo>
                    <a:pt x="375" y="943"/>
                  </a:lnTo>
                  <a:lnTo>
                    <a:pt x="384" y="955"/>
                  </a:lnTo>
                  <a:lnTo>
                    <a:pt x="391" y="967"/>
                  </a:lnTo>
                  <a:lnTo>
                    <a:pt x="400" y="978"/>
                  </a:lnTo>
                  <a:lnTo>
                    <a:pt x="409" y="990"/>
                  </a:lnTo>
                  <a:lnTo>
                    <a:pt x="418" y="999"/>
                  </a:lnTo>
                  <a:lnTo>
                    <a:pt x="429" y="1009"/>
                  </a:lnTo>
                  <a:lnTo>
                    <a:pt x="440" y="1018"/>
                  </a:lnTo>
                  <a:lnTo>
                    <a:pt x="451" y="1026"/>
                  </a:lnTo>
                  <a:lnTo>
                    <a:pt x="463" y="1034"/>
                  </a:lnTo>
                  <a:lnTo>
                    <a:pt x="475" y="1040"/>
                  </a:lnTo>
                  <a:lnTo>
                    <a:pt x="489" y="1047"/>
                  </a:lnTo>
                  <a:lnTo>
                    <a:pt x="501" y="1052"/>
                  </a:lnTo>
                  <a:lnTo>
                    <a:pt x="516" y="1057"/>
                  </a:lnTo>
                  <a:lnTo>
                    <a:pt x="529" y="1061"/>
                  </a:lnTo>
                  <a:lnTo>
                    <a:pt x="545" y="1065"/>
                  </a:lnTo>
                  <a:lnTo>
                    <a:pt x="560" y="1067"/>
                  </a:lnTo>
                  <a:lnTo>
                    <a:pt x="577" y="1071"/>
                  </a:lnTo>
                  <a:lnTo>
                    <a:pt x="592" y="1072"/>
                  </a:lnTo>
                  <a:lnTo>
                    <a:pt x="610" y="1073"/>
                  </a:lnTo>
                  <a:lnTo>
                    <a:pt x="628" y="1074"/>
                  </a:lnTo>
                  <a:lnTo>
                    <a:pt x="921" y="1074"/>
                  </a:lnTo>
                  <a:lnTo>
                    <a:pt x="921" y="0"/>
                  </a:lnTo>
                  <a:lnTo>
                    <a:pt x="1256" y="0"/>
                  </a:lnTo>
                  <a:lnTo>
                    <a:pt x="1256" y="1346"/>
                  </a:lnTo>
                  <a:lnTo>
                    <a:pt x="1256" y="1351"/>
                  </a:lnTo>
                  <a:lnTo>
                    <a:pt x="628" y="1351"/>
                  </a:lnTo>
                  <a:lnTo>
                    <a:pt x="628" y="1351"/>
                  </a:lnTo>
                  <a:close/>
                </a:path>
              </a:pathLst>
            </a:custGeom>
            <a:solidFill>
              <a:srgbClr val="605D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75" name="Rectangle 48"/>
            <p:cNvSpPr>
              <a:spLocks noChangeArrowheads="1"/>
            </p:cNvSpPr>
            <p:nvPr/>
          </p:nvSpPr>
          <p:spPr bwMode="auto">
            <a:xfrm>
              <a:off x="5230806" y="3575051"/>
              <a:ext cx="49213" cy="195262"/>
            </a:xfrm>
            <a:prstGeom prst="rect">
              <a:avLst/>
            </a:prstGeom>
            <a:solidFill>
              <a:srgbClr val="605D5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76" name="Freeform 49"/>
            <p:cNvSpPr>
              <a:spLocks/>
            </p:cNvSpPr>
            <p:nvPr/>
          </p:nvSpPr>
          <p:spPr bwMode="auto">
            <a:xfrm>
              <a:off x="4387844" y="3575051"/>
              <a:ext cx="214313" cy="195262"/>
            </a:xfrm>
            <a:custGeom>
              <a:avLst/>
              <a:gdLst/>
              <a:ahLst/>
              <a:cxnLst>
                <a:cxn ang="0">
                  <a:pos x="0" y="1351"/>
                </a:cxn>
                <a:cxn ang="0">
                  <a:pos x="513" y="153"/>
                </a:cxn>
                <a:cxn ang="0">
                  <a:pos x="523" y="136"/>
                </a:cxn>
                <a:cxn ang="0">
                  <a:pos x="533" y="120"/>
                </a:cxn>
                <a:cxn ang="0">
                  <a:pos x="546" y="106"/>
                </a:cxn>
                <a:cxn ang="0">
                  <a:pos x="558" y="91"/>
                </a:cxn>
                <a:cxn ang="0">
                  <a:pos x="572" y="78"/>
                </a:cxn>
                <a:cxn ang="0">
                  <a:pos x="587" y="65"/>
                </a:cxn>
                <a:cxn ang="0">
                  <a:pos x="602" y="53"/>
                </a:cxn>
                <a:cxn ang="0">
                  <a:pos x="618" y="43"/>
                </a:cxn>
                <a:cxn ang="0">
                  <a:pos x="635" y="34"/>
                </a:cxn>
                <a:cxn ang="0">
                  <a:pos x="653" y="25"/>
                </a:cxn>
                <a:cxn ang="0">
                  <a:pos x="670" y="18"/>
                </a:cxn>
                <a:cxn ang="0">
                  <a:pos x="689" y="12"/>
                </a:cxn>
                <a:cxn ang="0">
                  <a:pos x="709" y="6"/>
                </a:cxn>
                <a:cxn ang="0">
                  <a:pos x="728" y="3"/>
                </a:cxn>
                <a:cxn ang="0">
                  <a:pos x="748" y="1"/>
                </a:cxn>
                <a:cxn ang="0">
                  <a:pos x="769" y="0"/>
                </a:cxn>
                <a:cxn ang="0">
                  <a:pos x="789" y="1"/>
                </a:cxn>
                <a:cxn ang="0">
                  <a:pos x="808" y="3"/>
                </a:cxn>
                <a:cxn ang="0">
                  <a:pos x="827" y="6"/>
                </a:cxn>
                <a:cxn ang="0">
                  <a:pos x="845" y="11"/>
                </a:cxn>
                <a:cxn ang="0">
                  <a:pos x="864" y="17"/>
                </a:cxn>
                <a:cxn ang="0">
                  <a:pos x="882" y="23"/>
                </a:cxn>
                <a:cxn ang="0">
                  <a:pos x="899" y="31"/>
                </a:cxn>
                <a:cxn ang="0">
                  <a:pos x="915" y="40"/>
                </a:cxn>
                <a:cxn ang="0">
                  <a:pos x="931" y="50"/>
                </a:cxn>
                <a:cxn ang="0">
                  <a:pos x="946" y="61"/>
                </a:cxn>
                <a:cxn ang="0">
                  <a:pos x="960" y="73"/>
                </a:cxn>
                <a:cxn ang="0">
                  <a:pos x="974" y="86"/>
                </a:cxn>
                <a:cxn ang="0">
                  <a:pos x="987" y="99"/>
                </a:cxn>
                <a:cxn ang="0">
                  <a:pos x="998" y="113"/>
                </a:cxn>
                <a:cxn ang="0">
                  <a:pos x="1010" y="129"/>
                </a:cxn>
                <a:cxn ang="0">
                  <a:pos x="1020" y="145"/>
                </a:cxn>
                <a:cxn ang="0">
                  <a:pos x="1056" y="239"/>
                </a:cxn>
                <a:cxn ang="0">
                  <a:pos x="1056" y="239"/>
                </a:cxn>
                <a:cxn ang="0">
                  <a:pos x="1056" y="240"/>
                </a:cxn>
                <a:cxn ang="0">
                  <a:pos x="1077" y="293"/>
                </a:cxn>
                <a:cxn ang="0">
                  <a:pos x="1481" y="1351"/>
                </a:cxn>
                <a:cxn ang="0">
                  <a:pos x="1137" y="1351"/>
                </a:cxn>
                <a:cxn ang="0">
                  <a:pos x="773" y="340"/>
                </a:cxn>
                <a:cxn ang="0">
                  <a:pos x="350" y="1351"/>
                </a:cxn>
                <a:cxn ang="0">
                  <a:pos x="0" y="1351"/>
                </a:cxn>
              </a:cxnLst>
              <a:rect l="0" t="0" r="r" b="b"/>
              <a:pathLst>
                <a:path w="1481" h="1351">
                  <a:moveTo>
                    <a:pt x="0" y="1351"/>
                  </a:moveTo>
                  <a:lnTo>
                    <a:pt x="513" y="153"/>
                  </a:lnTo>
                  <a:lnTo>
                    <a:pt x="523" y="136"/>
                  </a:lnTo>
                  <a:lnTo>
                    <a:pt x="533" y="120"/>
                  </a:lnTo>
                  <a:lnTo>
                    <a:pt x="546" y="106"/>
                  </a:lnTo>
                  <a:lnTo>
                    <a:pt x="558" y="91"/>
                  </a:lnTo>
                  <a:lnTo>
                    <a:pt x="572" y="78"/>
                  </a:lnTo>
                  <a:lnTo>
                    <a:pt x="587" y="65"/>
                  </a:lnTo>
                  <a:lnTo>
                    <a:pt x="602" y="53"/>
                  </a:lnTo>
                  <a:lnTo>
                    <a:pt x="618" y="43"/>
                  </a:lnTo>
                  <a:lnTo>
                    <a:pt x="635" y="34"/>
                  </a:lnTo>
                  <a:lnTo>
                    <a:pt x="653" y="25"/>
                  </a:lnTo>
                  <a:lnTo>
                    <a:pt x="670" y="18"/>
                  </a:lnTo>
                  <a:lnTo>
                    <a:pt x="689" y="12"/>
                  </a:lnTo>
                  <a:lnTo>
                    <a:pt x="709" y="6"/>
                  </a:lnTo>
                  <a:lnTo>
                    <a:pt x="728" y="3"/>
                  </a:lnTo>
                  <a:lnTo>
                    <a:pt x="748" y="1"/>
                  </a:lnTo>
                  <a:lnTo>
                    <a:pt x="769" y="0"/>
                  </a:lnTo>
                  <a:lnTo>
                    <a:pt x="789" y="1"/>
                  </a:lnTo>
                  <a:lnTo>
                    <a:pt x="808" y="3"/>
                  </a:lnTo>
                  <a:lnTo>
                    <a:pt x="827" y="6"/>
                  </a:lnTo>
                  <a:lnTo>
                    <a:pt x="845" y="11"/>
                  </a:lnTo>
                  <a:lnTo>
                    <a:pt x="864" y="17"/>
                  </a:lnTo>
                  <a:lnTo>
                    <a:pt x="882" y="23"/>
                  </a:lnTo>
                  <a:lnTo>
                    <a:pt x="899" y="31"/>
                  </a:lnTo>
                  <a:lnTo>
                    <a:pt x="915" y="40"/>
                  </a:lnTo>
                  <a:lnTo>
                    <a:pt x="931" y="50"/>
                  </a:lnTo>
                  <a:lnTo>
                    <a:pt x="946" y="61"/>
                  </a:lnTo>
                  <a:lnTo>
                    <a:pt x="960" y="73"/>
                  </a:lnTo>
                  <a:lnTo>
                    <a:pt x="974" y="86"/>
                  </a:lnTo>
                  <a:lnTo>
                    <a:pt x="987" y="99"/>
                  </a:lnTo>
                  <a:lnTo>
                    <a:pt x="998" y="113"/>
                  </a:lnTo>
                  <a:lnTo>
                    <a:pt x="1010" y="129"/>
                  </a:lnTo>
                  <a:lnTo>
                    <a:pt x="1020" y="145"/>
                  </a:lnTo>
                  <a:lnTo>
                    <a:pt x="1056" y="239"/>
                  </a:lnTo>
                  <a:lnTo>
                    <a:pt x="1056" y="239"/>
                  </a:lnTo>
                  <a:lnTo>
                    <a:pt x="1056" y="240"/>
                  </a:lnTo>
                  <a:lnTo>
                    <a:pt x="1077" y="293"/>
                  </a:lnTo>
                  <a:lnTo>
                    <a:pt x="1481" y="1351"/>
                  </a:lnTo>
                  <a:lnTo>
                    <a:pt x="1137" y="1351"/>
                  </a:lnTo>
                  <a:lnTo>
                    <a:pt x="773" y="340"/>
                  </a:lnTo>
                  <a:lnTo>
                    <a:pt x="350" y="1351"/>
                  </a:lnTo>
                  <a:lnTo>
                    <a:pt x="0" y="1351"/>
                  </a:lnTo>
                  <a:close/>
                </a:path>
              </a:pathLst>
            </a:custGeom>
            <a:solidFill>
              <a:srgbClr val="605D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77" name="Freeform 50"/>
            <p:cNvSpPr>
              <a:spLocks/>
            </p:cNvSpPr>
            <p:nvPr/>
          </p:nvSpPr>
          <p:spPr bwMode="auto">
            <a:xfrm>
              <a:off x="4632319" y="3575051"/>
              <a:ext cx="131763" cy="195262"/>
            </a:xfrm>
            <a:custGeom>
              <a:avLst/>
              <a:gdLst/>
              <a:ahLst/>
              <a:cxnLst>
                <a:cxn ang="0">
                  <a:pos x="633" y="0"/>
                </a:cxn>
                <a:cxn ang="0">
                  <a:pos x="592" y="0"/>
                </a:cxn>
                <a:cxn ang="0">
                  <a:pos x="522" y="5"/>
                </a:cxn>
                <a:cxn ang="0">
                  <a:pos x="456" y="15"/>
                </a:cxn>
                <a:cxn ang="0">
                  <a:pos x="394" y="29"/>
                </a:cxn>
                <a:cxn ang="0">
                  <a:pos x="337" y="49"/>
                </a:cxn>
                <a:cxn ang="0">
                  <a:pos x="283" y="73"/>
                </a:cxn>
                <a:cxn ang="0">
                  <a:pos x="233" y="102"/>
                </a:cxn>
                <a:cxn ang="0">
                  <a:pos x="188" y="137"/>
                </a:cxn>
                <a:cxn ang="0">
                  <a:pos x="146" y="176"/>
                </a:cxn>
                <a:cxn ang="0">
                  <a:pos x="110" y="219"/>
                </a:cxn>
                <a:cxn ang="0">
                  <a:pos x="79" y="266"/>
                </a:cxn>
                <a:cxn ang="0">
                  <a:pos x="53" y="316"/>
                </a:cxn>
                <a:cxn ang="0">
                  <a:pos x="33" y="370"/>
                </a:cxn>
                <a:cxn ang="0">
                  <a:pos x="17" y="429"/>
                </a:cxn>
                <a:cxn ang="0">
                  <a:pos x="7" y="491"/>
                </a:cxn>
                <a:cxn ang="0">
                  <a:pos x="2" y="557"/>
                </a:cxn>
                <a:cxn ang="0">
                  <a:pos x="0" y="1351"/>
                </a:cxn>
                <a:cxn ang="0">
                  <a:pos x="336" y="604"/>
                </a:cxn>
                <a:cxn ang="0">
                  <a:pos x="337" y="566"/>
                </a:cxn>
                <a:cxn ang="0">
                  <a:pos x="340" y="530"/>
                </a:cxn>
                <a:cxn ang="0">
                  <a:pos x="346" y="496"/>
                </a:cxn>
                <a:cxn ang="0">
                  <a:pos x="354" y="465"/>
                </a:cxn>
                <a:cxn ang="0">
                  <a:pos x="365" y="435"/>
                </a:cxn>
                <a:cxn ang="0">
                  <a:pos x="377" y="408"/>
                </a:cxn>
                <a:cxn ang="0">
                  <a:pos x="393" y="384"/>
                </a:cxn>
                <a:cxn ang="0">
                  <a:pos x="411" y="362"/>
                </a:cxn>
                <a:cxn ang="0">
                  <a:pos x="431" y="342"/>
                </a:cxn>
                <a:cxn ang="0">
                  <a:pos x="453" y="325"/>
                </a:cxn>
                <a:cxn ang="0">
                  <a:pos x="477" y="311"/>
                </a:cxn>
                <a:cxn ang="0">
                  <a:pos x="503" y="299"/>
                </a:cxn>
                <a:cxn ang="0">
                  <a:pos x="531" y="290"/>
                </a:cxn>
                <a:cxn ang="0">
                  <a:pos x="562" y="284"/>
                </a:cxn>
                <a:cxn ang="0">
                  <a:pos x="594" y="279"/>
                </a:cxn>
                <a:cxn ang="0">
                  <a:pos x="629" y="277"/>
                </a:cxn>
                <a:cxn ang="0">
                  <a:pos x="907" y="278"/>
                </a:cxn>
                <a:cxn ang="0">
                  <a:pos x="636" y="0"/>
                </a:cxn>
              </a:cxnLst>
              <a:rect l="0" t="0" r="r" b="b"/>
              <a:pathLst>
                <a:path w="907" h="1351">
                  <a:moveTo>
                    <a:pt x="636" y="0"/>
                  </a:moveTo>
                  <a:lnTo>
                    <a:pt x="633" y="0"/>
                  </a:lnTo>
                  <a:lnTo>
                    <a:pt x="629" y="0"/>
                  </a:lnTo>
                  <a:lnTo>
                    <a:pt x="592" y="0"/>
                  </a:lnTo>
                  <a:lnTo>
                    <a:pt x="556" y="2"/>
                  </a:lnTo>
                  <a:lnTo>
                    <a:pt x="522" y="5"/>
                  </a:lnTo>
                  <a:lnTo>
                    <a:pt x="488" y="9"/>
                  </a:lnTo>
                  <a:lnTo>
                    <a:pt x="456" y="15"/>
                  </a:lnTo>
                  <a:lnTo>
                    <a:pt x="425" y="22"/>
                  </a:lnTo>
                  <a:lnTo>
                    <a:pt x="394" y="29"/>
                  </a:lnTo>
                  <a:lnTo>
                    <a:pt x="365" y="39"/>
                  </a:lnTo>
                  <a:lnTo>
                    <a:pt x="337" y="49"/>
                  </a:lnTo>
                  <a:lnTo>
                    <a:pt x="309" y="61"/>
                  </a:lnTo>
                  <a:lnTo>
                    <a:pt x="283" y="73"/>
                  </a:lnTo>
                  <a:lnTo>
                    <a:pt x="258" y="88"/>
                  </a:lnTo>
                  <a:lnTo>
                    <a:pt x="233" y="102"/>
                  </a:lnTo>
                  <a:lnTo>
                    <a:pt x="210" y="119"/>
                  </a:lnTo>
                  <a:lnTo>
                    <a:pt x="188" y="137"/>
                  </a:lnTo>
                  <a:lnTo>
                    <a:pt x="167" y="156"/>
                  </a:lnTo>
                  <a:lnTo>
                    <a:pt x="146" y="176"/>
                  </a:lnTo>
                  <a:lnTo>
                    <a:pt x="127" y="197"/>
                  </a:lnTo>
                  <a:lnTo>
                    <a:pt x="110" y="219"/>
                  </a:lnTo>
                  <a:lnTo>
                    <a:pt x="94" y="242"/>
                  </a:lnTo>
                  <a:lnTo>
                    <a:pt x="79" y="266"/>
                  </a:lnTo>
                  <a:lnTo>
                    <a:pt x="65" y="290"/>
                  </a:lnTo>
                  <a:lnTo>
                    <a:pt x="53" y="316"/>
                  </a:lnTo>
                  <a:lnTo>
                    <a:pt x="42" y="343"/>
                  </a:lnTo>
                  <a:lnTo>
                    <a:pt x="33" y="370"/>
                  </a:lnTo>
                  <a:lnTo>
                    <a:pt x="25" y="399"/>
                  </a:lnTo>
                  <a:lnTo>
                    <a:pt x="17" y="429"/>
                  </a:lnTo>
                  <a:lnTo>
                    <a:pt x="11" y="459"/>
                  </a:lnTo>
                  <a:lnTo>
                    <a:pt x="7" y="491"/>
                  </a:lnTo>
                  <a:lnTo>
                    <a:pt x="4" y="523"/>
                  </a:lnTo>
                  <a:lnTo>
                    <a:pt x="2" y="557"/>
                  </a:lnTo>
                  <a:lnTo>
                    <a:pt x="0" y="591"/>
                  </a:lnTo>
                  <a:lnTo>
                    <a:pt x="0" y="1351"/>
                  </a:lnTo>
                  <a:lnTo>
                    <a:pt x="336" y="1351"/>
                  </a:lnTo>
                  <a:lnTo>
                    <a:pt x="336" y="604"/>
                  </a:lnTo>
                  <a:lnTo>
                    <a:pt x="336" y="585"/>
                  </a:lnTo>
                  <a:lnTo>
                    <a:pt x="337" y="566"/>
                  </a:lnTo>
                  <a:lnTo>
                    <a:pt x="338" y="547"/>
                  </a:lnTo>
                  <a:lnTo>
                    <a:pt x="340" y="530"/>
                  </a:lnTo>
                  <a:lnTo>
                    <a:pt x="343" y="513"/>
                  </a:lnTo>
                  <a:lnTo>
                    <a:pt x="346" y="496"/>
                  </a:lnTo>
                  <a:lnTo>
                    <a:pt x="349" y="480"/>
                  </a:lnTo>
                  <a:lnTo>
                    <a:pt x="354" y="465"/>
                  </a:lnTo>
                  <a:lnTo>
                    <a:pt x="359" y="450"/>
                  </a:lnTo>
                  <a:lnTo>
                    <a:pt x="365" y="435"/>
                  </a:lnTo>
                  <a:lnTo>
                    <a:pt x="371" y="422"/>
                  </a:lnTo>
                  <a:lnTo>
                    <a:pt x="377" y="408"/>
                  </a:lnTo>
                  <a:lnTo>
                    <a:pt x="385" y="396"/>
                  </a:lnTo>
                  <a:lnTo>
                    <a:pt x="393" y="384"/>
                  </a:lnTo>
                  <a:lnTo>
                    <a:pt x="401" y="373"/>
                  </a:lnTo>
                  <a:lnTo>
                    <a:pt x="411" y="362"/>
                  </a:lnTo>
                  <a:lnTo>
                    <a:pt x="420" y="352"/>
                  </a:lnTo>
                  <a:lnTo>
                    <a:pt x="431" y="342"/>
                  </a:lnTo>
                  <a:lnTo>
                    <a:pt x="441" y="334"/>
                  </a:lnTo>
                  <a:lnTo>
                    <a:pt x="453" y="325"/>
                  </a:lnTo>
                  <a:lnTo>
                    <a:pt x="464" y="318"/>
                  </a:lnTo>
                  <a:lnTo>
                    <a:pt x="477" y="311"/>
                  </a:lnTo>
                  <a:lnTo>
                    <a:pt x="489" y="304"/>
                  </a:lnTo>
                  <a:lnTo>
                    <a:pt x="503" y="299"/>
                  </a:lnTo>
                  <a:lnTo>
                    <a:pt x="517" y="294"/>
                  </a:lnTo>
                  <a:lnTo>
                    <a:pt x="531" y="290"/>
                  </a:lnTo>
                  <a:lnTo>
                    <a:pt x="546" y="287"/>
                  </a:lnTo>
                  <a:lnTo>
                    <a:pt x="562" y="284"/>
                  </a:lnTo>
                  <a:lnTo>
                    <a:pt x="577" y="280"/>
                  </a:lnTo>
                  <a:lnTo>
                    <a:pt x="594" y="279"/>
                  </a:lnTo>
                  <a:lnTo>
                    <a:pt x="612" y="278"/>
                  </a:lnTo>
                  <a:lnTo>
                    <a:pt x="629" y="277"/>
                  </a:lnTo>
                  <a:lnTo>
                    <a:pt x="629" y="278"/>
                  </a:lnTo>
                  <a:lnTo>
                    <a:pt x="907" y="278"/>
                  </a:lnTo>
                  <a:lnTo>
                    <a:pt x="907" y="0"/>
                  </a:lnTo>
                  <a:lnTo>
                    <a:pt x="636" y="0"/>
                  </a:lnTo>
                  <a:close/>
                </a:path>
              </a:pathLst>
            </a:custGeom>
            <a:solidFill>
              <a:srgbClr val="605D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78" name="Freeform 51"/>
            <p:cNvSpPr>
              <a:spLocks/>
            </p:cNvSpPr>
            <p:nvPr/>
          </p:nvSpPr>
          <p:spPr bwMode="auto">
            <a:xfrm>
              <a:off x="5670544" y="3575051"/>
              <a:ext cx="179388" cy="195262"/>
            </a:xfrm>
            <a:custGeom>
              <a:avLst/>
              <a:gdLst/>
              <a:ahLst/>
              <a:cxnLst>
                <a:cxn ang="0">
                  <a:pos x="1245" y="1074"/>
                </a:cxn>
                <a:cxn ang="0">
                  <a:pos x="806" y="1351"/>
                </a:cxn>
                <a:cxn ang="0">
                  <a:pos x="628" y="1351"/>
                </a:cxn>
                <a:cxn ang="0">
                  <a:pos x="628" y="1351"/>
                </a:cxn>
                <a:cxn ang="0">
                  <a:pos x="591" y="1351"/>
                </a:cxn>
                <a:cxn ang="0">
                  <a:pos x="521" y="1346"/>
                </a:cxn>
                <a:cxn ang="0">
                  <a:pos x="455" y="1336"/>
                </a:cxn>
                <a:cxn ang="0">
                  <a:pos x="393" y="1322"/>
                </a:cxn>
                <a:cxn ang="0">
                  <a:pos x="336" y="1302"/>
                </a:cxn>
                <a:cxn ang="0">
                  <a:pos x="281" y="1278"/>
                </a:cxn>
                <a:cxn ang="0">
                  <a:pos x="232" y="1249"/>
                </a:cxn>
                <a:cxn ang="0">
                  <a:pos x="186" y="1214"/>
                </a:cxn>
                <a:cxn ang="0">
                  <a:pos x="145" y="1175"/>
                </a:cxn>
                <a:cxn ang="0">
                  <a:pos x="109" y="1132"/>
                </a:cxn>
                <a:cxn ang="0">
                  <a:pos x="78" y="1085"/>
                </a:cxn>
                <a:cxn ang="0">
                  <a:pos x="52" y="1035"/>
                </a:cxn>
                <a:cxn ang="0">
                  <a:pos x="31" y="981"/>
                </a:cxn>
                <a:cxn ang="0">
                  <a:pos x="15" y="923"/>
                </a:cxn>
                <a:cxn ang="0">
                  <a:pos x="5" y="860"/>
                </a:cxn>
                <a:cxn ang="0">
                  <a:pos x="1" y="794"/>
                </a:cxn>
                <a:cxn ang="0">
                  <a:pos x="0" y="0"/>
                </a:cxn>
                <a:cxn ang="0">
                  <a:pos x="82" y="0"/>
                </a:cxn>
                <a:cxn ang="0">
                  <a:pos x="1245" y="277"/>
                </a:cxn>
                <a:cxn ang="0">
                  <a:pos x="334" y="537"/>
                </a:cxn>
                <a:cxn ang="0">
                  <a:pos x="921" y="814"/>
                </a:cxn>
                <a:cxn ang="0">
                  <a:pos x="342" y="841"/>
                </a:cxn>
                <a:cxn ang="0">
                  <a:pos x="354" y="891"/>
                </a:cxn>
                <a:cxn ang="0">
                  <a:pos x="372" y="935"/>
                </a:cxn>
                <a:cxn ang="0">
                  <a:pos x="395" y="972"/>
                </a:cxn>
                <a:cxn ang="0">
                  <a:pos x="420" y="999"/>
                </a:cxn>
                <a:cxn ang="0">
                  <a:pos x="441" y="1018"/>
                </a:cxn>
                <a:cxn ang="0">
                  <a:pos x="464" y="1034"/>
                </a:cxn>
                <a:cxn ang="0">
                  <a:pos x="489" y="1047"/>
                </a:cxn>
                <a:cxn ang="0">
                  <a:pos x="516" y="1057"/>
                </a:cxn>
                <a:cxn ang="0">
                  <a:pos x="545" y="1065"/>
                </a:cxn>
                <a:cxn ang="0">
                  <a:pos x="577" y="1071"/>
                </a:cxn>
                <a:cxn ang="0">
                  <a:pos x="610" y="1073"/>
                </a:cxn>
                <a:cxn ang="0">
                  <a:pos x="789" y="1074"/>
                </a:cxn>
              </a:cxnLst>
              <a:rect l="0" t="0" r="r" b="b"/>
              <a:pathLst>
                <a:path w="1245" h="1351">
                  <a:moveTo>
                    <a:pt x="789" y="1074"/>
                  </a:moveTo>
                  <a:lnTo>
                    <a:pt x="1245" y="1074"/>
                  </a:lnTo>
                  <a:lnTo>
                    <a:pt x="1245" y="1351"/>
                  </a:lnTo>
                  <a:lnTo>
                    <a:pt x="806" y="1351"/>
                  </a:lnTo>
                  <a:lnTo>
                    <a:pt x="806" y="1351"/>
                  </a:lnTo>
                  <a:lnTo>
                    <a:pt x="628" y="1351"/>
                  </a:lnTo>
                  <a:lnTo>
                    <a:pt x="628" y="1351"/>
                  </a:lnTo>
                  <a:lnTo>
                    <a:pt x="628" y="1351"/>
                  </a:lnTo>
                  <a:lnTo>
                    <a:pt x="628" y="1351"/>
                  </a:lnTo>
                  <a:lnTo>
                    <a:pt x="591" y="1351"/>
                  </a:lnTo>
                  <a:lnTo>
                    <a:pt x="556" y="1349"/>
                  </a:lnTo>
                  <a:lnTo>
                    <a:pt x="521" y="1346"/>
                  </a:lnTo>
                  <a:lnTo>
                    <a:pt x="488" y="1342"/>
                  </a:lnTo>
                  <a:lnTo>
                    <a:pt x="455" y="1336"/>
                  </a:lnTo>
                  <a:lnTo>
                    <a:pt x="424" y="1329"/>
                  </a:lnTo>
                  <a:lnTo>
                    <a:pt x="393" y="1322"/>
                  </a:lnTo>
                  <a:lnTo>
                    <a:pt x="364" y="1312"/>
                  </a:lnTo>
                  <a:lnTo>
                    <a:pt x="336" y="1302"/>
                  </a:lnTo>
                  <a:lnTo>
                    <a:pt x="308" y="1290"/>
                  </a:lnTo>
                  <a:lnTo>
                    <a:pt x="281" y="1278"/>
                  </a:lnTo>
                  <a:lnTo>
                    <a:pt x="256" y="1263"/>
                  </a:lnTo>
                  <a:lnTo>
                    <a:pt x="232" y="1249"/>
                  </a:lnTo>
                  <a:lnTo>
                    <a:pt x="209" y="1232"/>
                  </a:lnTo>
                  <a:lnTo>
                    <a:pt x="186" y="1214"/>
                  </a:lnTo>
                  <a:lnTo>
                    <a:pt x="165" y="1195"/>
                  </a:lnTo>
                  <a:lnTo>
                    <a:pt x="145" y="1175"/>
                  </a:lnTo>
                  <a:lnTo>
                    <a:pt x="126" y="1154"/>
                  </a:lnTo>
                  <a:lnTo>
                    <a:pt x="109" y="1132"/>
                  </a:lnTo>
                  <a:lnTo>
                    <a:pt x="93" y="1109"/>
                  </a:lnTo>
                  <a:lnTo>
                    <a:pt x="78" y="1085"/>
                  </a:lnTo>
                  <a:lnTo>
                    <a:pt x="65" y="1061"/>
                  </a:lnTo>
                  <a:lnTo>
                    <a:pt x="52" y="1035"/>
                  </a:lnTo>
                  <a:lnTo>
                    <a:pt x="41" y="1009"/>
                  </a:lnTo>
                  <a:lnTo>
                    <a:pt x="31" y="981"/>
                  </a:lnTo>
                  <a:lnTo>
                    <a:pt x="23" y="952"/>
                  </a:lnTo>
                  <a:lnTo>
                    <a:pt x="15" y="923"/>
                  </a:lnTo>
                  <a:lnTo>
                    <a:pt x="10" y="892"/>
                  </a:lnTo>
                  <a:lnTo>
                    <a:pt x="5" y="860"/>
                  </a:lnTo>
                  <a:lnTo>
                    <a:pt x="2" y="828"/>
                  </a:lnTo>
                  <a:lnTo>
                    <a:pt x="1" y="794"/>
                  </a:lnTo>
                  <a:lnTo>
                    <a:pt x="0" y="760"/>
                  </a:lnTo>
                  <a:lnTo>
                    <a:pt x="0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1245" y="0"/>
                  </a:lnTo>
                  <a:lnTo>
                    <a:pt x="1245" y="277"/>
                  </a:lnTo>
                  <a:lnTo>
                    <a:pt x="334" y="277"/>
                  </a:lnTo>
                  <a:lnTo>
                    <a:pt x="334" y="537"/>
                  </a:lnTo>
                  <a:lnTo>
                    <a:pt x="921" y="537"/>
                  </a:lnTo>
                  <a:lnTo>
                    <a:pt x="921" y="814"/>
                  </a:lnTo>
                  <a:lnTo>
                    <a:pt x="338" y="814"/>
                  </a:lnTo>
                  <a:lnTo>
                    <a:pt x="342" y="841"/>
                  </a:lnTo>
                  <a:lnTo>
                    <a:pt x="347" y="867"/>
                  </a:lnTo>
                  <a:lnTo>
                    <a:pt x="354" y="891"/>
                  </a:lnTo>
                  <a:lnTo>
                    <a:pt x="362" y="914"/>
                  </a:lnTo>
                  <a:lnTo>
                    <a:pt x="372" y="935"/>
                  </a:lnTo>
                  <a:lnTo>
                    <a:pt x="383" y="954"/>
                  </a:lnTo>
                  <a:lnTo>
                    <a:pt x="395" y="972"/>
                  </a:lnTo>
                  <a:lnTo>
                    <a:pt x="410" y="990"/>
                  </a:lnTo>
                  <a:lnTo>
                    <a:pt x="420" y="999"/>
                  </a:lnTo>
                  <a:lnTo>
                    <a:pt x="430" y="1009"/>
                  </a:lnTo>
                  <a:lnTo>
                    <a:pt x="441" y="1018"/>
                  </a:lnTo>
                  <a:lnTo>
                    <a:pt x="452" y="1026"/>
                  </a:lnTo>
                  <a:lnTo>
                    <a:pt x="464" y="1034"/>
                  </a:lnTo>
                  <a:lnTo>
                    <a:pt x="476" y="1040"/>
                  </a:lnTo>
                  <a:lnTo>
                    <a:pt x="489" y="1047"/>
                  </a:lnTo>
                  <a:lnTo>
                    <a:pt x="502" y="1052"/>
                  </a:lnTo>
                  <a:lnTo>
                    <a:pt x="516" y="1057"/>
                  </a:lnTo>
                  <a:lnTo>
                    <a:pt x="531" y="1061"/>
                  </a:lnTo>
                  <a:lnTo>
                    <a:pt x="545" y="1065"/>
                  </a:lnTo>
                  <a:lnTo>
                    <a:pt x="561" y="1067"/>
                  </a:lnTo>
                  <a:lnTo>
                    <a:pt x="577" y="1071"/>
                  </a:lnTo>
                  <a:lnTo>
                    <a:pt x="593" y="1072"/>
                  </a:lnTo>
                  <a:lnTo>
                    <a:pt x="610" y="1073"/>
                  </a:lnTo>
                  <a:lnTo>
                    <a:pt x="628" y="1074"/>
                  </a:lnTo>
                  <a:lnTo>
                    <a:pt x="789" y="1074"/>
                  </a:lnTo>
                  <a:lnTo>
                    <a:pt x="789" y="1074"/>
                  </a:lnTo>
                  <a:close/>
                </a:path>
              </a:pathLst>
            </a:custGeom>
            <a:solidFill>
              <a:srgbClr val="605D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79" name="Freeform 52"/>
            <p:cNvSpPr>
              <a:spLocks/>
            </p:cNvSpPr>
            <p:nvPr/>
          </p:nvSpPr>
          <p:spPr bwMode="auto">
            <a:xfrm>
              <a:off x="5318119" y="3575051"/>
              <a:ext cx="314325" cy="195262"/>
            </a:xfrm>
            <a:custGeom>
              <a:avLst/>
              <a:gdLst/>
              <a:ahLst/>
              <a:cxnLst>
                <a:cxn ang="0">
                  <a:pos x="1391" y="0"/>
                </a:cxn>
                <a:cxn ang="0">
                  <a:pos x="1550" y="0"/>
                </a:cxn>
                <a:cxn ang="0">
                  <a:pos x="1586" y="0"/>
                </a:cxn>
                <a:cxn ang="0">
                  <a:pos x="1656" y="5"/>
                </a:cxn>
                <a:cxn ang="0">
                  <a:pos x="1722" y="15"/>
                </a:cxn>
                <a:cxn ang="0">
                  <a:pos x="1784" y="29"/>
                </a:cxn>
                <a:cxn ang="0">
                  <a:pos x="1842" y="49"/>
                </a:cxn>
                <a:cxn ang="0">
                  <a:pos x="1895" y="73"/>
                </a:cxn>
                <a:cxn ang="0">
                  <a:pos x="1945" y="102"/>
                </a:cxn>
                <a:cxn ang="0">
                  <a:pos x="1991" y="137"/>
                </a:cxn>
                <a:cxn ang="0">
                  <a:pos x="2031" y="176"/>
                </a:cxn>
                <a:cxn ang="0">
                  <a:pos x="2068" y="219"/>
                </a:cxn>
                <a:cxn ang="0">
                  <a:pos x="2099" y="266"/>
                </a:cxn>
                <a:cxn ang="0">
                  <a:pos x="2125" y="316"/>
                </a:cxn>
                <a:cxn ang="0">
                  <a:pos x="2145" y="370"/>
                </a:cxn>
                <a:cxn ang="0">
                  <a:pos x="2161" y="429"/>
                </a:cxn>
                <a:cxn ang="0">
                  <a:pos x="2172" y="491"/>
                </a:cxn>
                <a:cxn ang="0">
                  <a:pos x="2177" y="557"/>
                </a:cxn>
                <a:cxn ang="0">
                  <a:pos x="2177" y="1351"/>
                </a:cxn>
                <a:cxn ang="0">
                  <a:pos x="1843" y="604"/>
                </a:cxn>
                <a:cxn ang="0">
                  <a:pos x="1842" y="566"/>
                </a:cxn>
                <a:cxn ang="0">
                  <a:pos x="1839" y="530"/>
                </a:cxn>
                <a:cxn ang="0">
                  <a:pos x="1832" y="496"/>
                </a:cxn>
                <a:cxn ang="0">
                  <a:pos x="1824" y="465"/>
                </a:cxn>
                <a:cxn ang="0">
                  <a:pos x="1814" y="435"/>
                </a:cxn>
                <a:cxn ang="0">
                  <a:pos x="1801" y="408"/>
                </a:cxn>
                <a:cxn ang="0">
                  <a:pos x="1785" y="384"/>
                </a:cxn>
                <a:cxn ang="0">
                  <a:pos x="1767" y="362"/>
                </a:cxn>
                <a:cxn ang="0">
                  <a:pos x="1748" y="342"/>
                </a:cxn>
                <a:cxn ang="0">
                  <a:pos x="1726" y="325"/>
                </a:cxn>
                <a:cxn ang="0">
                  <a:pos x="1702" y="311"/>
                </a:cxn>
                <a:cxn ang="0">
                  <a:pos x="1675" y="299"/>
                </a:cxn>
                <a:cxn ang="0">
                  <a:pos x="1647" y="290"/>
                </a:cxn>
                <a:cxn ang="0">
                  <a:pos x="1617" y="284"/>
                </a:cxn>
                <a:cxn ang="0">
                  <a:pos x="1584" y="279"/>
                </a:cxn>
                <a:cxn ang="0">
                  <a:pos x="1550" y="277"/>
                </a:cxn>
                <a:cxn ang="0">
                  <a:pos x="1255" y="277"/>
                </a:cxn>
                <a:cxn ang="0">
                  <a:pos x="1255" y="562"/>
                </a:cxn>
                <a:cxn ang="0">
                  <a:pos x="1257" y="582"/>
                </a:cxn>
                <a:cxn ang="0">
                  <a:pos x="1257" y="1351"/>
                </a:cxn>
                <a:cxn ang="0">
                  <a:pos x="923" y="1351"/>
                </a:cxn>
                <a:cxn ang="0">
                  <a:pos x="921" y="566"/>
                </a:cxn>
                <a:cxn ang="0">
                  <a:pos x="913" y="504"/>
                </a:cxn>
                <a:cxn ang="0">
                  <a:pos x="907" y="476"/>
                </a:cxn>
                <a:cxn ang="0">
                  <a:pos x="898" y="450"/>
                </a:cxn>
                <a:cxn ang="0">
                  <a:pos x="888" y="425"/>
                </a:cxn>
                <a:cxn ang="0">
                  <a:pos x="876" y="402"/>
                </a:cxn>
                <a:cxn ang="0">
                  <a:pos x="862" y="381"/>
                </a:cxn>
                <a:cxn ang="0">
                  <a:pos x="846" y="362"/>
                </a:cxn>
                <a:cxn ang="0">
                  <a:pos x="826" y="342"/>
                </a:cxn>
                <a:cxn ang="0">
                  <a:pos x="804" y="325"/>
                </a:cxn>
                <a:cxn ang="0">
                  <a:pos x="780" y="311"/>
                </a:cxn>
                <a:cxn ang="0">
                  <a:pos x="754" y="299"/>
                </a:cxn>
                <a:cxn ang="0">
                  <a:pos x="726" y="290"/>
                </a:cxn>
                <a:cxn ang="0">
                  <a:pos x="695" y="284"/>
                </a:cxn>
                <a:cxn ang="0">
                  <a:pos x="663" y="279"/>
                </a:cxn>
                <a:cxn ang="0">
                  <a:pos x="628" y="277"/>
                </a:cxn>
                <a:cxn ang="0">
                  <a:pos x="334" y="277"/>
                </a:cxn>
                <a:cxn ang="0">
                  <a:pos x="0" y="1351"/>
                </a:cxn>
                <a:cxn ang="0">
                  <a:pos x="0" y="5"/>
                </a:cxn>
                <a:cxn ang="0">
                  <a:pos x="423" y="0"/>
                </a:cxn>
                <a:cxn ang="0">
                  <a:pos x="921" y="0"/>
                </a:cxn>
              </a:cxnLst>
              <a:rect l="0" t="0" r="r" b="b"/>
              <a:pathLst>
                <a:path w="2177" h="1351">
                  <a:moveTo>
                    <a:pt x="921" y="0"/>
                  </a:moveTo>
                  <a:lnTo>
                    <a:pt x="1391" y="0"/>
                  </a:lnTo>
                  <a:lnTo>
                    <a:pt x="1550" y="0"/>
                  </a:lnTo>
                  <a:lnTo>
                    <a:pt x="1550" y="0"/>
                  </a:lnTo>
                  <a:lnTo>
                    <a:pt x="1550" y="0"/>
                  </a:lnTo>
                  <a:lnTo>
                    <a:pt x="1586" y="0"/>
                  </a:lnTo>
                  <a:lnTo>
                    <a:pt x="1622" y="2"/>
                  </a:lnTo>
                  <a:lnTo>
                    <a:pt x="1656" y="5"/>
                  </a:lnTo>
                  <a:lnTo>
                    <a:pt x="1690" y="9"/>
                  </a:lnTo>
                  <a:lnTo>
                    <a:pt x="1722" y="15"/>
                  </a:lnTo>
                  <a:lnTo>
                    <a:pt x="1754" y="22"/>
                  </a:lnTo>
                  <a:lnTo>
                    <a:pt x="1784" y="29"/>
                  </a:lnTo>
                  <a:lnTo>
                    <a:pt x="1814" y="39"/>
                  </a:lnTo>
                  <a:lnTo>
                    <a:pt x="1842" y="49"/>
                  </a:lnTo>
                  <a:lnTo>
                    <a:pt x="1869" y="61"/>
                  </a:lnTo>
                  <a:lnTo>
                    <a:pt x="1895" y="73"/>
                  </a:lnTo>
                  <a:lnTo>
                    <a:pt x="1920" y="88"/>
                  </a:lnTo>
                  <a:lnTo>
                    <a:pt x="1945" y="102"/>
                  </a:lnTo>
                  <a:lnTo>
                    <a:pt x="1969" y="119"/>
                  </a:lnTo>
                  <a:lnTo>
                    <a:pt x="1991" y="137"/>
                  </a:lnTo>
                  <a:lnTo>
                    <a:pt x="2011" y="156"/>
                  </a:lnTo>
                  <a:lnTo>
                    <a:pt x="2031" y="176"/>
                  </a:lnTo>
                  <a:lnTo>
                    <a:pt x="2050" y="197"/>
                  </a:lnTo>
                  <a:lnTo>
                    <a:pt x="2068" y="219"/>
                  </a:lnTo>
                  <a:lnTo>
                    <a:pt x="2085" y="242"/>
                  </a:lnTo>
                  <a:lnTo>
                    <a:pt x="2099" y="266"/>
                  </a:lnTo>
                  <a:lnTo>
                    <a:pt x="2113" y="290"/>
                  </a:lnTo>
                  <a:lnTo>
                    <a:pt x="2125" y="316"/>
                  </a:lnTo>
                  <a:lnTo>
                    <a:pt x="2136" y="343"/>
                  </a:lnTo>
                  <a:lnTo>
                    <a:pt x="2145" y="370"/>
                  </a:lnTo>
                  <a:lnTo>
                    <a:pt x="2154" y="399"/>
                  </a:lnTo>
                  <a:lnTo>
                    <a:pt x="2161" y="429"/>
                  </a:lnTo>
                  <a:lnTo>
                    <a:pt x="2167" y="459"/>
                  </a:lnTo>
                  <a:lnTo>
                    <a:pt x="2172" y="491"/>
                  </a:lnTo>
                  <a:lnTo>
                    <a:pt x="2175" y="523"/>
                  </a:lnTo>
                  <a:lnTo>
                    <a:pt x="2177" y="557"/>
                  </a:lnTo>
                  <a:lnTo>
                    <a:pt x="2177" y="591"/>
                  </a:lnTo>
                  <a:lnTo>
                    <a:pt x="2177" y="1351"/>
                  </a:lnTo>
                  <a:lnTo>
                    <a:pt x="1843" y="1351"/>
                  </a:lnTo>
                  <a:lnTo>
                    <a:pt x="1843" y="604"/>
                  </a:lnTo>
                  <a:lnTo>
                    <a:pt x="1843" y="585"/>
                  </a:lnTo>
                  <a:lnTo>
                    <a:pt x="1842" y="566"/>
                  </a:lnTo>
                  <a:lnTo>
                    <a:pt x="1841" y="547"/>
                  </a:lnTo>
                  <a:lnTo>
                    <a:pt x="1839" y="530"/>
                  </a:lnTo>
                  <a:lnTo>
                    <a:pt x="1836" y="513"/>
                  </a:lnTo>
                  <a:lnTo>
                    <a:pt x="1832" y="496"/>
                  </a:lnTo>
                  <a:lnTo>
                    <a:pt x="1828" y="480"/>
                  </a:lnTo>
                  <a:lnTo>
                    <a:pt x="1824" y="465"/>
                  </a:lnTo>
                  <a:lnTo>
                    <a:pt x="1819" y="450"/>
                  </a:lnTo>
                  <a:lnTo>
                    <a:pt x="1814" y="435"/>
                  </a:lnTo>
                  <a:lnTo>
                    <a:pt x="1807" y="422"/>
                  </a:lnTo>
                  <a:lnTo>
                    <a:pt x="1801" y="408"/>
                  </a:lnTo>
                  <a:lnTo>
                    <a:pt x="1793" y="396"/>
                  </a:lnTo>
                  <a:lnTo>
                    <a:pt x="1785" y="384"/>
                  </a:lnTo>
                  <a:lnTo>
                    <a:pt x="1777" y="373"/>
                  </a:lnTo>
                  <a:lnTo>
                    <a:pt x="1767" y="362"/>
                  </a:lnTo>
                  <a:lnTo>
                    <a:pt x="1758" y="352"/>
                  </a:lnTo>
                  <a:lnTo>
                    <a:pt x="1748" y="342"/>
                  </a:lnTo>
                  <a:lnTo>
                    <a:pt x="1737" y="334"/>
                  </a:lnTo>
                  <a:lnTo>
                    <a:pt x="1726" y="325"/>
                  </a:lnTo>
                  <a:lnTo>
                    <a:pt x="1713" y="318"/>
                  </a:lnTo>
                  <a:lnTo>
                    <a:pt x="1702" y="311"/>
                  </a:lnTo>
                  <a:lnTo>
                    <a:pt x="1688" y="304"/>
                  </a:lnTo>
                  <a:lnTo>
                    <a:pt x="1675" y="299"/>
                  </a:lnTo>
                  <a:lnTo>
                    <a:pt x="1661" y="294"/>
                  </a:lnTo>
                  <a:lnTo>
                    <a:pt x="1647" y="290"/>
                  </a:lnTo>
                  <a:lnTo>
                    <a:pt x="1631" y="287"/>
                  </a:lnTo>
                  <a:lnTo>
                    <a:pt x="1617" y="284"/>
                  </a:lnTo>
                  <a:lnTo>
                    <a:pt x="1600" y="280"/>
                  </a:lnTo>
                  <a:lnTo>
                    <a:pt x="1584" y="279"/>
                  </a:lnTo>
                  <a:lnTo>
                    <a:pt x="1566" y="278"/>
                  </a:lnTo>
                  <a:lnTo>
                    <a:pt x="1550" y="277"/>
                  </a:lnTo>
                  <a:lnTo>
                    <a:pt x="1391" y="277"/>
                  </a:lnTo>
                  <a:lnTo>
                    <a:pt x="1255" y="277"/>
                  </a:lnTo>
                  <a:lnTo>
                    <a:pt x="1255" y="554"/>
                  </a:lnTo>
                  <a:lnTo>
                    <a:pt x="1255" y="562"/>
                  </a:lnTo>
                  <a:lnTo>
                    <a:pt x="1257" y="572"/>
                  </a:lnTo>
                  <a:lnTo>
                    <a:pt x="1257" y="582"/>
                  </a:lnTo>
                  <a:lnTo>
                    <a:pt x="1257" y="591"/>
                  </a:lnTo>
                  <a:lnTo>
                    <a:pt x="1257" y="1351"/>
                  </a:lnTo>
                  <a:lnTo>
                    <a:pt x="923" y="1351"/>
                  </a:lnTo>
                  <a:lnTo>
                    <a:pt x="923" y="1351"/>
                  </a:lnTo>
                  <a:lnTo>
                    <a:pt x="921" y="1351"/>
                  </a:lnTo>
                  <a:lnTo>
                    <a:pt x="921" y="566"/>
                  </a:lnTo>
                  <a:lnTo>
                    <a:pt x="918" y="535"/>
                  </a:lnTo>
                  <a:lnTo>
                    <a:pt x="913" y="504"/>
                  </a:lnTo>
                  <a:lnTo>
                    <a:pt x="910" y="490"/>
                  </a:lnTo>
                  <a:lnTo>
                    <a:pt x="907" y="476"/>
                  </a:lnTo>
                  <a:lnTo>
                    <a:pt x="903" y="463"/>
                  </a:lnTo>
                  <a:lnTo>
                    <a:pt x="898" y="450"/>
                  </a:lnTo>
                  <a:lnTo>
                    <a:pt x="893" y="437"/>
                  </a:lnTo>
                  <a:lnTo>
                    <a:pt x="888" y="425"/>
                  </a:lnTo>
                  <a:lnTo>
                    <a:pt x="882" y="413"/>
                  </a:lnTo>
                  <a:lnTo>
                    <a:pt x="876" y="402"/>
                  </a:lnTo>
                  <a:lnTo>
                    <a:pt x="869" y="391"/>
                  </a:lnTo>
                  <a:lnTo>
                    <a:pt x="862" y="381"/>
                  </a:lnTo>
                  <a:lnTo>
                    <a:pt x="854" y="371"/>
                  </a:lnTo>
                  <a:lnTo>
                    <a:pt x="846" y="362"/>
                  </a:lnTo>
                  <a:lnTo>
                    <a:pt x="837" y="352"/>
                  </a:lnTo>
                  <a:lnTo>
                    <a:pt x="826" y="342"/>
                  </a:lnTo>
                  <a:lnTo>
                    <a:pt x="816" y="334"/>
                  </a:lnTo>
                  <a:lnTo>
                    <a:pt x="804" y="325"/>
                  </a:lnTo>
                  <a:lnTo>
                    <a:pt x="793" y="318"/>
                  </a:lnTo>
                  <a:lnTo>
                    <a:pt x="780" y="311"/>
                  </a:lnTo>
                  <a:lnTo>
                    <a:pt x="768" y="304"/>
                  </a:lnTo>
                  <a:lnTo>
                    <a:pt x="754" y="299"/>
                  </a:lnTo>
                  <a:lnTo>
                    <a:pt x="740" y="294"/>
                  </a:lnTo>
                  <a:lnTo>
                    <a:pt x="726" y="290"/>
                  </a:lnTo>
                  <a:lnTo>
                    <a:pt x="711" y="287"/>
                  </a:lnTo>
                  <a:lnTo>
                    <a:pt x="695" y="284"/>
                  </a:lnTo>
                  <a:lnTo>
                    <a:pt x="680" y="280"/>
                  </a:lnTo>
                  <a:lnTo>
                    <a:pt x="663" y="279"/>
                  </a:lnTo>
                  <a:lnTo>
                    <a:pt x="646" y="278"/>
                  </a:lnTo>
                  <a:lnTo>
                    <a:pt x="628" y="277"/>
                  </a:lnTo>
                  <a:lnTo>
                    <a:pt x="423" y="277"/>
                  </a:lnTo>
                  <a:lnTo>
                    <a:pt x="334" y="277"/>
                  </a:lnTo>
                  <a:lnTo>
                    <a:pt x="334" y="1351"/>
                  </a:lnTo>
                  <a:lnTo>
                    <a:pt x="0" y="1351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423" y="0"/>
                  </a:lnTo>
                  <a:lnTo>
                    <a:pt x="628" y="0"/>
                  </a:lnTo>
                  <a:lnTo>
                    <a:pt x="921" y="0"/>
                  </a:lnTo>
                  <a:close/>
                </a:path>
              </a:pathLst>
            </a:custGeom>
            <a:solidFill>
              <a:srgbClr val="605D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0" name="Freeform 53"/>
            <p:cNvSpPr>
              <a:spLocks/>
            </p:cNvSpPr>
            <p:nvPr/>
          </p:nvSpPr>
          <p:spPr bwMode="auto">
            <a:xfrm>
              <a:off x="5875331" y="3575051"/>
              <a:ext cx="214313" cy="195262"/>
            </a:xfrm>
            <a:custGeom>
              <a:avLst/>
              <a:gdLst/>
              <a:ahLst/>
              <a:cxnLst>
                <a:cxn ang="0">
                  <a:pos x="0" y="1351"/>
                </a:cxn>
                <a:cxn ang="0">
                  <a:pos x="512" y="153"/>
                </a:cxn>
                <a:cxn ang="0">
                  <a:pos x="521" y="136"/>
                </a:cxn>
                <a:cxn ang="0">
                  <a:pos x="533" y="120"/>
                </a:cxn>
                <a:cxn ang="0">
                  <a:pos x="544" y="106"/>
                </a:cxn>
                <a:cxn ang="0">
                  <a:pos x="558" y="91"/>
                </a:cxn>
                <a:cxn ang="0">
                  <a:pos x="571" y="78"/>
                </a:cxn>
                <a:cxn ang="0">
                  <a:pos x="586" y="65"/>
                </a:cxn>
                <a:cxn ang="0">
                  <a:pos x="601" y="53"/>
                </a:cxn>
                <a:cxn ang="0">
                  <a:pos x="617" y="43"/>
                </a:cxn>
                <a:cxn ang="0">
                  <a:pos x="634" y="34"/>
                </a:cxn>
                <a:cxn ang="0">
                  <a:pos x="652" y="25"/>
                </a:cxn>
                <a:cxn ang="0">
                  <a:pos x="670" y="18"/>
                </a:cxn>
                <a:cxn ang="0">
                  <a:pos x="689" y="12"/>
                </a:cxn>
                <a:cxn ang="0">
                  <a:pos x="707" y="6"/>
                </a:cxn>
                <a:cxn ang="0">
                  <a:pos x="727" y="3"/>
                </a:cxn>
                <a:cxn ang="0">
                  <a:pos x="747" y="1"/>
                </a:cxn>
                <a:cxn ang="0">
                  <a:pos x="768" y="0"/>
                </a:cxn>
                <a:cxn ang="0">
                  <a:pos x="787" y="1"/>
                </a:cxn>
                <a:cxn ang="0">
                  <a:pos x="807" y="3"/>
                </a:cxn>
                <a:cxn ang="0">
                  <a:pos x="826" y="6"/>
                </a:cxn>
                <a:cxn ang="0">
                  <a:pos x="845" y="11"/>
                </a:cxn>
                <a:cxn ang="0">
                  <a:pos x="862" y="17"/>
                </a:cxn>
                <a:cxn ang="0">
                  <a:pos x="880" y="23"/>
                </a:cxn>
                <a:cxn ang="0">
                  <a:pos x="897" y="31"/>
                </a:cxn>
                <a:cxn ang="0">
                  <a:pos x="914" y="40"/>
                </a:cxn>
                <a:cxn ang="0">
                  <a:pos x="929" y="50"/>
                </a:cxn>
                <a:cxn ang="0">
                  <a:pos x="945" y="61"/>
                </a:cxn>
                <a:cxn ang="0">
                  <a:pos x="959" y="73"/>
                </a:cxn>
                <a:cxn ang="0">
                  <a:pos x="972" y="86"/>
                </a:cxn>
                <a:cxn ang="0">
                  <a:pos x="986" y="99"/>
                </a:cxn>
                <a:cxn ang="0">
                  <a:pos x="997" y="113"/>
                </a:cxn>
                <a:cxn ang="0">
                  <a:pos x="1008" y="129"/>
                </a:cxn>
                <a:cxn ang="0">
                  <a:pos x="1018" y="145"/>
                </a:cxn>
                <a:cxn ang="0">
                  <a:pos x="1055" y="239"/>
                </a:cxn>
                <a:cxn ang="0">
                  <a:pos x="1055" y="239"/>
                </a:cxn>
                <a:cxn ang="0">
                  <a:pos x="1055" y="240"/>
                </a:cxn>
                <a:cxn ang="0">
                  <a:pos x="1075" y="293"/>
                </a:cxn>
                <a:cxn ang="0">
                  <a:pos x="1480" y="1351"/>
                </a:cxn>
                <a:cxn ang="0">
                  <a:pos x="1137" y="1351"/>
                </a:cxn>
                <a:cxn ang="0">
                  <a:pos x="771" y="340"/>
                </a:cxn>
                <a:cxn ang="0">
                  <a:pos x="349" y="1351"/>
                </a:cxn>
                <a:cxn ang="0">
                  <a:pos x="0" y="1351"/>
                </a:cxn>
              </a:cxnLst>
              <a:rect l="0" t="0" r="r" b="b"/>
              <a:pathLst>
                <a:path w="1480" h="1351">
                  <a:moveTo>
                    <a:pt x="0" y="1351"/>
                  </a:moveTo>
                  <a:lnTo>
                    <a:pt x="512" y="153"/>
                  </a:lnTo>
                  <a:lnTo>
                    <a:pt x="521" y="136"/>
                  </a:lnTo>
                  <a:lnTo>
                    <a:pt x="533" y="120"/>
                  </a:lnTo>
                  <a:lnTo>
                    <a:pt x="544" y="106"/>
                  </a:lnTo>
                  <a:lnTo>
                    <a:pt x="558" y="91"/>
                  </a:lnTo>
                  <a:lnTo>
                    <a:pt x="571" y="78"/>
                  </a:lnTo>
                  <a:lnTo>
                    <a:pt x="586" y="65"/>
                  </a:lnTo>
                  <a:lnTo>
                    <a:pt x="601" y="53"/>
                  </a:lnTo>
                  <a:lnTo>
                    <a:pt x="617" y="43"/>
                  </a:lnTo>
                  <a:lnTo>
                    <a:pt x="634" y="34"/>
                  </a:lnTo>
                  <a:lnTo>
                    <a:pt x="652" y="25"/>
                  </a:lnTo>
                  <a:lnTo>
                    <a:pt x="670" y="18"/>
                  </a:lnTo>
                  <a:lnTo>
                    <a:pt x="689" y="12"/>
                  </a:lnTo>
                  <a:lnTo>
                    <a:pt x="707" y="6"/>
                  </a:lnTo>
                  <a:lnTo>
                    <a:pt x="727" y="3"/>
                  </a:lnTo>
                  <a:lnTo>
                    <a:pt x="747" y="1"/>
                  </a:lnTo>
                  <a:lnTo>
                    <a:pt x="768" y="0"/>
                  </a:lnTo>
                  <a:lnTo>
                    <a:pt x="787" y="1"/>
                  </a:lnTo>
                  <a:lnTo>
                    <a:pt x="807" y="3"/>
                  </a:lnTo>
                  <a:lnTo>
                    <a:pt x="826" y="6"/>
                  </a:lnTo>
                  <a:lnTo>
                    <a:pt x="845" y="11"/>
                  </a:lnTo>
                  <a:lnTo>
                    <a:pt x="862" y="17"/>
                  </a:lnTo>
                  <a:lnTo>
                    <a:pt x="880" y="23"/>
                  </a:lnTo>
                  <a:lnTo>
                    <a:pt x="897" y="31"/>
                  </a:lnTo>
                  <a:lnTo>
                    <a:pt x="914" y="40"/>
                  </a:lnTo>
                  <a:lnTo>
                    <a:pt x="929" y="50"/>
                  </a:lnTo>
                  <a:lnTo>
                    <a:pt x="945" y="61"/>
                  </a:lnTo>
                  <a:lnTo>
                    <a:pt x="959" y="73"/>
                  </a:lnTo>
                  <a:lnTo>
                    <a:pt x="972" y="86"/>
                  </a:lnTo>
                  <a:lnTo>
                    <a:pt x="986" y="99"/>
                  </a:lnTo>
                  <a:lnTo>
                    <a:pt x="997" y="113"/>
                  </a:lnTo>
                  <a:lnTo>
                    <a:pt x="1008" y="129"/>
                  </a:lnTo>
                  <a:lnTo>
                    <a:pt x="1018" y="145"/>
                  </a:lnTo>
                  <a:lnTo>
                    <a:pt x="1055" y="239"/>
                  </a:lnTo>
                  <a:lnTo>
                    <a:pt x="1055" y="239"/>
                  </a:lnTo>
                  <a:lnTo>
                    <a:pt x="1055" y="240"/>
                  </a:lnTo>
                  <a:lnTo>
                    <a:pt x="1075" y="293"/>
                  </a:lnTo>
                  <a:lnTo>
                    <a:pt x="1480" y="1351"/>
                  </a:lnTo>
                  <a:lnTo>
                    <a:pt x="1137" y="1351"/>
                  </a:lnTo>
                  <a:lnTo>
                    <a:pt x="771" y="340"/>
                  </a:lnTo>
                  <a:lnTo>
                    <a:pt x="349" y="1351"/>
                  </a:lnTo>
                  <a:lnTo>
                    <a:pt x="0" y="1351"/>
                  </a:lnTo>
                  <a:close/>
                </a:path>
              </a:pathLst>
            </a:custGeom>
            <a:solidFill>
              <a:srgbClr val="605D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1" name="Freeform 75"/>
            <p:cNvSpPr>
              <a:spLocks noEditPoints="1"/>
            </p:cNvSpPr>
            <p:nvPr/>
          </p:nvSpPr>
          <p:spPr bwMode="auto">
            <a:xfrm>
              <a:off x="4767256" y="3571876"/>
              <a:ext cx="209550" cy="196850"/>
            </a:xfrm>
            <a:custGeom>
              <a:avLst/>
              <a:gdLst/>
              <a:ahLst/>
              <a:cxnLst>
                <a:cxn ang="0">
                  <a:pos x="345" y="748"/>
                </a:cxn>
                <a:cxn ang="0">
                  <a:pos x="362" y="828"/>
                </a:cxn>
                <a:cxn ang="0">
                  <a:pos x="391" y="898"/>
                </a:cxn>
                <a:cxn ang="0">
                  <a:pos x="435" y="962"/>
                </a:cxn>
                <a:cxn ang="0">
                  <a:pos x="490" y="1014"/>
                </a:cxn>
                <a:cxn ang="0">
                  <a:pos x="552" y="1054"/>
                </a:cxn>
                <a:cxn ang="0">
                  <a:pos x="623" y="1079"/>
                </a:cxn>
                <a:cxn ang="0">
                  <a:pos x="699" y="1090"/>
                </a:cxn>
                <a:cxn ang="0">
                  <a:pos x="746" y="1090"/>
                </a:cxn>
                <a:cxn ang="0">
                  <a:pos x="1098" y="720"/>
                </a:cxn>
                <a:cxn ang="0">
                  <a:pos x="1099" y="684"/>
                </a:cxn>
                <a:cxn ang="0">
                  <a:pos x="1093" y="600"/>
                </a:cxn>
                <a:cxn ang="0">
                  <a:pos x="1072" y="522"/>
                </a:cxn>
                <a:cxn ang="0">
                  <a:pos x="1039" y="453"/>
                </a:cxn>
                <a:cxn ang="0">
                  <a:pos x="992" y="392"/>
                </a:cxn>
                <a:cxn ang="0">
                  <a:pos x="936" y="342"/>
                </a:cxn>
                <a:cxn ang="0">
                  <a:pos x="871" y="306"/>
                </a:cxn>
                <a:cxn ang="0">
                  <a:pos x="799" y="285"/>
                </a:cxn>
                <a:cxn ang="0">
                  <a:pos x="720" y="277"/>
                </a:cxn>
                <a:cxn ang="0">
                  <a:pos x="640" y="285"/>
                </a:cxn>
                <a:cxn ang="0">
                  <a:pos x="569" y="306"/>
                </a:cxn>
                <a:cxn ang="0">
                  <a:pos x="505" y="342"/>
                </a:cxn>
                <a:cxn ang="0">
                  <a:pos x="448" y="392"/>
                </a:cxn>
                <a:cxn ang="0">
                  <a:pos x="402" y="453"/>
                </a:cxn>
                <a:cxn ang="0">
                  <a:pos x="368" y="522"/>
                </a:cxn>
                <a:cxn ang="0">
                  <a:pos x="348" y="600"/>
                </a:cxn>
                <a:cxn ang="0">
                  <a:pos x="341" y="684"/>
                </a:cxn>
                <a:cxn ang="0">
                  <a:pos x="7" y="577"/>
                </a:cxn>
                <a:cxn ang="0">
                  <a:pos x="39" y="444"/>
                </a:cxn>
                <a:cxn ang="0">
                  <a:pos x="98" y="321"/>
                </a:cxn>
                <a:cxn ang="0">
                  <a:pos x="183" y="212"/>
                </a:cxn>
                <a:cxn ang="0">
                  <a:pos x="286" y="123"/>
                </a:cxn>
                <a:cxn ang="0">
                  <a:pos x="404" y="59"/>
                </a:cxn>
                <a:cxn ang="0">
                  <a:pos x="536" y="18"/>
                </a:cxn>
                <a:cxn ang="0">
                  <a:pos x="681" y="1"/>
                </a:cxn>
                <a:cxn ang="0">
                  <a:pos x="834" y="6"/>
                </a:cxn>
                <a:cxn ang="0">
                  <a:pos x="973" y="36"/>
                </a:cxn>
                <a:cxn ang="0">
                  <a:pos x="1098" y="89"/>
                </a:cxn>
                <a:cxn ang="0">
                  <a:pos x="1209" y="164"/>
                </a:cxn>
                <a:cxn ang="0">
                  <a:pos x="1304" y="265"/>
                </a:cxn>
                <a:cxn ang="0">
                  <a:pos x="1375" y="381"/>
                </a:cxn>
                <a:cxn ang="0">
                  <a:pos x="1422" y="509"/>
                </a:cxn>
                <a:cxn ang="0">
                  <a:pos x="1441" y="648"/>
                </a:cxn>
                <a:cxn ang="0">
                  <a:pos x="1435" y="791"/>
                </a:cxn>
                <a:cxn ang="0">
                  <a:pos x="1402" y="925"/>
                </a:cxn>
                <a:cxn ang="0">
                  <a:pos x="1343" y="1047"/>
                </a:cxn>
                <a:cxn ang="0">
                  <a:pos x="1259" y="1154"/>
                </a:cxn>
                <a:cxn ang="0">
                  <a:pos x="1155" y="1243"/>
                </a:cxn>
                <a:cxn ang="0">
                  <a:pos x="1036" y="1308"/>
                </a:cxn>
                <a:cxn ang="0">
                  <a:pos x="904" y="1351"/>
                </a:cxn>
                <a:cxn ang="0">
                  <a:pos x="759" y="1369"/>
                </a:cxn>
                <a:cxn ang="0">
                  <a:pos x="607" y="1363"/>
                </a:cxn>
                <a:cxn ang="0">
                  <a:pos x="469" y="1333"/>
                </a:cxn>
                <a:cxn ang="0">
                  <a:pos x="344" y="1280"/>
                </a:cxn>
                <a:cxn ang="0">
                  <a:pos x="233" y="1203"/>
                </a:cxn>
                <a:cxn ang="0">
                  <a:pos x="138" y="1102"/>
                </a:cxn>
                <a:cxn ang="0">
                  <a:pos x="67" y="988"/>
                </a:cxn>
                <a:cxn ang="0">
                  <a:pos x="21" y="859"/>
                </a:cxn>
                <a:cxn ang="0">
                  <a:pos x="1" y="721"/>
                </a:cxn>
              </a:cxnLst>
              <a:rect l="0" t="0" r="r" b="b"/>
              <a:pathLst>
                <a:path w="1442" h="1369">
                  <a:moveTo>
                    <a:pt x="341" y="684"/>
                  </a:moveTo>
                  <a:lnTo>
                    <a:pt x="342" y="706"/>
                  </a:lnTo>
                  <a:lnTo>
                    <a:pt x="343" y="727"/>
                  </a:lnTo>
                  <a:lnTo>
                    <a:pt x="345" y="748"/>
                  </a:lnTo>
                  <a:lnTo>
                    <a:pt x="348" y="769"/>
                  </a:lnTo>
                  <a:lnTo>
                    <a:pt x="351" y="789"/>
                  </a:lnTo>
                  <a:lnTo>
                    <a:pt x="357" y="809"/>
                  </a:lnTo>
                  <a:lnTo>
                    <a:pt x="362" y="828"/>
                  </a:lnTo>
                  <a:lnTo>
                    <a:pt x="368" y="846"/>
                  </a:lnTo>
                  <a:lnTo>
                    <a:pt x="374" y="864"/>
                  </a:lnTo>
                  <a:lnTo>
                    <a:pt x="383" y="881"/>
                  </a:lnTo>
                  <a:lnTo>
                    <a:pt x="391" y="898"/>
                  </a:lnTo>
                  <a:lnTo>
                    <a:pt x="402" y="915"/>
                  </a:lnTo>
                  <a:lnTo>
                    <a:pt x="412" y="930"/>
                  </a:lnTo>
                  <a:lnTo>
                    <a:pt x="423" y="946"/>
                  </a:lnTo>
                  <a:lnTo>
                    <a:pt x="435" y="962"/>
                  </a:lnTo>
                  <a:lnTo>
                    <a:pt x="448" y="975"/>
                  </a:lnTo>
                  <a:lnTo>
                    <a:pt x="461" y="990"/>
                  </a:lnTo>
                  <a:lnTo>
                    <a:pt x="476" y="1003"/>
                  </a:lnTo>
                  <a:lnTo>
                    <a:pt x="490" y="1014"/>
                  </a:lnTo>
                  <a:lnTo>
                    <a:pt x="505" y="1026"/>
                  </a:lnTo>
                  <a:lnTo>
                    <a:pt x="520" y="1036"/>
                  </a:lnTo>
                  <a:lnTo>
                    <a:pt x="536" y="1046"/>
                  </a:lnTo>
                  <a:lnTo>
                    <a:pt x="552" y="1054"/>
                  </a:lnTo>
                  <a:lnTo>
                    <a:pt x="569" y="1061"/>
                  </a:lnTo>
                  <a:lnTo>
                    <a:pt x="586" y="1069"/>
                  </a:lnTo>
                  <a:lnTo>
                    <a:pt x="604" y="1074"/>
                  </a:lnTo>
                  <a:lnTo>
                    <a:pt x="623" y="1079"/>
                  </a:lnTo>
                  <a:lnTo>
                    <a:pt x="640" y="1083"/>
                  </a:lnTo>
                  <a:lnTo>
                    <a:pt x="660" y="1086"/>
                  </a:lnTo>
                  <a:lnTo>
                    <a:pt x="679" y="1088"/>
                  </a:lnTo>
                  <a:lnTo>
                    <a:pt x="699" y="1090"/>
                  </a:lnTo>
                  <a:lnTo>
                    <a:pt x="720" y="1090"/>
                  </a:lnTo>
                  <a:lnTo>
                    <a:pt x="728" y="1090"/>
                  </a:lnTo>
                  <a:lnTo>
                    <a:pt x="737" y="1090"/>
                  </a:lnTo>
                  <a:lnTo>
                    <a:pt x="746" y="1090"/>
                  </a:lnTo>
                  <a:lnTo>
                    <a:pt x="755" y="1088"/>
                  </a:lnTo>
                  <a:lnTo>
                    <a:pt x="755" y="1095"/>
                  </a:lnTo>
                  <a:lnTo>
                    <a:pt x="1098" y="1095"/>
                  </a:lnTo>
                  <a:lnTo>
                    <a:pt x="1098" y="720"/>
                  </a:lnTo>
                  <a:lnTo>
                    <a:pt x="1098" y="711"/>
                  </a:lnTo>
                  <a:lnTo>
                    <a:pt x="1099" y="702"/>
                  </a:lnTo>
                  <a:lnTo>
                    <a:pt x="1099" y="694"/>
                  </a:lnTo>
                  <a:lnTo>
                    <a:pt x="1099" y="684"/>
                  </a:lnTo>
                  <a:lnTo>
                    <a:pt x="1099" y="662"/>
                  </a:lnTo>
                  <a:lnTo>
                    <a:pt x="1097" y="642"/>
                  </a:lnTo>
                  <a:lnTo>
                    <a:pt x="1095" y="621"/>
                  </a:lnTo>
                  <a:lnTo>
                    <a:pt x="1093" y="600"/>
                  </a:lnTo>
                  <a:lnTo>
                    <a:pt x="1089" y="580"/>
                  </a:lnTo>
                  <a:lnTo>
                    <a:pt x="1084" y="560"/>
                  </a:lnTo>
                  <a:lnTo>
                    <a:pt x="1078" y="541"/>
                  </a:lnTo>
                  <a:lnTo>
                    <a:pt x="1072" y="522"/>
                  </a:lnTo>
                  <a:lnTo>
                    <a:pt x="1066" y="504"/>
                  </a:lnTo>
                  <a:lnTo>
                    <a:pt x="1057" y="487"/>
                  </a:lnTo>
                  <a:lnTo>
                    <a:pt x="1049" y="470"/>
                  </a:lnTo>
                  <a:lnTo>
                    <a:pt x="1039" y="453"/>
                  </a:lnTo>
                  <a:lnTo>
                    <a:pt x="1029" y="437"/>
                  </a:lnTo>
                  <a:lnTo>
                    <a:pt x="1017" y="422"/>
                  </a:lnTo>
                  <a:lnTo>
                    <a:pt x="1005" y="407"/>
                  </a:lnTo>
                  <a:lnTo>
                    <a:pt x="992" y="392"/>
                  </a:lnTo>
                  <a:lnTo>
                    <a:pt x="979" y="378"/>
                  </a:lnTo>
                  <a:lnTo>
                    <a:pt x="965" y="365"/>
                  </a:lnTo>
                  <a:lnTo>
                    <a:pt x="950" y="353"/>
                  </a:lnTo>
                  <a:lnTo>
                    <a:pt x="936" y="342"/>
                  </a:lnTo>
                  <a:lnTo>
                    <a:pt x="920" y="332"/>
                  </a:lnTo>
                  <a:lnTo>
                    <a:pt x="904" y="322"/>
                  </a:lnTo>
                  <a:lnTo>
                    <a:pt x="888" y="314"/>
                  </a:lnTo>
                  <a:lnTo>
                    <a:pt x="871" y="306"/>
                  </a:lnTo>
                  <a:lnTo>
                    <a:pt x="853" y="299"/>
                  </a:lnTo>
                  <a:lnTo>
                    <a:pt x="836" y="293"/>
                  </a:lnTo>
                  <a:lnTo>
                    <a:pt x="817" y="289"/>
                  </a:lnTo>
                  <a:lnTo>
                    <a:pt x="799" y="285"/>
                  </a:lnTo>
                  <a:lnTo>
                    <a:pt x="780" y="282"/>
                  </a:lnTo>
                  <a:lnTo>
                    <a:pt x="760" y="279"/>
                  </a:lnTo>
                  <a:lnTo>
                    <a:pt x="740" y="277"/>
                  </a:lnTo>
                  <a:lnTo>
                    <a:pt x="720" y="277"/>
                  </a:lnTo>
                  <a:lnTo>
                    <a:pt x="699" y="277"/>
                  </a:lnTo>
                  <a:lnTo>
                    <a:pt x="679" y="279"/>
                  </a:lnTo>
                  <a:lnTo>
                    <a:pt x="660" y="282"/>
                  </a:lnTo>
                  <a:lnTo>
                    <a:pt x="640" y="285"/>
                  </a:lnTo>
                  <a:lnTo>
                    <a:pt x="623" y="289"/>
                  </a:lnTo>
                  <a:lnTo>
                    <a:pt x="604" y="293"/>
                  </a:lnTo>
                  <a:lnTo>
                    <a:pt x="586" y="299"/>
                  </a:lnTo>
                  <a:lnTo>
                    <a:pt x="569" y="306"/>
                  </a:lnTo>
                  <a:lnTo>
                    <a:pt x="552" y="314"/>
                  </a:lnTo>
                  <a:lnTo>
                    <a:pt x="536" y="322"/>
                  </a:lnTo>
                  <a:lnTo>
                    <a:pt x="520" y="332"/>
                  </a:lnTo>
                  <a:lnTo>
                    <a:pt x="505" y="342"/>
                  </a:lnTo>
                  <a:lnTo>
                    <a:pt x="490" y="353"/>
                  </a:lnTo>
                  <a:lnTo>
                    <a:pt x="476" y="365"/>
                  </a:lnTo>
                  <a:lnTo>
                    <a:pt x="461" y="378"/>
                  </a:lnTo>
                  <a:lnTo>
                    <a:pt x="448" y="392"/>
                  </a:lnTo>
                  <a:lnTo>
                    <a:pt x="435" y="407"/>
                  </a:lnTo>
                  <a:lnTo>
                    <a:pt x="423" y="422"/>
                  </a:lnTo>
                  <a:lnTo>
                    <a:pt x="412" y="437"/>
                  </a:lnTo>
                  <a:lnTo>
                    <a:pt x="402" y="453"/>
                  </a:lnTo>
                  <a:lnTo>
                    <a:pt x="391" y="470"/>
                  </a:lnTo>
                  <a:lnTo>
                    <a:pt x="383" y="487"/>
                  </a:lnTo>
                  <a:lnTo>
                    <a:pt x="374" y="504"/>
                  </a:lnTo>
                  <a:lnTo>
                    <a:pt x="368" y="522"/>
                  </a:lnTo>
                  <a:lnTo>
                    <a:pt x="362" y="541"/>
                  </a:lnTo>
                  <a:lnTo>
                    <a:pt x="357" y="560"/>
                  </a:lnTo>
                  <a:lnTo>
                    <a:pt x="351" y="580"/>
                  </a:lnTo>
                  <a:lnTo>
                    <a:pt x="348" y="600"/>
                  </a:lnTo>
                  <a:lnTo>
                    <a:pt x="345" y="621"/>
                  </a:lnTo>
                  <a:lnTo>
                    <a:pt x="343" y="642"/>
                  </a:lnTo>
                  <a:lnTo>
                    <a:pt x="342" y="662"/>
                  </a:lnTo>
                  <a:lnTo>
                    <a:pt x="341" y="684"/>
                  </a:lnTo>
                  <a:close/>
                  <a:moveTo>
                    <a:pt x="0" y="684"/>
                  </a:moveTo>
                  <a:lnTo>
                    <a:pt x="1" y="648"/>
                  </a:lnTo>
                  <a:lnTo>
                    <a:pt x="4" y="612"/>
                  </a:lnTo>
                  <a:lnTo>
                    <a:pt x="7" y="577"/>
                  </a:lnTo>
                  <a:lnTo>
                    <a:pt x="13" y="542"/>
                  </a:lnTo>
                  <a:lnTo>
                    <a:pt x="21" y="509"/>
                  </a:lnTo>
                  <a:lnTo>
                    <a:pt x="29" y="475"/>
                  </a:lnTo>
                  <a:lnTo>
                    <a:pt x="39" y="444"/>
                  </a:lnTo>
                  <a:lnTo>
                    <a:pt x="52" y="411"/>
                  </a:lnTo>
                  <a:lnTo>
                    <a:pt x="66" y="381"/>
                  </a:lnTo>
                  <a:lnTo>
                    <a:pt x="81" y="351"/>
                  </a:lnTo>
                  <a:lnTo>
                    <a:pt x="98" y="321"/>
                  </a:lnTo>
                  <a:lnTo>
                    <a:pt x="117" y="293"/>
                  </a:lnTo>
                  <a:lnTo>
                    <a:pt x="138" y="265"/>
                  </a:lnTo>
                  <a:lnTo>
                    <a:pt x="159" y="239"/>
                  </a:lnTo>
                  <a:lnTo>
                    <a:pt x="183" y="212"/>
                  </a:lnTo>
                  <a:lnTo>
                    <a:pt x="208" y="187"/>
                  </a:lnTo>
                  <a:lnTo>
                    <a:pt x="233" y="164"/>
                  </a:lnTo>
                  <a:lnTo>
                    <a:pt x="259" y="143"/>
                  </a:lnTo>
                  <a:lnTo>
                    <a:pt x="286" y="123"/>
                  </a:lnTo>
                  <a:lnTo>
                    <a:pt x="315" y="105"/>
                  </a:lnTo>
                  <a:lnTo>
                    <a:pt x="344" y="88"/>
                  </a:lnTo>
                  <a:lnTo>
                    <a:pt x="373" y="72"/>
                  </a:lnTo>
                  <a:lnTo>
                    <a:pt x="404" y="59"/>
                  </a:lnTo>
                  <a:lnTo>
                    <a:pt x="435" y="46"/>
                  </a:lnTo>
                  <a:lnTo>
                    <a:pt x="468" y="36"/>
                  </a:lnTo>
                  <a:lnTo>
                    <a:pt x="501" y="26"/>
                  </a:lnTo>
                  <a:lnTo>
                    <a:pt x="536" y="18"/>
                  </a:lnTo>
                  <a:lnTo>
                    <a:pt x="570" y="12"/>
                  </a:lnTo>
                  <a:lnTo>
                    <a:pt x="607" y="6"/>
                  </a:lnTo>
                  <a:lnTo>
                    <a:pt x="644" y="3"/>
                  </a:lnTo>
                  <a:lnTo>
                    <a:pt x="681" y="1"/>
                  </a:lnTo>
                  <a:lnTo>
                    <a:pt x="720" y="0"/>
                  </a:lnTo>
                  <a:lnTo>
                    <a:pt x="759" y="1"/>
                  </a:lnTo>
                  <a:lnTo>
                    <a:pt x="796" y="3"/>
                  </a:lnTo>
                  <a:lnTo>
                    <a:pt x="834" y="6"/>
                  </a:lnTo>
                  <a:lnTo>
                    <a:pt x="871" y="12"/>
                  </a:lnTo>
                  <a:lnTo>
                    <a:pt x="905" y="18"/>
                  </a:lnTo>
                  <a:lnTo>
                    <a:pt x="940" y="26"/>
                  </a:lnTo>
                  <a:lnTo>
                    <a:pt x="973" y="36"/>
                  </a:lnTo>
                  <a:lnTo>
                    <a:pt x="1006" y="47"/>
                  </a:lnTo>
                  <a:lnTo>
                    <a:pt x="1037" y="60"/>
                  </a:lnTo>
                  <a:lnTo>
                    <a:pt x="1069" y="73"/>
                  </a:lnTo>
                  <a:lnTo>
                    <a:pt x="1098" y="89"/>
                  </a:lnTo>
                  <a:lnTo>
                    <a:pt x="1127" y="106"/>
                  </a:lnTo>
                  <a:lnTo>
                    <a:pt x="1156" y="123"/>
                  </a:lnTo>
                  <a:lnTo>
                    <a:pt x="1183" y="143"/>
                  </a:lnTo>
                  <a:lnTo>
                    <a:pt x="1209" y="164"/>
                  </a:lnTo>
                  <a:lnTo>
                    <a:pt x="1234" y="187"/>
                  </a:lnTo>
                  <a:lnTo>
                    <a:pt x="1259" y="212"/>
                  </a:lnTo>
                  <a:lnTo>
                    <a:pt x="1282" y="239"/>
                  </a:lnTo>
                  <a:lnTo>
                    <a:pt x="1304" y="265"/>
                  </a:lnTo>
                  <a:lnTo>
                    <a:pt x="1324" y="293"/>
                  </a:lnTo>
                  <a:lnTo>
                    <a:pt x="1343" y="321"/>
                  </a:lnTo>
                  <a:lnTo>
                    <a:pt x="1360" y="351"/>
                  </a:lnTo>
                  <a:lnTo>
                    <a:pt x="1375" y="381"/>
                  </a:lnTo>
                  <a:lnTo>
                    <a:pt x="1389" y="411"/>
                  </a:lnTo>
                  <a:lnTo>
                    <a:pt x="1402" y="444"/>
                  </a:lnTo>
                  <a:lnTo>
                    <a:pt x="1412" y="475"/>
                  </a:lnTo>
                  <a:lnTo>
                    <a:pt x="1422" y="509"/>
                  </a:lnTo>
                  <a:lnTo>
                    <a:pt x="1429" y="542"/>
                  </a:lnTo>
                  <a:lnTo>
                    <a:pt x="1435" y="577"/>
                  </a:lnTo>
                  <a:lnTo>
                    <a:pt x="1439" y="612"/>
                  </a:lnTo>
                  <a:lnTo>
                    <a:pt x="1441" y="648"/>
                  </a:lnTo>
                  <a:lnTo>
                    <a:pt x="1442" y="684"/>
                  </a:lnTo>
                  <a:lnTo>
                    <a:pt x="1441" y="721"/>
                  </a:lnTo>
                  <a:lnTo>
                    <a:pt x="1439" y="757"/>
                  </a:lnTo>
                  <a:lnTo>
                    <a:pt x="1435" y="791"/>
                  </a:lnTo>
                  <a:lnTo>
                    <a:pt x="1429" y="826"/>
                  </a:lnTo>
                  <a:lnTo>
                    <a:pt x="1422" y="859"/>
                  </a:lnTo>
                  <a:lnTo>
                    <a:pt x="1412" y="893"/>
                  </a:lnTo>
                  <a:lnTo>
                    <a:pt x="1402" y="925"/>
                  </a:lnTo>
                  <a:lnTo>
                    <a:pt x="1389" y="957"/>
                  </a:lnTo>
                  <a:lnTo>
                    <a:pt x="1375" y="988"/>
                  </a:lnTo>
                  <a:lnTo>
                    <a:pt x="1360" y="1018"/>
                  </a:lnTo>
                  <a:lnTo>
                    <a:pt x="1343" y="1047"/>
                  </a:lnTo>
                  <a:lnTo>
                    <a:pt x="1324" y="1075"/>
                  </a:lnTo>
                  <a:lnTo>
                    <a:pt x="1304" y="1102"/>
                  </a:lnTo>
                  <a:lnTo>
                    <a:pt x="1282" y="1129"/>
                  </a:lnTo>
                  <a:lnTo>
                    <a:pt x="1259" y="1154"/>
                  </a:lnTo>
                  <a:lnTo>
                    <a:pt x="1234" y="1178"/>
                  </a:lnTo>
                  <a:lnTo>
                    <a:pt x="1209" y="1201"/>
                  </a:lnTo>
                  <a:lnTo>
                    <a:pt x="1182" y="1223"/>
                  </a:lnTo>
                  <a:lnTo>
                    <a:pt x="1155" y="1243"/>
                  </a:lnTo>
                  <a:lnTo>
                    <a:pt x="1126" y="1262"/>
                  </a:lnTo>
                  <a:lnTo>
                    <a:pt x="1097" y="1279"/>
                  </a:lnTo>
                  <a:lnTo>
                    <a:pt x="1068" y="1295"/>
                  </a:lnTo>
                  <a:lnTo>
                    <a:pt x="1036" y="1308"/>
                  </a:lnTo>
                  <a:lnTo>
                    <a:pt x="1005" y="1322"/>
                  </a:lnTo>
                  <a:lnTo>
                    <a:pt x="972" y="1332"/>
                  </a:lnTo>
                  <a:lnTo>
                    <a:pt x="939" y="1343"/>
                  </a:lnTo>
                  <a:lnTo>
                    <a:pt x="904" y="1351"/>
                  </a:lnTo>
                  <a:lnTo>
                    <a:pt x="869" y="1357"/>
                  </a:lnTo>
                  <a:lnTo>
                    <a:pt x="833" y="1363"/>
                  </a:lnTo>
                  <a:lnTo>
                    <a:pt x="796" y="1366"/>
                  </a:lnTo>
                  <a:lnTo>
                    <a:pt x="759" y="1369"/>
                  </a:lnTo>
                  <a:lnTo>
                    <a:pt x="720" y="1369"/>
                  </a:lnTo>
                  <a:lnTo>
                    <a:pt x="681" y="1369"/>
                  </a:lnTo>
                  <a:lnTo>
                    <a:pt x="644" y="1367"/>
                  </a:lnTo>
                  <a:lnTo>
                    <a:pt x="607" y="1363"/>
                  </a:lnTo>
                  <a:lnTo>
                    <a:pt x="571" y="1357"/>
                  </a:lnTo>
                  <a:lnTo>
                    <a:pt x="537" y="1351"/>
                  </a:lnTo>
                  <a:lnTo>
                    <a:pt x="502" y="1343"/>
                  </a:lnTo>
                  <a:lnTo>
                    <a:pt x="469" y="1333"/>
                  </a:lnTo>
                  <a:lnTo>
                    <a:pt x="436" y="1322"/>
                  </a:lnTo>
                  <a:lnTo>
                    <a:pt x="405" y="1309"/>
                  </a:lnTo>
                  <a:lnTo>
                    <a:pt x="374" y="1296"/>
                  </a:lnTo>
                  <a:lnTo>
                    <a:pt x="344" y="1280"/>
                  </a:lnTo>
                  <a:lnTo>
                    <a:pt x="316" y="1262"/>
                  </a:lnTo>
                  <a:lnTo>
                    <a:pt x="288" y="1243"/>
                  </a:lnTo>
                  <a:lnTo>
                    <a:pt x="260" y="1223"/>
                  </a:lnTo>
                  <a:lnTo>
                    <a:pt x="233" y="1203"/>
                  </a:lnTo>
                  <a:lnTo>
                    <a:pt x="208" y="1178"/>
                  </a:lnTo>
                  <a:lnTo>
                    <a:pt x="183" y="1154"/>
                  </a:lnTo>
                  <a:lnTo>
                    <a:pt x="160" y="1129"/>
                  </a:lnTo>
                  <a:lnTo>
                    <a:pt x="138" y="1102"/>
                  </a:lnTo>
                  <a:lnTo>
                    <a:pt x="118" y="1075"/>
                  </a:lnTo>
                  <a:lnTo>
                    <a:pt x="99" y="1047"/>
                  </a:lnTo>
                  <a:lnTo>
                    <a:pt x="82" y="1018"/>
                  </a:lnTo>
                  <a:lnTo>
                    <a:pt x="67" y="988"/>
                  </a:lnTo>
                  <a:lnTo>
                    <a:pt x="53" y="957"/>
                  </a:lnTo>
                  <a:lnTo>
                    <a:pt x="40" y="925"/>
                  </a:lnTo>
                  <a:lnTo>
                    <a:pt x="30" y="893"/>
                  </a:lnTo>
                  <a:lnTo>
                    <a:pt x="21" y="859"/>
                  </a:lnTo>
                  <a:lnTo>
                    <a:pt x="13" y="826"/>
                  </a:lnTo>
                  <a:lnTo>
                    <a:pt x="7" y="791"/>
                  </a:lnTo>
                  <a:lnTo>
                    <a:pt x="4" y="757"/>
                  </a:lnTo>
                  <a:lnTo>
                    <a:pt x="1" y="721"/>
                  </a:lnTo>
                  <a:lnTo>
                    <a:pt x="0" y="684"/>
                  </a:lnTo>
                  <a:close/>
                </a:path>
              </a:pathLst>
            </a:custGeom>
            <a:solidFill>
              <a:srgbClr val="605D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2" name="Freeform 76"/>
            <p:cNvSpPr>
              <a:spLocks/>
            </p:cNvSpPr>
            <p:nvPr/>
          </p:nvSpPr>
          <p:spPr bwMode="auto">
            <a:xfrm>
              <a:off x="4867269" y="3667126"/>
              <a:ext cx="107950" cy="101600"/>
            </a:xfrm>
            <a:custGeom>
              <a:avLst/>
              <a:gdLst/>
              <a:ahLst/>
              <a:cxnLst>
                <a:cxn ang="0">
                  <a:pos x="57" y="711"/>
                </a:cxn>
                <a:cxn ang="0">
                  <a:pos x="405" y="711"/>
                </a:cxn>
                <a:cxn ang="0">
                  <a:pos x="748" y="711"/>
                </a:cxn>
                <a:cxn ang="0">
                  <a:pos x="748" y="430"/>
                </a:cxn>
                <a:cxn ang="0">
                  <a:pos x="748" y="21"/>
                </a:cxn>
                <a:cxn ang="0">
                  <a:pos x="405" y="21"/>
                </a:cxn>
                <a:cxn ang="0">
                  <a:pos x="405" y="225"/>
                </a:cxn>
                <a:cxn ang="0">
                  <a:pos x="180" y="0"/>
                </a:cxn>
                <a:cxn ang="0">
                  <a:pos x="0" y="180"/>
                </a:cxn>
                <a:cxn ang="0">
                  <a:pos x="250" y="430"/>
                </a:cxn>
                <a:cxn ang="0">
                  <a:pos x="57" y="430"/>
                </a:cxn>
                <a:cxn ang="0">
                  <a:pos x="57" y="711"/>
                </a:cxn>
              </a:cxnLst>
              <a:rect l="0" t="0" r="r" b="b"/>
              <a:pathLst>
                <a:path w="748" h="711">
                  <a:moveTo>
                    <a:pt x="57" y="711"/>
                  </a:moveTo>
                  <a:lnTo>
                    <a:pt x="405" y="711"/>
                  </a:lnTo>
                  <a:lnTo>
                    <a:pt x="748" y="711"/>
                  </a:lnTo>
                  <a:lnTo>
                    <a:pt x="748" y="430"/>
                  </a:lnTo>
                  <a:lnTo>
                    <a:pt x="748" y="21"/>
                  </a:lnTo>
                  <a:lnTo>
                    <a:pt x="405" y="21"/>
                  </a:lnTo>
                  <a:lnTo>
                    <a:pt x="405" y="225"/>
                  </a:lnTo>
                  <a:lnTo>
                    <a:pt x="180" y="0"/>
                  </a:lnTo>
                  <a:lnTo>
                    <a:pt x="0" y="180"/>
                  </a:lnTo>
                  <a:lnTo>
                    <a:pt x="250" y="430"/>
                  </a:lnTo>
                  <a:lnTo>
                    <a:pt x="57" y="430"/>
                  </a:lnTo>
                  <a:lnTo>
                    <a:pt x="57" y="711"/>
                  </a:lnTo>
                  <a:close/>
                </a:path>
              </a:pathLst>
            </a:custGeom>
            <a:solidFill>
              <a:srgbClr val="E7781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2908073" y="500042"/>
            <a:ext cx="5686436" cy="3682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dirty="0" smtClean="0"/>
              <a:t>GROUP</a:t>
            </a:r>
            <a:endParaRPr lang="es-ES" dirty="0"/>
          </a:p>
        </p:txBody>
      </p:sp>
      <p:sp>
        <p:nvSpPr>
          <p:cNvPr id="25" name="24 Rectángulo"/>
          <p:cNvSpPr/>
          <p:nvPr userDrawn="1"/>
        </p:nvSpPr>
        <p:spPr>
          <a:xfrm>
            <a:off x="-144016" y="6105490"/>
            <a:ext cx="26997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b="1" i="1" baseline="0" dirty="0" smtClean="0">
                <a:solidFill>
                  <a:schemeClr val="bg1"/>
                </a:solidFill>
                <a:latin typeface="Calibri" pitchFamily="34" charset="0"/>
              </a:rPr>
              <a:t>2</a:t>
            </a:r>
            <a:r>
              <a:rPr lang="es-ES" sz="2000" b="1" i="1" baseline="30000" dirty="0" smtClean="0">
                <a:solidFill>
                  <a:schemeClr val="bg1"/>
                </a:solidFill>
                <a:latin typeface="Calibri" pitchFamily="34" charset="0"/>
              </a:rPr>
              <a:t>nd</a:t>
            </a:r>
            <a:r>
              <a:rPr lang="es-ES" sz="2000" b="1" i="1" baseline="0" dirty="0" smtClean="0">
                <a:solidFill>
                  <a:schemeClr val="bg1"/>
                </a:solidFill>
                <a:latin typeface="Calibri" pitchFamily="34" charset="0"/>
              </a:rPr>
              <a:t> ESA IP- </a:t>
            </a:r>
            <a:r>
              <a:rPr lang="es-ES" sz="2000" b="1" i="1" baseline="0" dirty="0" err="1" smtClean="0">
                <a:solidFill>
                  <a:schemeClr val="bg1"/>
                </a:solidFill>
                <a:latin typeface="Calibri" pitchFamily="34" charset="0"/>
              </a:rPr>
              <a:t>Cores</a:t>
            </a:r>
            <a:r>
              <a:rPr lang="es-ES" sz="2000" b="1" i="1" baseline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s-ES" sz="2000" b="1" i="1" baseline="0" dirty="0" err="1" smtClean="0">
                <a:solidFill>
                  <a:schemeClr val="bg1"/>
                </a:solidFill>
                <a:latin typeface="Calibri" pitchFamily="34" charset="0"/>
              </a:rPr>
              <a:t>Day</a:t>
            </a:r>
            <a:endParaRPr lang="es-ES" sz="2000" b="1" i="1" baseline="0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s-ES" sz="2000" b="1" i="1" baseline="0" dirty="0" smtClean="0">
                <a:solidFill>
                  <a:schemeClr val="bg1"/>
                </a:solidFill>
                <a:latin typeface="Calibri" pitchFamily="34" charset="0"/>
              </a:rPr>
              <a:t>16-Sept-2013</a:t>
            </a:r>
            <a:endParaRPr lang="es-ES" sz="2000" b="1" i="1" dirty="0">
              <a:solidFill>
                <a:schemeClr val="bg1"/>
              </a:solidFill>
              <a:latin typeface="Calibri" pitchFamily="34" charset="0"/>
            </a:endParaRPr>
          </a:p>
        </p:txBody>
      </p:sp>
      <p:grpSp>
        <p:nvGrpSpPr>
          <p:cNvPr id="26" name="77 Grupo"/>
          <p:cNvGrpSpPr/>
          <p:nvPr userDrawn="1"/>
        </p:nvGrpSpPr>
        <p:grpSpPr>
          <a:xfrm>
            <a:off x="2461832" y="116632"/>
            <a:ext cx="277748" cy="285752"/>
            <a:chOff x="380968" y="3643314"/>
            <a:chExt cx="1955800" cy="1857376"/>
          </a:xfrm>
          <a:solidFill>
            <a:schemeClr val="bg1"/>
          </a:solidFill>
        </p:grpSpPr>
        <p:sp>
          <p:nvSpPr>
            <p:cNvPr id="27" name="Freeform 41"/>
            <p:cNvSpPr>
              <a:spLocks noEditPoints="1"/>
            </p:cNvSpPr>
            <p:nvPr/>
          </p:nvSpPr>
          <p:spPr bwMode="auto">
            <a:xfrm>
              <a:off x="380968" y="3643314"/>
              <a:ext cx="1955800" cy="1857375"/>
            </a:xfrm>
            <a:custGeom>
              <a:avLst/>
              <a:gdLst/>
              <a:ahLst/>
              <a:cxnLst>
                <a:cxn ang="0">
                  <a:pos x="3930" y="8875"/>
                </a:cxn>
                <a:cxn ang="0">
                  <a:pos x="4401" y="10073"/>
                </a:cxn>
                <a:cxn ang="0">
                  <a:pos x="5202" y="11066"/>
                </a:cxn>
                <a:cxn ang="0">
                  <a:pos x="6228" y="11750"/>
                </a:cxn>
                <a:cxn ang="0">
                  <a:pos x="7435" y="12077"/>
                </a:cxn>
                <a:cxn ang="0">
                  <a:pos x="8328" y="12097"/>
                </a:cxn>
                <a:cxn ang="0">
                  <a:pos x="12205" y="7605"/>
                </a:cxn>
                <a:cxn ang="0">
                  <a:pos x="12038" y="6221"/>
                </a:cxn>
                <a:cxn ang="0">
                  <a:pos x="11539" y="5035"/>
                </a:cxn>
                <a:cxn ang="0">
                  <a:pos x="10713" y="4057"/>
                </a:cxn>
                <a:cxn ang="0">
                  <a:pos x="9670" y="3399"/>
                </a:cxn>
                <a:cxn ang="0">
                  <a:pos x="8442" y="3101"/>
                </a:cxn>
                <a:cxn ang="0">
                  <a:pos x="7116" y="3160"/>
                </a:cxn>
                <a:cxn ang="0">
                  <a:pos x="5955" y="3578"/>
                </a:cxn>
                <a:cxn ang="0">
                  <a:pos x="4975" y="4356"/>
                </a:cxn>
                <a:cxn ang="0">
                  <a:pos x="4252" y="5409"/>
                </a:cxn>
                <a:cxn ang="0">
                  <a:pos x="3864" y="6660"/>
                </a:cxn>
                <a:cxn ang="0">
                  <a:pos x="5" y="7299"/>
                </a:cxn>
                <a:cxn ang="0">
                  <a:pos x="127" y="6121"/>
                </a:cxn>
                <a:cxn ang="0">
                  <a:pos x="412" y="5012"/>
                </a:cxn>
                <a:cxn ang="0">
                  <a:pos x="860" y="3975"/>
                </a:cxn>
                <a:cxn ang="0">
                  <a:pos x="1467" y="3021"/>
                </a:cxn>
                <a:cxn ang="0">
                  <a:pos x="2235" y="2151"/>
                </a:cxn>
                <a:cxn ang="0">
                  <a:pos x="3108" y="1423"/>
                </a:cxn>
                <a:cxn ang="0">
                  <a:pos x="4065" y="849"/>
                </a:cxn>
                <a:cxn ang="0">
                  <a:pos x="5107" y="424"/>
                </a:cxn>
                <a:cxn ang="0">
                  <a:pos x="6237" y="146"/>
                </a:cxn>
                <a:cxn ang="0">
                  <a:pos x="7457" y="13"/>
                </a:cxn>
                <a:cxn ang="0">
                  <a:pos x="8745" y="25"/>
                </a:cxn>
                <a:cxn ang="0">
                  <a:pos x="9961" y="183"/>
                </a:cxn>
                <a:cxn ang="0">
                  <a:pos x="11082" y="488"/>
                </a:cxn>
                <a:cxn ang="0">
                  <a:pos x="12113" y="941"/>
                </a:cxn>
                <a:cxn ang="0">
                  <a:pos x="13058" y="1539"/>
                </a:cxn>
                <a:cxn ang="0">
                  <a:pos x="13918" y="2291"/>
                </a:cxn>
                <a:cxn ang="0">
                  <a:pos x="14655" y="3174"/>
                </a:cxn>
                <a:cxn ang="0">
                  <a:pos x="15235" y="4143"/>
                </a:cxn>
                <a:cxn ang="0">
                  <a:pos x="15659" y="5192"/>
                </a:cxn>
                <a:cxn ang="0">
                  <a:pos x="15920" y="6312"/>
                </a:cxn>
                <a:cxn ang="0">
                  <a:pos x="16015" y="7503"/>
                </a:cxn>
                <a:cxn ang="0">
                  <a:pos x="15947" y="8698"/>
                </a:cxn>
                <a:cxn ang="0">
                  <a:pos x="15714" y="9825"/>
                </a:cxn>
                <a:cxn ang="0">
                  <a:pos x="15316" y="10887"/>
                </a:cxn>
                <a:cxn ang="0">
                  <a:pos x="14763" y="11865"/>
                </a:cxn>
                <a:cxn ang="0">
                  <a:pos x="14052" y="12752"/>
                </a:cxn>
                <a:cxn ang="0">
                  <a:pos x="13203" y="13530"/>
                </a:cxn>
                <a:cxn ang="0">
                  <a:pos x="12266" y="14160"/>
                </a:cxn>
                <a:cxn ang="0">
                  <a:pos x="11245" y="14645"/>
                </a:cxn>
                <a:cxn ang="0">
                  <a:pos x="10139" y="14982"/>
                </a:cxn>
                <a:cxn ang="0">
                  <a:pos x="8945" y="15168"/>
                </a:cxn>
                <a:cxn ang="0">
                  <a:pos x="7672" y="15205"/>
                </a:cxn>
                <a:cxn ang="0">
                  <a:pos x="6442" y="15095"/>
                </a:cxn>
                <a:cxn ang="0">
                  <a:pos x="5299" y="14837"/>
                </a:cxn>
                <a:cxn ang="0">
                  <a:pos x="4243" y="14429"/>
                </a:cxn>
                <a:cxn ang="0">
                  <a:pos x="3269" y="13870"/>
                </a:cxn>
                <a:cxn ang="0">
                  <a:pos x="2376" y="13161"/>
                </a:cxn>
                <a:cxn ang="0">
                  <a:pos x="1590" y="12320"/>
                </a:cxn>
                <a:cxn ang="0">
                  <a:pos x="957" y="11387"/>
                </a:cxn>
                <a:cxn ang="0">
                  <a:pos x="480" y="10365"/>
                </a:cxn>
                <a:cxn ang="0">
                  <a:pos x="165" y="9270"/>
                </a:cxn>
                <a:cxn ang="0">
                  <a:pos x="14" y="8109"/>
                </a:cxn>
              </a:cxnLst>
              <a:rect l="0" t="0" r="r" b="b"/>
              <a:pathLst>
                <a:path w="16016" h="15210">
                  <a:moveTo>
                    <a:pt x="3790" y="7605"/>
                  </a:moveTo>
                  <a:lnTo>
                    <a:pt x="3791" y="7727"/>
                  </a:lnTo>
                  <a:lnTo>
                    <a:pt x="3794" y="7848"/>
                  </a:lnTo>
                  <a:lnTo>
                    <a:pt x="3800" y="7967"/>
                  </a:lnTo>
                  <a:lnTo>
                    <a:pt x="3808" y="8085"/>
                  </a:lnTo>
                  <a:lnTo>
                    <a:pt x="3819" y="8202"/>
                  </a:lnTo>
                  <a:lnTo>
                    <a:pt x="3831" y="8317"/>
                  </a:lnTo>
                  <a:lnTo>
                    <a:pt x="3846" y="8432"/>
                  </a:lnTo>
                  <a:lnTo>
                    <a:pt x="3864" y="8545"/>
                  </a:lnTo>
                  <a:lnTo>
                    <a:pt x="3883" y="8656"/>
                  </a:lnTo>
                  <a:lnTo>
                    <a:pt x="3905" y="8766"/>
                  </a:lnTo>
                  <a:lnTo>
                    <a:pt x="3930" y="8875"/>
                  </a:lnTo>
                  <a:lnTo>
                    <a:pt x="3956" y="8982"/>
                  </a:lnTo>
                  <a:lnTo>
                    <a:pt x="3985" y="9088"/>
                  </a:lnTo>
                  <a:lnTo>
                    <a:pt x="4016" y="9193"/>
                  </a:lnTo>
                  <a:lnTo>
                    <a:pt x="4050" y="9296"/>
                  </a:lnTo>
                  <a:lnTo>
                    <a:pt x="4086" y="9397"/>
                  </a:lnTo>
                  <a:lnTo>
                    <a:pt x="4124" y="9498"/>
                  </a:lnTo>
                  <a:lnTo>
                    <a:pt x="4164" y="9597"/>
                  </a:lnTo>
                  <a:lnTo>
                    <a:pt x="4207" y="9695"/>
                  </a:lnTo>
                  <a:lnTo>
                    <a:pt x="4252" y="9791"/>
                  </a:lnTo>
                  <a:lnTo>
                    <a:pt x="4300" y="9887"/>
                  </a:lnTo>
                  <a:lnTo>
                    <a:pt x="4349" y="9980"/>
                  </a:lnTo>
                  <a:lnTo>
                    <a:pt x="4401" y="10073"/>
                  </a:lnTo>
                  <a:lnTo>
                    <a:pt x="4456" y="10163"/>
                  </a:lnTo>
                  <a:lnTo>
                    <a:pt x="4513" y="10253"/>
                  </a:lnTo>
                  <a:lnTo>
                    <a:pt x="4572" y="10341"/>
                  </a:lnTo>
                  <a:lnTo>
                    <a:pt x="4634" y="10427"/>
                  </a:lnTo>
                  <a:lnTo>
                    <a:pt x="4697" y="10513"/>
                  </a:lnTo>
                  <a:lnTo>
                    <a:pt x="4763" y="10597"/>
                  </a:lnTo>
                  <a:lnTo>
                    <a:pt x="4831" y="10679"/>
                  </a:lnTo>
                  <a:lnTo>
                    <a:pt x="4902" y="10760"/>
                  </a:lnTo>
                  <a:lnTo>
                    <a:pt x="4975" y="10840"/>
                  </a:lnTo>
                  <a:lnTo>
                    <a:pt x="5049" y="10918"/>
                  </a:lnTo>
                  <a:lnTo>
                    <a:pt x="5125" y="10993"/>
                  </a:lnTo>
                  <a:lnTo>
                    <a:pt x="5202" y="11066"/>
                  </a:lnTo>
                  <a:lnTo>
                    <a:pt x="5281" y="11137"/>
                  </a:lnTo>
                  <a:lnTo>
                    <a:pt x="5361" y="11205"/>
                  </a:lnTo>
                  <a:lnTo>
                    <a:pt x="5441" y="11270"/>
                  </a:lnTo>
                  <a:lnTo>
                    <a:pt x="5525" y="11333"/>
                  </a:lnTo>
                  <a:lnTo>
                    <a:pt x="5608" y="11394"/>
                  </a:lnTo>
                  <a:lnTo>
                    <a:pt x="5693" y="11453"/>
                  </a:lnTo>
                  <a:lnTo>
                    <a:pt x="5779" y="11509"/>
                  </a:lnTo>
                  <a:lnTo>
                    <a:pt x="5866" y="11562"/>
                  </a:lnTo>
                  <a:lnTo>
                    <a:pt x="5955" y="11612"/>
                  </a:lnTo>
                  <a:lnTo>
                    <a:pt x="6044" y="11661"/>
                  </a:lnTo>
                  <a:lnTo>
                    <a:pt x="6135" y="11706"/>
                  </a:lnTo>
                  <a:lnTo>
                    <a:pt x="6228" y="11750"/>
                  </a:lnTo>
                  <a:lnTo>
                    <a:pt x="6321" y="11791"/>
                  </a:lnTo>
                  <a:lnTo>
                    <a:pt x="6416" y="11829"/>
                  </a:lnTo>
                  <a:lnTo>
                    <a:pt x="6513" y="11865"/>
                  </a:lnTo>
                  <a:lnTo>
                    <a:pt x="6611" y="11898"/>
                  </a:lnTo>
                  <a:lnTo>
                    <a:pt x="6709" y="11929"/>
                  </a:lnTo>
                  <a:lnTo>
                    <a:pt x="6809" y="11958"/>
                  </a:lnTo>
                  <a:lnTo>
                    <a:pt x="6910" y="11984"/>
                  </a:lnTo>
                  <a:lnTo>
                    <a:pt x="7013" y="12007"/>
                  </a:lnTo>
                  <a:lnTo>
                    <a:pt x="7116" y="12028"/>
                  </a:lnTo>
                  <a:lnTo>
                    <a:pt x="7221" y="12047"/>
                  </a:lnTo>
                  <a:lnTo>
                    <a:pt x="7327" y="12063"/>
                  </a:lnTo>
                  <a:lnTo>
                    <a:pt x="7435" y="12077"/>
                  </a:lnTo>
                  <a:lnTo>
                    <a:pt x="7544" y="12088"/>
                  </a:lnTo>
                  <a:lnTo>
                    <a:pt x="7654" y="12097"/>
                  </a:lnTo>
                  <a:lnTo>
                    <a:pt x="7766" y="12103"/>
                  </a:lnTo>
                  <a:lnTo>
                    <a:pt x="7878" y="12106"/>
                  </a:lnTo>
                  <a:lnTo>
                    <a:pt x="7992" y="12108"/>
                  </a:lnTo>
                  <a:lnTo>
                    <a:pt x="8041" y="12107"/>
                  </a:lnTo>
                  <a:lnTo>
                    <a:pt x="8089" y="12107"/>
                  </a:lnTo>
                  <a:lnTo>
                    <a:pt x="8137" y="12106"/>
                  </a:lnTo>
                  <a:lnTo>
                    <a:pt x="8185" y="12104"/>
                  </a:lnTo>
                  <a:lnTo>
                    <a:pt x="8233" y="12102"/>
                  </a:lnTo>
                  <a:lnTo>
                    <a:pt x="8281" y="12100"/>
                  </a:lnTo>
                  <a:lnTo>
                    <a:pt x="8328" y="12097"/>
                  </a:lnTo>
                  <a:lnTo>
                    <a:pt x="8375" y="12093"/>
                  </a:lnTo>
                  <a:lnTo>
                    <a:pt x="8375" y="12158"/>
                  </a:lnTo>
                  <a:lnTo>
                    <a:pt x="12193" y="12158"/>
                  </a:lnTo>
                  <a:lnTo>
                    <a:pt x="12193" y="7994"/>
                  </a:lnTo>
                  <a:lnTo>
                    <a:pt x="12195" y="7946"/>
                  </a:lnTo>
                  <a:lnTo>
                    <a:pt x="12198" y="7898"/>
                  </a:lnTo>
                  <a:lnTo>
                    <a:pt x="12200" y="7850"/>
                  </a:lnTo>
                  <a:lnTo>
                    <a:pt x="12202" y="7801"/>
                  </a:lnTo>
                  <a:lnTo>
                    <a:pt x="12203" y="7752"/>
                  </a:lnTo>
                  <a:lnTo>
                    <a:pt x="12204" y="7704"/>
                  </a:lnTo>
                  <a:lnTo>
                    <a:pt x="12205" y="7654"/>
                  </a:lnTo>
                  <a:lnTo>
                    <a:pt x="12205" y="7605"/>
                  </a:lnTo>
                  <a:lnTo>
                    <a:pt x="12204" y="7482"/>
                  </a:lnTo>
                  <a:lnTo>
                    <a:pt x="12200" y="7361"/>
                  </a:lnTo>
                  <a:lnTo>
                    <a:pt x="12194" y="7241"/>
                  </a:lnTo>
                  <a:lnTo>
                    <a:pt x="12186" y="7122"/>
                  </a:lnTo>
                  <a:lnTo>
                    <a:pt x="12176" y="7005"/>
                  </a:lnTo>
                  <a:lnTo>
                    <a:pt x="12163" y="6889"/>
                  </a:lnTo>
                  <a:lnTo>
                    <a:pt x="12148" y="6773"/>
                  </a:lnTo>
                  <a:lnTo>
                    <a:pt x="12131" y="6660"/>
                  </a:lnTo>
                  <a:lnTo>
                    <a:pt x="12111" y="6548"/>
                  </a:lnTo>
                  <a:lnTo>
                    <a:pt x="12089" y="6438"/>
                  </a:lnTo>
                  <a:lnTo>
                    <a:pt x="12065" y="6329"/>
                  </a:lnTo>
                  <a:lnTo>
                    <a:pt x="12038" y="6221"/>
                  </a:lnTo>
                  <a:lnTo>
                    <a:pt x="12009" y="6115"/>
                  </a:lnTo>
                  <a:lnTo>
                    <a:pt x="11978" y="6010"/>
                  </a:lnTo>
                  <a:lnTo>
                    <a:pt x="11945" y="5906"/>
                  </a:lnTo>
                  <a:lnTo>
                    <a:pt x="11909" y="5804"/>
                  </a:lnTo>
                  <a:lnTo>
                    <a:pt x="11871" y="5703"/>
                  </a:lnTo>
                  <a:lnTo>
                    <a:pt x="11830" y="5604"/>
                  </a:lnTo>
                  <a:lnTo>
                    <a:pt x="11787" y="5506"/>
                  </a:lnTo>
                  <a:lnTo>
                    <a:pt x="11742" y="5409"/>
                  </a:lnTo>
                  <a:lnTo>
                    <a:pt x="11695" y="5313"/>
                  </a:lnTo>
                  <a:lnTo>
                    <a:pt x="11645" y="5219"/>
                  </a:lnTo>
                  <a:lnTo>
                    <a:pt x="11593" y="5126"/>
                  </a:lnTo>
                  <a:lnTo>
                    <a:pt x="11539" y="5035"/>
                  </a:lnTo>
                  <a:lnTo>
                    <a:pt x="11481" y="4945"/>
                  </a:lnTo>
                  <a:lnTo>
                    <a:pt x="11422" y="4857"/>
                  </a:lnTo>
                  <a:lnTo>
                    <a:pt x="11361" y="4770"/>
                  </a:lnTo>
                  <a:lnTo>
                    <a:pt x="11297" y="4684"/>
                  </a:lnTo>
                  <a:lnTo>
                    <a:pt x="11231" y="4600"/>
                  </a:lnTo>
                  <a:lnTo>
                    <a:pt x="11163" y="4517"/>
                  </a:lnTo>
                  <a:lnTo>
                    <a:pt x="11093" y="4436"/>
                  </a:lnTo>
                  <a:lnTo>
                    <a:pt x="11020" y="4356"/>
                  </a:lnTo>
                  <a:lnTo>
                    <a:pt x="10945" y="4277"/>
                  </a:lnTo>
                  <a:lnTo>
                    <a:pt x="10869" y="4201"/>
                  </a:lnTo>
                  <a:lnTo>
                    <a:pt x="10792" y="4128"/>
                  </a:lnTo>
                  <a:lnTo>
                    <a:pt x="10713" y="4057"/>
                  </a:lnTo>
                  <a:lnTo>
                    <a:pt x="10634" y="3988"/>
                  </a:lnTo>
                  <a:lnTo>
                    <a:pt x="10553" y="3922"/>
                  </a:lnTo>
                  <a:lnTo>
                    <a:pt x="10469" y="3859"/>
                  </a:lnTo>
                  <a:lnTo>
                    <a:pt x="10386" y="3797"/>
                  </a:lnTo>
                  <a:lnTo>
                    <a:pt x="10301" y="3738"/>
                  </a:lnTo>
                  <a:lnTo>
                    <a:pt x="10215" y="3682"/>
                  </a:lnTo>
                  <a:lnTo>
                    <a:pt x="10127" y="3629"/>
                  </a:lnTo>
                  <a:lnTo>
                    <a:pt x="10038" y="3578"/>
                  </a:lnTo>
                  <a:lnTo>
                    <a:pt x="9948" y="3529"/>
                  </a:lnTo>
                  <a:lnTo>
                    <a:pt x="9857" y="3483"/>
                  </a:lnTo>
                  <a:lnTo>
                    <a:pt x="9764" y="3440"/>
                  </a:lnTo>
                  <a:lnTo>
                    <a:pt x="9670" y="3399"/>
                  </a:lnTo>
                  <a:lnTo>
                    <a:pt x="9575" y="3360"/>
                  </a:lnTo>
                  <a:lnTo>
                    <a:pt x="9478" y="3324"/>
                  </a:lnTo>
                  <a:lnTo>
                    <a:pt x="9380" y="3291"/>
                  </a:lnTo>
                  <a:lnTo>
                    <a:pt x="9281" y="3260"/>
                  </a:lnTo>
                  <a:lnTo>
                    <a:pt x="9181" y="3231"/>
                  </a:lnTo>
                  <a:lnTo>
                    <a:pt x="9079" y="3205"/>
                  </a:lnTo>
                  <a:lnTo>
                    <a:pt x="8976" y="3181"/>
                  </a:lnTo>
                  <a:lnTo>
                    <a:pt x="8872" y="3160"/>
                  </a:lnTo>
                  <a:lnTo>
                    <a:pt x="8767" y="3142"/>
                  </a:lnTo>
                  <a:lnTo>
                    <a:pt x="8660" y="3125"/>
                  </a:lnTo>
                  <a:lnTo>
                    <a:pt x="8552" y="3112"/>
                  </a:lnTo>
                  <a:lnTo>
                    <a:pt x="8442" y="3101"/>
                  </a:lnTo>
                  <a:lnTo>
                    <a:pt x="8331" y="3092"/>
                  </a:lnTo>
                  <a:lnTo>
                    <a:pt x="8219" y="3086"/>
                  </a:lnTo>
                  <a:lnTo>
                    <a:pt x="8106" y="3082"/>
                  </a:lnTo>
                  <a:lnTo>
                    <a:pt x="7992" y="3081"/>
                  </a:lnTo>
                  <a:lnTo>
                    <a:pt x="7878" y="3082"/>
                  </a:lnTo>
                  <a:lnTo>
                    <a:pt x="7766" y="3086"/>
                  </a:lnTo>
                  <a:lnTo>
                    <a:pt x="7654" y="3092"/>
                  </a:lnTo>
                  <a:lnTo>
                    <a:pt x="7544" y="3101"/>
                  </a:lnTo>
                  <a:lnTo>
                    <a:pt x="7435" y="3112"/>
                  </a:lnTo>
                  <a:lnTo>
                    <a:pt x="7327" y="3125"/>
                  </a:lnTo>
                  <a:lnTo>
                    <a:pt x="7221" y="3142"/>
                  </a:lnTo>
                  <a:lnTo>
                    <a:pt x="7116" y="3160"/>
                  </a:lnTo>
                  <a:lnTo>
                    <a:pt x="7013" y="3181"/>
                  </a:lnTo>
                  <a:lnTo>
                    <a:pt x="6910" y="3205"/>
                  </a:lnTo>
                  <a:lnTo>
                    <a:pt x="6809" y="3231"/>
                  </a:lnTo>
                  <a:lnTo>
                    <a:pt x="6709" y="3260"/>
                  </a:lnTo>
                  <a:lnTo>
                    <a:pt x="6611" y="3291"/>
                  </a:lnTo>
                  <a:lnTo>
                    <a:pt x="6513" y="3324"/>
                  </a:lnTo>
                  <a:lnTo>
                    <a:pt x="6416" y="3360"/>
                  </a:lnTo>
                  <a:lnTo>
                    <a:pt x="6321" y="3399"/>
                  </a:lnTo>
                  <a:lnTo>
                    <a:pt x="6228" y="3440"/>
                  </a:lnTo>
                  <a:lnTo>
                    <a:pt x="6135" y="3483"/>
                  </a:lnTo>
                  <a:lnTo>
                    <a:pt x="6044" y="3529"/>
                  </a:lnTo>
                  <a:lnTo>
                    <a:pt x="5955" y="3578"/>
                  </a:lnTo>
                  <a:lnTo>
                    <a:pt x="5866" y="3629"/>
                  </a:lnTo>
                  <a:lnTo>
                    <a:pt x="5779" y="3682"/>
                  </a:lnTo>
                  <a:lnTo>
                    <a:pt x="5693" y="3738"/>
                  </a:lnTo>
                  <a:lnTo>
                    <a:pt x="5608" y="3797"/>
                  </a:lnTo>
                  <a:lnTo>
                    <a:pt x="5525" y="3859"/>
                  </a:lnTo>
                  <a:lnTo>
                    <a:pt x="5441" y="3922"/>
                  </a:lnTo>
                  <a:lnTo>
                    <a:pt x="5361" y="3988"/>
                  </a:lnTo>
                  <a:lnTo>
                    <a:pt x="5281" y="4057"/>
                  </a:lnTo>
                  <a:lnTo>
                    <a:pt x="5202" y="4128"/>
                  </a:lnTo>
                  <a:lnTo>
                    <a:pt x="5125" y="4201"/>
                  </a:lnTo>
                  <a:lnTo>
                    <a:pt x="5049" y="4277"/>
                  </a:lnTo>
                  <a:lnTo>
                    <a:pt x="4975" y="4356"/>
                  </a:lnTo>
                  <a:lnTo>
                    <a:pt x="4902" y="4436"/>
                  </a:lnTo>
                  <a:lnTo>
                    <a:pt x="4831" y="4517"/>
                  </a:lnTo>
                  <a:lnTo>
                    <a:pt x="4763" y="4600"/>
                  </a:lnTo>
                  <a:lnTo>
                    <a:pt x="4697" y="4684"/>
                  </a:lnTo>
                  <a:lnTo>
                    <a:pt x="4634" y="4770"/>
                  </a:lnTo>
                  <a:lnTo>
                    <a:pt x="4572" y="4857"/>
                  </a:lnTo>
                  <a:lnTo>
                    <a:pt x="4513" y="4945"/>
                  </a:lnTo>
                  <a:lnTo>
                    <a:pt x="4456" y="5035"/>
                  </a:lnTo>
                  <a:lnTo>
                    <a:pt x="4401" y="5126"/>
                  </a:lnTo>
                  <a:lnTo>
                    <a:pt x="4349" y="5219"/>
                  </a:lnTo>
                  <a:lnTo>
                    <a:pt x="4300" y="5313"/>
                  </a:lnTo>
                  <a:lnTo>
                    <a:pt x="4252" y="5409"/>
                  </a:lnTo>
                  <a:lnTo>
                    <a:pt x="4207" y="5506"/>
                  </a:lnTo>
                  <a:lnTo>
                    <a:pt x="4164" y="5604"/>
                  </a:lnTo>
                  <a:lnTo>
                    <a:pt x="4124" y="5703"/>
                  </a:lnTo>
                  <a:lnTo>
                    <a:pt x="4086" y="5804"/>
                  </a:lnTo>
                  <a:lnTo>
                    <a:pt x="4050" y="5906"/>
                  </a:lnTo>
                  <a:lnTo>
                    <a:pt x="4016" y="6010"/>
                  </a:lnTo>
                  <a:lnTo>
                    <a:pt x="3985" y="6115"/>
                  </a:lnTo>
                  <a:lnTo>
                    <a:pt x="3956" y="6221"/>
                  </a:lnTo>
                  <a:lnTo>
                    <a:pt x="3930" y="6329"/>
                  </a:lnTo>
                  <a:lnTo>
                    <a:pt x="3905" y="6438"/>
                  </a:lnTo>
                  <a:lnTo>
                    <a:pt x="3883" y="6548"/>
                  </a:lnTo>
                  <a:lnTo>
                    <a:pt x="3864" y="6660"/>
                  </a:lnTo>
                  <a:lnTo>
                    <a:pt x="3846" y="6773"/>
                  </a:lnTo>
                  <a:lnTo>
                    <a:pt x="3831" y="6889"/>
                  </a:lnTo>
                  <a:lnTo>
                    <a:pt x="3819" y="7005"/>
                  </a:lnTo>
                  <a:lnTo>
                    <a:pt x="3808" y="7122"/>
                  </a:lnTo>
                  <a:lnTo>
                    <a:pt x="3800" y="7241"/>
                  </a:lnTo>
                  <a:lnTo>
                    <a:pt x="3794" y="7361"/>
                  </a:lnTo>
                  <a:lnTo>
                    <a:pt x="3791" y="7482"/>
                  </a:lnTo>
                  <a:lnTo>
                    <a:pt x="3790" y="7605"/>
                  </a:lnTo>
                  <a:close/>
                  <a:moveTo>
                    <a:pt x="0" y="7605"/>
                  </a:moveTo>
                  <a:lnTo>
                    <a:pt x="1" y="7503"/>
                  </a:lnTo>
                  <a:lnTo>
                    <a:pt x="2" y="7401"/>
                  </a:lnTo>
                  <a:lnTo>
                    <a:pt x="5" y="7299"/>
                  </a:lnTo>
                  <a:lnTo>
                    <a:pt x="9" y="7199"/>
                  </a:lnTo>
                  <a:lnTo>
                    <a:pt x="14" y="7098"/>
                  </a:lnTo>
                  <a:lnTo>
                    <a:pt x="20" y="6998"/>
                  </a:lnTo>
                  <a:lnTo>
                    <a:pt x="28" y="6899"/>
                  </a:lnTo>
                  <a:lnTo>
                    <a:pt x="36" y="6799"/>
                  </a:lnTo>
                  <a:lnTo>
                    <a:pt x="46" y="6701"/>
                  </a:lnTo>
                  <a:lnTo>
                    <a:pt x="57" y="6603"/>
                  </a:lnTo>
                  <a:lnTo>
                    <a:pt x="69" y="6506"/>
                  </a:lnTo>
                  <a:lnTo>
                    <a:pt x="82" y="6409"/>
                  </a:lnTo>
                  <a:lnTo>
                    <a:pt x="96" y="6312"/>
                  </a:lnTo>
                  <a:lnTo>
                    <a:pt x="111" y="6216"/>
                  </a:lnTo>
                  <a:lnTo>
                    <a:pt x="127" y="6121"/>
                  </a:lnTo>
                  <a:lnTo>
                    <a:pt x="145" y="6026"/>
                  </a:lnTo>
                  <a:lnTo>
                    <a:pt x="163" y="5932"/>
                  </a:lnTo>
                  <a:lnTo>
                    <a:pt x="183" y="5838"/>
                  </a:lnTo>
                  <a:lnTo>
                    <a:pt x="204" y="5744"/>
                  </a:lnTo>
                  <a:lnTo>
                    <a:pt x="226" y="5651"/>
                  </a:lnTo>
                  <a:lnTo>
                    <a:pt x="249" y="5559"/>
                  </a:lnTo>
                  <a:lnTo>
                    <a:pt x="274" y="5467"/>
                  </a:lnTo>
                  <a:lnTo>
                    <a:pt x="299" y="5375"/>
                  </a:lnTo>
                  <a:lnTo>
                    <a:pt x="325" y="5283"/>
                  </a:lnTo>
                  <a:lnTo>
                    <a:pt x="353" y="5192"/>
                  </a:lnTo>
                  <a:lnTo>
                    <a:pt x="382" y="5102"/>
                  </a:lnTo>
                  <a:lnTo>
                    <a:pt x="412" y="5012"/>
                  </a:lnTo>
                  <a:lnTo>
                    <a:pt x="443" y="4923"/>
                  </a:lnTo>
                  <a:lnTo>
                    <a:pt x="475" y="4834"/>
                  </a:lnTo>
                  <a:lnTo>
                    <a:pt x="509" y="4746"/>
                  </a:lnTo>
                  <a:lnTo>
                    <a:pt x="543" y="4658"/>
                  </a:lnTo>
                  <a:lnTo>
                    <a:pt x="579" y="4571"/>
                  </a:lnTo>
                  <a:lnTo>
                    <a:pt x="616" y="4484"/>
                  </a:lnTo>
                  <a:lnTo>
                    <a:pt x="654" y="4398"/>
                  </a:lnTo>
                  <a:lnTo>
                    <a:pt x="693" y="4312"/>
                  </a:lnTo>
                  <a:lnTo>
                    <a:pt x="733" y="4227"/>
                  </a:lnTo>
                  <a:lnTo>
                    <a:pt x="774" y="4143"/>
                  </a:lnTo>
                  <a:lnTo>
                    <a:pt x="816" y="4059"/>
                  </a:lnTo>
                  <a:lnTo>
                    <a:pt x="860" y="3975"/>
                  </a:lnTo>
                  <a:lnTo>
                    <a:pt x="904" y="3893"/>
                  </a:lnTo>
                  <a:lnTo>
                    <a:pt x="950" y="3811"/>
                  </a:lnTo>
                  <a:lnTo>
                    <a:pt x="997" y="3728"/>
                  </a:lnTo>
                  <a:lnTo>
                    <a:pt x="1045" y="3647"/>
                  </a:lnTo>
                  <a:lnTo>
                    <a:pt x="1094" y="3567"/>
                  </a:lnTo>
                  <a:lnTo>
                    <a:pt x="1144" y="3487"/>
                  </a:lnTo>
                  <a:lnTo>
                    <a:pt x="1195" y="3408"/>
                  </a:lnTo>
                  <a:lnTo>
                    <a:pt x="1247" y="3329"/>
                  </a:lnTo>
                  <a:lnTo>
                    <a:pt x="1300" y="3251"/>
                  </a:lnTo>
                  <a:lnTo>
                    <a:pt x="1355" y="3174"/>
                  </a:lnTo>
                  <a:lnTo>
                    <a:pt x="1410" y="3097"/>
                  </a:lnTo>
                  <a:lnTo>
                    <a:pt x="1467" y="3021"/>
                  </a:lnTo>
                  <a:lnTo>
                    <a:pt x="1526" y="2945"/>
                  </a:lnTo>
                  <a:lnTo>
                    <a:pt x="1585" y="2870"/>
                  </a:lnTo>
                  <a:lnTo>
                    <a:pt x="1645" y="2796"/>
                  </a:lnTo>
                  <a:lnTo>
                    <a:pt x="1706" y="2722"/>
                  </a:lnTo>
                  <a:lnTo>
                    <a:pt x="1768" y="2648"/>
                  </a:lnTo>
                  <a:lnTo>
                    <a:pt x="1831" y="2576"/>
                  </a:lnTo>
                  <a:lnTo>
                    <a:pt x="1896" y="2504"/>
                  </a:lnTo>
                  <a:lnTo>
                    <a:pt x="1961" y="2432"/>
                  </a:lnTo>
                  <a:lnTo>
                    <a:pt x="2028" y="2361"/>
                  </a:lnTo>
                  <a:lnTo>
                    <a:pt x="2096" y="2291"/>
                  </a:lnTo>
                  <a:lnTo>
                    <a:pt x="2165" y="2220"/>
                  </a:lnTo>
                  <a:lnTo>
                    <a:pt x="2235" y="2151"/>
                  </a:lnTo>
                  <a:lnTo>
                    <a:pt x="2306" y="2082"/>
                  </a:lnTo>
                  <a:lnTo>
                    <a:pt x="2376" y="2017"/>
                  </a:lnTo>
                  <a:lnTo>
                    <a:pt x="2446" y="1953"/>
                  </a:lnTo>
                  <a:lnTo>
                    <a:pt x="2518" y="1890"/>
                  </a:lnTo>
                  <a:lnTo>
                    <a:pt x="2590" y="1828"/>
                  </a:lnTo>
                  <a:lnTo>
                    <a:pt x="2662" y="1767"/>
                  </a:lnTo>
                  <a:lnTo>
                    <a:pt x="2735" y="1707"/>
                  </a:lnTo>
                  <a:lnTo>
                    <a:pt x="2809" y="1648"/>
                  </a:lnTo>
                  <a:lnTo>
                    <a:pt x="2883" y="1591"/>
                  </a:lnTo>
                  <a:lnTo>
                    <a:pt x="2957" y="1534"/>
                  </a:lnTo>
                  <a:lnTo>
                    <a:pt x="3032" y="1478"/>
                  </a:lnTo>
                  <a:lnTo>
                    <a:pt x="3108" y="1423"/>
                  </a:lnTo>
                  <a:lnTo>
                    <a:pt x="3185" y="1370"/>
                  </a:lnTo>
                  <a:lnTo>
                    <a:pt x="3262" y="1317"/>
                  </a:lnTo>
                  <a:lnTo>
                    <a:pt x="3339" y="1265"/>
                  </a:lnTo>
                  <a:lnTo>
                    <a:pt x="3417" y="1215"/>
                  </a:lnTo>
                  <a:lnTo>
                    <a:pt x="3496" y="1165"/>
                  </a:lnTo>
                  <a:lnTo>
                    <a:pt x="3577" y="1117"/>
                  </a:lnTo>
                  <a:lnTo>
                    <a:pt x="3656" y="1070"/>
                  </a:lnTo>
                  <a:lnTo>
                    <a:pt x="3737" y="1023"/>
                  </a:lnTo>
                  <a:lnTo>
                    <a:pt x="3818" y="978"/>
                  </a:lnTo>
                  <a:lnTo>
                    <a:pt x="3900" y="934"/>
                  </a:lnTo>
                  <a:lnTo>
                    <a:pt x="3982" y="891"/>
                  </a:lnTo>
                  <a:lnTo>
                    <a:pt x="4065" y="849"/>
                  </a:lnTo>
                  <a:lnTo>
                    <a:pt x="4148" y="808"/>
                  </a:lnTo>
                  <a:lnTo>
                    <a:pt x="4232" y="768"/>
                  </a:lnTo>
                  <a:lnTo>
                    <a:pt x="4317" y="728"/>
                  </a:lnTo>
                  <a:lnTo>
                    <a:pt x="4402" y="690"/>
                  </a:lnTo>
                  <a:lnTo>
                    <a:pt x="4488" y="653"/>
                  </a:lnTo>
                  <a:lnTo>
                    <a:pt x="4576" y="617"/>
                  </a:lnTo>
                  <a:lnTo>
                    <a:pt x="4663" y="583"/>
                  </a:lnTo>
                  <a:lnTo>
                    <a:pt x="4750" y="549"/>
                  </a:lnTo>
                  <a:lnTo>
                    <a:pt x="4838" y="517"/>
                  </a:lnTo>
                  <a:lnTo>
                    <a:pt x="4927" y="485"/>
                  </a:lnTo>
                  <a:lnTo>
                    <a:pt x="5017" y="454"/>
                  </a:lnTo>
                  <a:lnTo>
                    <a:pt x="5107" y="424"/>
                  </a:lnTo>
                  <a:lnTo>
                    <a:pt x="5197" y="396"/>
                  </a:lnTo>
                  <a:lnTo>
                    <a:pt x="5289" y="368"/>
                  </a:lnTo>
                  <a:lnTo>
                    <a:pt x="5381" y="341"/>
                  </a:lnTo>
                  <a:lnTo>
                    <a:pt x="5473" y="315"/>
                  </a:lnTo>
                  <a:lnTo>
                    <a:pt x="5567" y="291"/>
                  </a:lnTo>
                  <a:lnTo>
                    <a:pt x="5661" y="267"/>
                  </a:lnTo>
                  <a:lnTo>
                    <a:pt x="5756" y="244"/>
                  </a:lnTo>
                  <a:lnTo>
                    <a:pt x="5851" y="223"/>
                  </a:lnTo>
                  <a:lnTo>
                    <a:pt x="5946" y="202"/>
                  </a:lnTo>
                  <a:lnTo>
                    <a:pt x="6043" y="182"/>
                  </a:lnTo>
                  <a:lnTo>
                    <a:pt x="6139" y="164"/>
                  </a:lnTo>
                  <a:lnTo>
                    <a:pt x="6237" y="146"/>
                  </a:lnTo>
                  <a:lnTo>
                    <a:pt x="6335" y="129"/>
                  </a:lnTo>
                  <a:lnTo>
                    <a:pt x="6434" y="114"/>
                  </a:lnTo>
                  <a:lnTo>
                    <a:pt x="6534" y="99"/>
                  </a:lnTo>
                  <a:lnTo>
                    <a:pt x="6634" y="85"/>
                  </a:lnTo>
                  <a:lnTo>
                    <a:pt x="6735" y="73"/>
                  </a:lnTo>
                  <a:lnTo>
                    <a:pt x="6836" y="61"/>
                  </a:lnTo>
                  <a:lnTo>
                    <a:pt x="6938" y="50"/>
                  </a:lnTo>
                  <a:lnTo>
                    <a:pt x="7041" y="41"/>
                  </a:lnTo>
                  <a:lnTo>
                    <a:pt x="7144" y="32"/>
                  </a:lnTo>
                  <a:lnTo>
                    <a:pt x="7248" y="25"/>
                  </a:lnTo>
                  <a:lnTo>
                    <a:pt x="7352" y="18"/>
                  </a:lnTo>
                  <a:lnTo>
                    <a:pt x="7457" y="13"/>
                  </a:lnTo>
                  <a:lnTo>
                    <a:pt x="7563" y="8"/>
                  </a:lnTo>
                  <a:lnTo>
                    <a:pt x="7670" y="5"/>
                  </a:lnTo>
                  <a:lnTo>
                    <a:pt x="7776" y="2"/>
                  </a:lnTo>
                  <a:lnTo>
                    <a:pt x="7884" y="1"/>
                  </a:lnTo>
                  <a:lnTo>
                    <a:pt x="7992" y="0"/>
                  </a:lnTo>
                  <a:lnTo>
                    <a:pt x="8101" y="1"/>
                  </a:lnTo>
                  <a:lnTo>
                    <a:pt x="8210" y="2"/>
                  </a:lnTo>
                  <a:lnTo>
                    <a:pt x="8318" y="5"/>
                  </a:lnTo>
                  <a:lnTo>
                    <a:pt x="8425" y="8"/>
                  </a:lnTo>
                  <a:lnTo>
                    <a:pt x="8533" y="13"/>
                  </a:lnTo>
                  <a:lnTo>
                    <a:pt x="8639" y="18"/>
                  </a:lnTo>
                  <a:lnTo>
                    <a:pt x="8745" y="25"/>
                  </a:lnTo>
                  <a:lnTo>
                    <a:pt x="8850" y="32"/>
                  </a:lnTo>
                  <a:lnTo>
                    <a:pt x="8954" y="41"/>
                  </a:lnTo>
                  <a:lnTo>
                    <a:pt x="9058" y="51"/>
                  </a:lnTo>
                  <a:lnTo>
                    <a:pt x="9161" y="61"/>
                  </a:lnTo>
                  <a:lnTo>
                    <a:pt x="9263" y="73"/>
                  </a:lnTo>
                  <a:lnTo>
                    <a:pt x="9364" y="86"/>
                  </a:lnTo>
                  <a:lnTo>
                    <a:pt x="9465" y="99"/>
                  </a:lnTo>
                  <a:lnTo>
                    <a:pt x="9567" y="114"/>
                  </a:lnTo>
                  <a:lnTo>
                    <a:pt x="9666" y="130"/>
                  </a:lnTo>
                  <a:lnTo>
                    <a:pt x="9765" y="146"/>
                  </a:lnTo>
                  <a:lnTo>
                    <a:pt x="9864" y="164"/>
                  </a:lnTo>
                  <a:lnTo>
                    <a:pt x="9961" y="183"/>
                  </a:lnTo>
                  <a:lnTo>
                    <a:pt x="10058" y="203"/>
                  </a:lnTo>
                  <a:lnTo>
                    <a:pt x="10155" y="224"/>
                  </a:lnTo>
                  <a:lnTo>
                    <a:pt x="10250" y="245"/>
                  </a:lnTo>
                  <a:lnTo>
                    <a:pt x="10345" y="268"/>
                  </a:lnTo>
                  <a:lnTo>
                    <a:pt x="10440" y="292"/>
                  </a:lnTo>
                  <a:lnTo>
                    <a:pt x="10534" y="317"/>
                  </a:lnTo>
                  <a:lnTo>
                    <a:pt x="10627" y="343"/>
                  </a:lnTo>
                  <a:lnTo>
                    <a:pt x="10719" y="370"/>
                  </a:lnTo>
                  <a:lnTo>
                    <a:pt x="10811" y="398"/>
                  </a:lnTo>
                  <a:lnTo>
                    <a:pt x="10902" y="427"/>
                  </a:lnTo>
                  <a:lnTo>
                    <a:pt x="10992" y="457"/>
                  </a:lnTo>
                  <a:lnTo>
                    <a:pt x="11082" y="488"/>
                  </a:lnTo>
                  <a:lnTo>
                    <a:pt x="11170" y="520"/>
                  </a:lnTo>
                  <a:lnTo>
                    <a:pt x="11259" y="553"/>
                  </a:lnTo>
                  <a:lnTo>
                    <a:pt x="11347" y="588"/>
                  </a:lnTo>
                  <a:lnTo>
                    <a:pt x="11434" y="623"/>
                  </a:lnTo>
                  <a:lnTo>
                    <a:pt x="11522" y="659"/>
                  </a:lnTo>
                  <a:lnTo>
                    <a:pt x="11608" y="696"/>
                  </a:lnTo>
                  <a:lnTo>
                    <a:pt x="11694" y="734"/>
                  </a:lnTo>
                  <a:lnTo>
                    <a:pt x="11779" y="774"/>
                  </a:lnTo>
                  <a:lnTo>
                    <a:pt x="11863" y="815"/>
                  </a:lnTo>
                  <a:lnTo>
                    <a:pt x="11947" y="856"/>
                  </a:lnTo>
                  <a:lnTo>
                    <a:pt x="12030" y="898"/>
                  </a:lnTo>
                  <a:lnTo>
                    <a:pt x="12113" y="941"/>
                  </a:lnTo>
                  <a:lnTo>
                    <a:pt x="12195" y="986"/>
                  </a:lnTo>
                  <a:lnTo>
                    <a:pt x="12276" y="1031"/>
                  </a:lnTo>
                  <a:lnTo>
                    <a:pt x="12357" y="1077"/>
                  </a:lnTo>
                  <a:lnTo>
                    <a:pt x="12437" y="1124"/>
                  </a:lnTo>
                  <a:lnTo>
                    <a:pt x="12518" y="1173"/>
                  </a:lnTo>
                  <a:lnTo>
                    <a:pt x="12597" y="1222"/>
                  </a:lnTo>
                  <a:lnTo>
                    <a:pt x="12675" y="1272"/>
                  </a:lnTo>
                  <a:lnTo>
                    <a:pt x="12753" y="1323"/>
                  </a:lnTo>
                  <a:lnTo>
                    <a:pt x="12830" y="1376"/>
                  </a:lnTo>
                  <a:lnTo>
                    <a:pt x="12907" y="1429"/>
                  </a:lnTo>
                  <a:lnTo>
                    <a:pt x="12983" y="1483"/>
                  </a:lnTo>
                  <a:lnTo>
                    <a:pt x="13058" y="1539"/>
                  </a:lnTo>
                  <a:lnTo>
                    <a:pt x="13133" y="1595"/>
                  </a:lnTo>
                  <a:lnTo>
                    <a:pt x="13207" y="1652"/>
                  </a:lnTo>
                  <a:lnTo>
                    <a:pt x="13281" y="1711"/>
                  </a:lnTo>
                  <a:lnTo>
                    <a:pt x="13354" y="1770"/>
                  </a:lnTo>
                  <a:lnTo>
                    <a:pt x="13426" y="1831"/>
                  </a:lnTo>
                  <a:lnTo>
                    <a:pt x="13498" y="1892"/>
                  </a:lnTo>
                  <a:lnTo>
                    <a:pt x="13570" y="1954"/>
                  </a:lnTo>
                  <a:lnTo>
                    <a:pt x="13640" y="2018"/>
                  </a:lnTo>
                  <a:lnTo>
                    <a:pt x="13710" y="2082"/>
                  </a:lnTo>
                  <a:lnTo>
                    <a:pt x="13781" y="2151"/>
                  </a:lnTo>
                  <a:lnTo>
                    <a:pt x="13850" y="2220"/>
                  </a:lnTo>
                  <a:lnTo>
                    <a:pt x="13918" y="2291"/>
                  </a:lnTo>
                  <a:lnTo>
                    <a:pt x="13986" y="2361"/>
                  </a:lnTo>
                  <a:lnTo>
                    <a:pt x="14052" y="2432"/>
                  </a:lnTo>
                  <a:lnTo>
                    <a:pt x="14117" y="2504"/>
                  </a:lnTo>
                  <a:lnTo>
                    <a:pt x="14181" y="2576"/>
                  </a:lnTo>
                  <a:lnTo>
                    <a:pt x="14244" y="2648"/>
                  </a:lnTo>
                  <a:lnTo>
                    <a:pt x="14306" y="2722"/>
                  </a:lnTo>
                  <a:lnTo>
                    <a:pt x="14366" y="2796"/>
                  </a:lnTo>
                  <a:lnTo>
                    <a:pt x="14426" y="2870"/>
                  </a:lnTo>
                  <a:lnTo>
                    <a:pt x="14485" y="2945"/>
                  </a:lnTo>
                  <a:lnTo>
                    <a:pt x="14543" y="3021"/>
                  </a:lnTo>
                  <a:lnTo>
                    <a:pt x="14600" y="3097"/>
                  </a:lnTo>
                  <a:lnTo>
                    <a:pt x="14655" y="3174"/>
                  </a:lnTo>
                  <a:lnTo>
                    <a:pt x="14709" y="3251"/>
                  </a:lnTo>
                  <a:lnTo>
                    <a:pt x="14763" y="3329"/>
                  </a:lnTo>
                  <a:lnTo>
                    <a:pt x="14815" y="3408"/>
                  </a:lnTo>
                  <a:lnTo>
                    <a:pt x="14866" y="3487"/>
                  </a:lnTo>
                  <a:lnTo>
                    <a:pt x="14916" y="3567"/>
                  </a:lnTo>
                  <a:lnTo>
                    <a:pt x="14964" y="3647"/>
                  </a:lnTo>
                  <a:lnTo>
                    <a:pt x="15012" y="3728"/>
                  </a:lnTo>
                  <a:lnTo>
                    <a:pt x="15059" y="3811"/>
                  </a:lnTo>
                  <a:lnTo>
                    <a:pt x="15105" y="3893"/>
                  </a:lnTo>
                  <a:lnTo>
                    <a:pt x="15149" y="3975"/>
                  </a:lnTo>
                  <a:lnTo>
                    <a:pt x="15192" y="4059"/>
                  </a:lnTo>
                  <a:lnTo>
                    <a:pt x="15235" y="4143"/>
                  </a:lnTo>
                  <a:lnTo>
                    <a:pt x="15276" y="4227"/>
                  </a:lnTo>
                  <a:lnTo>
                    <a:pt x="15316" y="4312"/>
                  </a:lnTo>
                  <a:lnTo>
                    <a:pt x="15355" y="4398"/>
                  </a:lnTo>
                  <a:lnTo>
                    <a:pt x="15393" y="4484"/>
                  </a:lnTo>
                  <a:lnTo>
                    <a:pt x="15430" y="4571"/>
                  </a:lnTo>
                  <a:lnTo>
                    <a:pt x="15466" y="4658"/>
                  </a:lnTo>
                  <a:lnTo>
                    <a:pt x="15501" y="4746"/>
                  </a:lnTo>
                  <a:lnTo>
                    <a:pt x="15536" y="4834"/>
                  </a:lnTo>
                  <a:lnTo>
                    <a:pt x="15569" y="4923"/>
                  </a:lnTo>
                  <a:lnTo>
                    <a:pt x="15600" y="5012"/>
                  </a:lnTo>
                  <a:lnTo>
                    <a:pt x="15630" y="5102"/>
                  </a:lnTo>
                  <a:lnTo>
                    <a:pt x="15659" y="5192"/>
                  </a:lnTo>
                  <a:lnTo>
                    <a:pt x="15688" y="5283"/>
                  </a:lnTo>
                  <a:lnTo>
                    <a:pt x="15714" y="5375"/>
                  </a:lnTo>
                  <a:lnTo>
                    <a:pt x="15740" y="5467"/>
                  </a:lnTo>
                  <a:lnTo>
                    <a:pt x="15765" y="5559"/>
                  </a:lnTo>
                  <a:lnTo>
                    <a:pt x="15788" y="5651"/>
                  </a:lnTo>
                  <a:lnTo>
                    <a:pt x="15810" y="5744"/>
                  </a:lnTo>
                  <a:lnTo>
                    <a:pt x="15831" y="5838"/>
                  </a:lnTo>
                  <a:lnTo>
                    <a:pt x="15851" y="5932"/>
                  </a:lnTo>
                  <a:lnTo>
                    <a:pt x="15870" y="6026"/>
                  </a:lnTo>
                  <a:lnTo>
                    <a:pt x="15888" y="6121"/>
                  </a:lnTo>
                  <a:lnTo>
                    <a:pt x="15904" y="6216"/>
                  </a:lnTo>
                  <a:lnTo>
                    <a:pt x="15920" y="6312"/>
                  </a:lnTo>
                  <a:lnTo>
                    <a:pt x="15934" y="6409"/>
                  </a:lnTo>
                  <a:lnTo>
                    <a:pt x="15947" y="6506"/>
                  </a:lnTo>
                  <a:lnTo>
                    <a:pt x="15959" y="6603"/>
                  </a:lnTo>
                  <a:lnTo>
                    <a:pt x="15970" y="6701"/>
                  </a:lnTo>
                  <a:lnTo>
                    <a:pt x="15980" y="6799"/>
                  </a:lnTo>
                  <a:lnTo>
                    <a:pt x="15988" y="6899"/>
                  </a:lnTo>
                  <a:lnTo>
                    <a:pt x="15996" y="6998"/>
                  </a:lnTo>
                  <a:lnTo>
                    <a:pt x="16002" y="7098"/>
                  </a:lnTo>
                  <a:lnTo>
                    <a:pt x="16007" y="7199"/>
                  </a:lnTo>
                  <a:lnTo>
                    <a:pt x="16011" y="7299"/>
                  </a:lnTo>
                  <a:lnTo>
                    <a:pt x="16014" y="7401"/>
                  </a:lnTo>
                  <a:lnTo>
                    <a:pt x="16015" y="7503"/>
                  </a:lnTo>
                  <a:lnTo>
                    <a:pt x="16016" y="7605"/>
                  </a:lnTo>
                  <a:lnTo>
                    <a:pt x="16015" y="7707"/>
                  </a:lnTo>
                  <a:lnTo>
                    <a:pt x="16014" y="7808"/>
                  </a:lnTo>
                  <a:lnTo>
                    <a:pt x="16011" y="7909"/>
                  </a:lnTo>
                  <a:lnTo>
                    <a:pt x="16007" y="8009"/>
                  </a:lnTo>
                  <a:lnTo>
                    <a:pt x="16002" y="8109"/>
                  </a:lnTo>
                  <a:lnTo>
                    <a:pt x="15996" y="8208"/>
                  </a:lnTo>
                  <a:lnTo>
                    <a:pt x="15988" y="8307"/>
                  </a:lnTo>
                  <a:lnTo>
                    <a:pt x="15980" y="8406"/>
                  </a:lnTo>
                  <a:lnTo>
                    <a:pt x="15970" y="8504"/>
                  </a:lnTo>
                  <a:lnTo>
                    <a:pt x="15959" y="8601"/>
                  </a:lnTo>
                  <a:lnTo>
                    <a:pt x="15947" y="8698"/>
                  </a:lnTo>
                  <a:lnTo>
                    <a:pt x="15934" y="8795"/>
                  </a:lnTo>
                  <a:lnTo>
                    <a:pt x="15920" y="8891"/>
                  </a:lnTo>
                  <a:lnTo>
                    <a:pt x="15904" y="8986"/>
                  </a:lnTo>
                  <a:lnTo>
                    <a:pt x="15888" y="9081"/>
                  </a:lnTo>
                  <a:lnTo>
                    <a:pt x="15870" y="9176"/>
                  </a:lnTo>
                  <a:lnTo>
                    <a:pt x="15851" y="9270"/>
                  </a:lnTo>
                  <a:lnTo>
                    <a:pt x="15831" y="9364"/>
                  </a:lnTo>
                  <a:lnTo>
                    <a:pt x="15810" y="9457"/>
                  </a:lnTo>
                  <a:lnTo>
                    <a:pt x="15788" y="9550"/>
                  </a:lnTo>
                  <a:lnTo>
                    <a:pt x="15765" y="9642"/>
                  </a:lnTo>
                  <a:lnTo>
                    <a:pt x="15740" y="9734"/>
                  </a:lnTo>
                  <a:lnTo>
                    <a:pt x="15714" y="9825"/>
                  </a:lnTo>
                  <a:lnTo>
                    <a:pt x="15688" y="9917"/>
                  </a:lnTo>
                  <a:lnTo>
                    <a:pt x="15659" y="10008"/>
                  </a:lnTo>
                  <a:lnTo>
                    <a:pt x="15630" y="10098"/>
                  </a:lnTo>
                  <a:lnTo>
                    <a:pt x="15600" y="10187"/>
                  </a:lnTo>
                  <a:lnTo>
                    <a:pt x="15569" y="10276"/>
                  </a:lnTo>
                  <a:lnTo>
                    <a:pt x="15536" y="10365"/>
                  </a:lnTo>
                  <a:lnTo>
                    <a:pt x="15501" y="10453"/>
                  </a:lnTo>
                  <a:lnTo>
                    <a:pt x="15466" y="10541"/>
                  </a:lnTo>
                  <a:lnTo>
                    <a:pt x="15430" y="10628"/>
                  </a:lnTo>
                  <a:lnTo>
                    <a:pt x="15393" y="10715"/>
                  </a:lnTo>
                  <a:lnTo>
                    <a:pt x="15355" y="10801"/>
                  </a:lnTo>
                  <a:lnTo>
                    <a:pt x="15316" y="10887"/>
                  </a:lnTo>
                  <a:lnTo>
                    <a:pt x="15276" y="10972"/>
                  </a:lnTo>
                  <a:lnTo>
                    <a:pt x="15235" y="11056"/>
                  </a:lnTo>
                  <a:lnTo>
                    <a:pt x="15192" y="11140"/>
                  </a:lnTo>
                  <a:lnTo>
                    <a:pt x="15149" y="11223"/>
                  </a:lnTo>
                  <a:lnTo>
                    <a:pt x="15105" y="11305"/>
                  </a:lnTo>
                  <a:lnTo>
                    <a:pt x="15059" y="11387"/>
                  </a:lnTo>
                  <a:lnTo>
                    <a:pt x="15012" y="11469"/>
                  </a:lnTo>
                  <a:lnTo>
                    <a:pt x="14964" y="11550"/>
                  </a:lnTo>
                  <a:lnTo>
                    <a:pt x="14916" y="11629"/>
                  </a:lnTo>
                  <a:lnTo>
                    <a:pt x="14866" y="11709"/>
                  </a:lnTo>
                  <a:lnTo>
                    <a:pt x="14815" y="11787"/>
                  </a:lnTo>
                  <a:lnTo>
                    <a:pt x="14763" y="11865"/>
                  </a:lnTo>
                  <a:lnTo>
                    <a:pt x="14709" y="11943"/>
                  </a:lnTo>
                  <a:lnTo>
                    <a:pt x="14655" y="12019"/>
                  </a:lnTo>
                  <a:lnTo>
                    <a:pt x="14600" y="12095"/>
                  </a:lnTo>
                  <a:lnTo>
                    <a:pt x="14543" y="12171"/>
                  </a:lnTo>
                  <a:lnTo>
                    <a:pt x="14485" y="12246"/>
                  </a:lnTo>
                  <a:lnTo>
                    <a:pt x="14426" y="12320"/>
                  </a:lnTo>
                  <a:lnTo>
                    <a:pt x="14366" y="12394"/>
                  </a:lnTo>
                  <a:lnTo>
                    <a:pt x="14306" y="12466"/>
                  </a:lnTo>
                  <a:lnTo>
                    <a:pt x="14244" y="12539"/>
                  </a:lnTo>
                  <a:lnTo>
                    <a:pt x="14181" y="12610"/>
                  </a:lnTo>
                  <a:lnTo>
                    <a:pt x="14117" y="12682"/>
                  </a:lnTo>
                  <a:lnTo>
                    <a:pt x="14052" y="12752"/>
                  </a:lnTo>
                  <a:lnTo>
                    <a:pt x="13986" y="12822"/>
                  </a:lnTo>
                  <a:lnTo>
                    <a:pt x="13918" y="12891"/>
                  </a:lnTo>
                  <a:lnTo>
                    <a:pt x="13850" y="12960"/>
                  </a:lnTo>
                  <a:lnTo>
                    <a:pt x="13781" y="13028"/>
                  </a:lnTo>
                  <a:lnTo>
                    <a:pt x="13710" y="13095"/>
                  </a:lnTo>
                  <a:lnTo>
                    <a:pt x="13640" y="13161"/>
                  </a:lnTo>
                  <a:lnTo>
                    <a:pt x="13569" y="13225"/>
                  </a:lnTo>
                  <a:lnTo>
                    <a:pt x="13496" y="13288"/>
                  </a:lnTo>
                  <a:lnTo>
                    <a:pt x="13423" y="13350"/>
                  </a:lnTo>
                  <a:lnTo>
                    <a:pt x="13350" y="13411"/>
                  </a:lnTo>
                  <a:lnTo>
                    <a:pt x="13277" y="13471"/>
                  </a:lnTo>
                  <a:lnTo>
                    <a:pt x="13203" y="13530"/>
                  </a:lnTo>
                  <a:lnTo>
                    <a:pt x="13128" y="13588"/>
                  </a:lnTo>
                  <a:lnTo>
                    <a:pt x="13053" y="13645"/>
                  </a:lnTo>
                  <a:lnTo>
                    <a:pt x="12977" y="13701"/>
                  </a:lnTo>
                  <a:lnTo>
                    <a:pt x="12900" y="13756"/>
                  </a:lnTo>
                  <a:lnTo>
                    <a:pt x="12823" y="13810"/>
                  </a:lnTo>
                  <a:lnTo>
                    <a:pt x="12746" y="13863"/>
                  </a:lnTo>
                  <a:lnTo>
                    <a:pt x="12667" y="13915"/>
                  </a:lnTo>
                  <a:lnTo>
                    <a:pt x="12589" y="13966"/>
                  </a:lnTo>
                  <a:lnTo>
                    <a:pt x="12508" y="14016"/>
                  </a:lnTo>
                  <a:lnTo>
                    <a:pt x="12428" y="14065"/>
                  </a:lnTo>
                  <a:lnTo>
                    <a:pt x="12347" y="14113"/>
                  </a:lnTo>
                  <a:lnTo>
                    <a:pt x="12266" y="14160"/>
                  </a:lnTo>
                  <a:lnTo>
                    <a:pt x="12184" y="14206"/>
                  </a:lnTo>
                  <a:lnTo>
                    <a:pt x="12102" y="14251"/>
                  </a:lnTo>
                  <a:lnTo>
                    <a:pt x="12019" y="14294"/>
                  </a:lnTo>
                  <a:lnTo>
                    <a:pt x="11936" y="14337"/>
                  </a:lnTo>
                  <a:lnTo>
                    <a:pt x="11851" y="14379"/>
                  </a:lnTo>
                  <a:lnTo>
                    <a:pt x="11767" y="14420"/>
                  </a:lnTo>
                  <a:lnTo>
                    <a:pt x="11681" y="14461"/>
                  </a:lnTo>
                  <a:lnTo>
                    <a:pt x="11595" y="14500"/>
                  </a:lnTo>
                  <a:lnTo>
                    <a:pt x="11508" y="14538"/>
                  </a:lnTo>
                  <a:lnTo>
                    <a:pt x="11421" y="14575"/>
                  </a:lnTo>
                  <a:lnTo>
                    <a:pt x="11333" y="14610"/>
                  </a:lnTo>
                  <a:lnTo>
                    <a:pt x="11245" y="14645"/>
                  </a:lnTo>
                  <a:lnTo>
                    <a:pt x="11156" y="14679"/>
                  </a:lnTo>
                  <a:lnTo>
                    <a:pt x="11067" y="14712"/>
                  </a:lnTo>
                  <a:lnTo>
                    <a:pt x="10977" y="14743"/>
                  </a:lnTo>
                  <a:lnTo>
                    <a:pt x="10886" y="14774"/>
                  </a:lnTo>
                  <a:lnTo>
                    <a:pt x="10795" y="14804"/>
                  </a:lnTo>
                  <a:lnTo>
                    <a:pt x="10703" y="14832"/>
                  </a:lnTo>
                  <a:lnTo>
                    <a:pt x="10611" y="14860"/>
                  </a:lnTo>
                  <a:lnTo>
                    <a:pt x="10518" y="14886"/>
                  </a:lnTo>
                  <a:lnTo>
                    <a:pt x="10423" y="14912"/>
                  </a:lnTo>
                  <a:lnTo>
                    <a:pt x="10329" y="14936"/>
                  </a:lnTo>
                  <a:lnTo>
                    <a:pt x="10234" y="14960"/>
                  </a:lnTo>
                  <a:lnTo>
                    <a:pt x="10139" y="14982"/>
                  </a:lnTo>
                  <a:lnTo>
                    <a:pt x="10043" y="15003"/>
                  </a:lnTo>
                  <a:lnTo>
                    <a:pt x="9946" y="15023"/>
                  </a:lnTo>
                  <a:lnTo>
                    <a:pt x="9849" y="15042"/>
                  </a:lnTo>
                  <a:lnTo>
                    <a:pt x="9751" y="15061"/>
                  </a:lnTo>
                  <a:lnTo>
                    <a:pt x="9653" y="15078"/>
                  </a:lnTo>
                  <a:lnTo>
                    <a:pt x="9554" y="15094"/>
                  </a:lnTo>
                  <a:lnTo>
                    <a:pt x="9453" y="15109"/>
                  </a:lnTo>
                  <a:lnTo>
                    <a:pt x="9353" y="15123"/>
                  </a:lnTo>
                  <a:lnTo>
                    <a:pt x="9252" y="15136"/>
                  </a:lnTo>
                  <a:lnTo>
                    <a:pt x="9150" y="15148"/>
                  </a:lnTo>
                  <a:lnTo>
                    <a:pt x="9048" y="15158"/>
                  </a:lnTo>
                  <a:lnTo>
                    <a:pt x="8945" y="15168"/>
                  </a:lnTo>
                  <a:lnTo>
                    <a:pt x="8842" y="15177"/>
                  </a:lnTo>
                  <a:lnTo>
                    <a:pt x="8738" y="15185"/>
                  </a:lnTo>
                  <a:lnTo>
                    <a:pt x="8633" y="15191"/>
                  </a:lnTo>
                  <a:lnTo>
                    <a:pt x="8528" y="15197"/>
                  </a:lnTo>
                  <a:lnTo>
                    <a:pt x="8421" y="15202"/>
                  </a:lnTo>
                  <a:lnTo>
                    <a:pt x="8315" y="15205"/>
                  </a:lnTo>
                  <a:lnTo>
                    <a:pt x="8208" y="15208"/>
                  </a:lnTo>
                  <a:lnTo>
                    <a:pt x="8100" y="15210"/>
                  </a:lnTo>
                  <a:lnTo>
                    <a:pt x="7992" y="15210"/>
                  </a:lnTo>
                  <a:lnTo>
                    <a:pt x="7884" y="15210"/>
                  </a:lnTo>
                  <a:lnTo>
                    <a:pt x="7778" y="15208"/>
                  </a:lnTo>
                  <a:lnTo>
                    <a:pt x="7672" y="15205"/>
                  </a:lnTo>
                  <a:lnTo>
                    <a:pt x="7566" y="15202"/>
                  </a:lnTo>
                  <a:lnTo>
                    <a:pt x="7460" y="15197"/>
                  </a:lnTo>
                  <a:lnTo>
                    <a:pt x="7356" y="15192"/>
                  </a:lnTo>
                  <a:lnTo>
                    <a:pt x="7252" y="15185"/>
                  </a:lnTo>
                  <a:lnTo>
                    <a:pt x="7149" y="15177"/>
                  </a:lnTo>
                  <a:lnTo>
                    <a:pt x="7046" y="15168"/>
                  </a:lnTo>
                  <a:lnTo>
                    <a:pt x="6944" y="15159"/>
                  </a:lnTo>
                  <a:lnTo>
                    <a:pt x="6842" y="15148"/>
                  </a:lnTo>
                  <a:lnTo>
                    <a:pt x="6742" y="15136"/>
                  </a:lnTo>
                  <a:lnTo>
                    <a:pt x="6641" y="15123"/>
                  </a:lnTo>
                  <a:lnTo>
                    <a:pt x="6542" y="15109"/>
                  </a:lnTo>
                  <a:lnTo>
                    <a:pt x="6442" y="15095"/>
                  </a:lnTo>
                  <a:lnTo>
                    <a:pt x="6343" y="15079"/>
                  </a:lnTo>
                  <a:lnTo>
                    <a:pt x="6245" y="15062"/>
                  </a:lnTo>
                  <a:lnTo>
                    <a:pt x="6148" y="15044"/>
                  </a:lnTo>
                  <a:lnTo>
                    <a:pt x="6052" y="15025"/>
                  </a:lnTo>
                  <a:lnTo>
                    <a:pt x="5956" y="15005"/>
                  </a:lnTo>
                  <a:lnTo>
                    <a:pt x="5860" y="14984"/>
                  </a:lnTo>
                  <a:lnTo>
                    <a:pt x="5765" y="14962"/>
                  </a:lnTo>
                  <a:lnTo>
                    <a:pt x="5671" y="14939"/>
                  </a:lnTo>
                  <a:lnTo>
                    <a:pt x="5577" y="14915"/>
                  </a:lnTo>
                  <a:lnTo>
                    <a:pt x="5483" y="14890"/>
                  </a:lnTo>
                  <a:lnTo>
                    <a:pt x="5391" y="14864"/>
                  </a:lnTo>
                  <a:lnTo>
                    <a:pt x="5299" y="14837"/>
                  </a:lnTo>
                  <a:lnTo>
                    <a:pt x="5208" y="14809"/>
                  </a:lnTo>
                  <a:lnTo>
                    <a:pt x="5117" y="14779"/>
                  </a:lnTo>
                  <a:lnTo>
                    <a:pt x="5027" y="14749"/>
                  </a:lnTo>
                  <a:lnTo>
                    <a:pt x="4938" y="14718"/>
                  </a:lnTo>
                  <a:lnTo>
                    <a:pt x="4849" y="14686"/>
                  </a:lnTo>
                  <a:lnTo>
                    <a:pt x="4761" y="14653"/>
                  </a:lnTo>
                  <a:lnTo>
                    <a:pt x="4673" y="14618"/>
                  </a:lnTo>
                  <a:lnTo>
                    <a:pt x="4586" y="14583"/>
                  </a:lnTo>
                  <a:lnTo>
                    <a:pt x="4499" y="14546"/>
                  </a:lnTo>
                  <a:lnTo>
                    <a:pt x="4413" y="14508"/>
                  </a:lnTo>
                  <a:lnTo>
                    <a:pt x="4328" y="14469"/>
                  </a:lnTo>
                  <a:lnTo>
                    <a:pt x="4243" y="14429"/>
                  </a:lnTo>
                  <a:lnTo>
                    <a:pt x="4159" y="14388"/>
                  </a:lnTo>
                  <a:lnTo>
                    <a:pt x="4075" y="14346"/>
                  </a:lnTo>
                  <a:lnTo>
                    <a:pt x="3992" y="14303"/>
                  </a:lnTo>
                  <a:lnTo>
                    <a:pt x="3909" y="14259"/>
                  </a:lnTo>
                  <a:lnTo>
                    <a:pt x="3827" y="14214"/>
                  </a:lnTo>
                  <a:lnTo>
                    <a:pt x="3746" y="14168"/>
                  </a:lnTo>
                  <a:lnTo>
                    <a:pt x="3665" y="14121"/>
                  </a:lnTo>
                  <a:lnTo>
                    <a:pt x="3585" y="14073"/>
                  </a:lnTo>
                  <a:lnTo>
                    <a:pt x="3505" y="14024"/>
                  </a:lnTo>
                  <a:lnTo>
                    <a:pt x="3425" y="13973"/>
                  </a:lnTo>
                  <a:lnTo>
                    <a:pt x="3347" y="13922"/>
                  </a:lnTo>
                  <a:lnTo>
                    <a:pt x="3269" y="13870"/>
                  </a:lnTo>
                  <a:lnTo>
                    <a:pt x="3191" y="13816"/>
                  </a:lnTo>
                  <a:lnTo>
                    <a:pt x="3114" y="13762"/>
                  </a:lnTo>
                  <a:lnTo>
                    <a:pt x="3038" y="13707"/>
                  </a:lnTo>
                  <a:lnTo>
                    <a:pt x="2962" y="13650"/>
                  </a:lnTo>
                  <a:lnTo>
                    <a:pt x="2887" y="13593"/>
                  </a:lnTo>
                  <a:lnTo>
                    <a:pt x="2813" y="13534"/>
                  </a:lnTo>
                  <a:lnTo>
                    <a:pt x="2739" y="13475"/>
                  </a:lnTo>
                  <a:lnTo>
                    <a:pt x="2665" y="13414"/>
                  </a:lnTo>
                  <a:lnTo>
                    <a:pt x="2592" y="13352"/>
                  </a:lnTo>
                  <a:lnTo>
                    <a:pt x="2520" y="13290"/>
                  </a:lnTo>
                  <a:lnTo>
                    <a:pt x="2447" y="13226"/>
                  </a:lnTo>
                  <a:lnTo>
                    <a:pt x="2376" y="13161"/>
                  </a:lnTo>
                  <a:lnTo>
                    <a:pt x="2306" y="13095"/>
                  </a:lnTo>
                  <a:lnTo>
                    <a:pt x="2235" y="13028"/>
                  </a:lnTo>
                  <a:lnTo>
                    <a:pt x="2166" y="12960"/>
                  </a:lnTo>
                  <a:lnTo>
                    <a:pt x="2098" y="12891"/>
                  </a:lnTo>
                  <a:lnTo>
                    <a:pt x="2030" y="12822"/>
                  </a:lnTo>
                  <a:lnTo>
                    <a:pt x="1964" y="12752"/>
                  </a:lnTo>
                  <a:lnTo>
                    <a:pt x="1899" y="12682"/>
                  </a:lnTo>
                  <a:lnTo>
                    <a:pt x="1835" y="12610"/>
                  </a:lnTo>
                  <a:lnTo>
                    <a:pt x="1772" y="12539"/>
                  </a:lnTo>
                  <a:lnTo>
                    <a:pt x="1710" y="12466"/>
                  </a:lnTo>
                  <a:lnTo>
                    <a:pt x="1650" y="12394"/>
                  </a:lnTo>
                  <a:lnTo>
                    <a:pt x="1590" y="12320"/>
                  </a:lnTo>
                  <a:lnTo>
                    <a:pt x="1531" y="12246"/>
                  </a:lnTo>
                  <a:lnTo>
                    <a:pt x="1473" y="12171"/>
                  </a:lnTo>
                  <a:lnTo>
                    <a:pt x="1416" y="12095"/>
                  </a:lnTo>
                  <a:lnTo>
                    <a:pt x="1361" y="12019"/>
                  </a:lnTo>
                  <a:lnTo>
                    <a:pt x="1307" y="11943"/>
                  </a:lnTo>
                  <a:lnTo>
                    <a:pt x="1253" y="11865"/>
                  </a:lnTo>
                  <a:lnTo>
                    <a:pt x="1201" y="11787"/>
                  </a:lnTo>
                  <a:lnTo>
                    <a:pt x="1150" y="11709"/>
                  </a:lnTo>
                  <a:lnTo>
                    <a:pt x="1100" y="11629"/>
                  </a:lnTo>
                  <a:lnTo>
                    <a:pt x="1052" y="11550"/>
                  </a:lnTo>
                  <a:lnTo>
                    <a:pt x="1004" y="11469"/>
                  </a:lnTo>
                  <a:lnTo>
                    <a:pt x="957" y="11387"/>
                  </a:lnTo>
                  <a:lnTo>
                    <a:pt x="911" y="11305"/>
                  </a:lnTo>
                  <a:lnTo>
                    <a:pt x="867" y="11223"/>
                  </a:lnTo>
                  <a:lnTo>
                    <a:pt x="824" y="11140"/>
                  </a:lnTo>
                  <a:lnTo>
                    <a:pt x="781" y="11056"/>
                  </a:lnTo>
                  <a:lnTo>
                    <a:pt x="740" y="10972"/>
                  </a:lnTo>
                  <a:lnTo>
                    <a:pt x="700" y="10887"/>
                  </a:lnTo>
                  <a:lnTo>
                    <a:pt x="661" y="10801"/>
                  </a:lnTo>
                  <a:lnTo>
                    <a:pt x="623" y="10715"/>
                  </a:lnTo>
                  <a:lnTo>
                    <a:pt x="586" y="10628"/>
                  </a:lnTo>
                  <a:lnTo>
                    <a:pt x="550" y="10541"/>
                  </a:lnTo>
                  <a:lnTo>
                    <a:pt x="515" y="10453"/>
                  </a:lnTo>
                  <a:lnTo>
                    <a:pt x="480" y="10365"/>
                  </a:lnTo>
                  <a:lnTo>
                    <a:pt x="447" y="10276"/>
                  </a:lnTo>
                  <a:lnTo>
                    <a:pt x="416" y="10187"/>
                  </a:lnTo>
                  <a:lnTo>
                    <a:pt x="386" y="10098"/>
                  </a:lnTo>
                  <a:lnTo>
                    <a:pt x="356" y="10008"/>
                  </a:lnTo>
                  <a:lnTo>
                    <a:pt x="328" y="9917"/>
                  </a:lnTo>
                  <a:lnTo>
                    <a:pt x="302" y="9825"/>
                  </a:lnTo>
                  <a:lnTo>
                    <a:pt x="276" y="9734"/>
                  </a:lnTo>
                  <a:lnTo>
                    <a:pt x="251" y="9642"/>
                  </a:lnTo>
                  <a:lnTo>
                    <a:pt x="228" y="9550"/>
                  </a:lnTo>
                  <a:lnTo>
                    <a:pt x="206" y="9457"/>
                  </a:lnTo>
                  <a:lnTo>
                    <a:pt x="185" y="9364"/>
                  </a:lnTo>
                  <a:lnTo>
                    <a:pt x="165" y="9270"/>
                  </a:lnTo>
                  <a:lnTo>
                    <a:pt x="146" y="9176"/>
                  </a:lnTo>
                  <a:lnTo>
                    <a:pt x="128" y="9081"/>
                  </a:lnTo>
                  <a:lnTo>
                    <a:pt x="112" y="8986"/>
                  </a:lnTo>
                  <a:lnTo>
                    <a:pt x="96" y="8891"/>
                  </a:lnTo>
                  <a:lnTo>
                    <a:pt x="82" y="8795"/>
                  </a:lnTo>
                  <a:lnTo>
                    <a:pt x="69" y="8698"/>
                  </a:lnTo>
                  <a:lnTo>
                    <a:pt x="57" y="8601"/>
                  </a:lnTo>
                  <a:lnTo>
                    <a:pt x="46" y="8504"/>
                  </a:lnTo>
                  <a:lnTo>
                    <a:pt x="36" y="8406"/>
                  </a:lnTo>
                  <a:lnTo>
                    <a:pt x="28" y="8307"/>
                  </a:lnTo>
                  <a:lnTo>
                    <a:pt x="20" y="8208"/>
                  </a:lnTo>
                  <a:lnTo>
                    <a:pt x="14" y="8109"/>
                  </a:lnTo>
                  <a:lnTo>
                    <a:pt x="9" y="8009"/>
                  </a:lnTo>
                  <a:lnTo>
                    <a:pt x="5" y="7909"/>
                  </a:lnTo>
                  <a:lnTo>
                    <a:pt x="2" y="7808"/>
                  </a:lnTo>
                  <a:lnTo>
                    <a:pt x="1" y="7707"/>
                  </a:lnTo>
                  <a:lnTo>
                    <a:pt x="0" y="760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8" name="Freeform 42"/>
            <p:cNvSpPr>
              <a:spLocks/>
            </p:cNvSpPr>
            <p:nvPr/>
          </p:nvSpPr>
          <p:spPr bwMode="auto">
            <a:xfrm>
              <a:off x="1320768" y="4537077"/>
              <a:ext cx="1016000" cy="963613"/>
            </a:xfrm>
            <a:custGeom>
              <a:avLst/>
              <a:gdLst/>
              <a:ahLst/>
              <a:cxnLst>
                <a:cxn ang="0">
                  <a:pos x="647" y="7890"/>
                </a:cxn>
                <a:cxn ang="0">
                  <a:pos x="4502" y="7890"/>
                </a:cxn>
                <a:cxn ang="0">
                  <a:pos x="4502" y="7890"/>
                </a:cxn>
                <a:cxn ang="0">
                  <a:pos x="8323" y="7890"/>
                </a:cxn>
                <a:cxn ang="0">
                  <a:pos x="8323" y="7890"/>
                </a:cxn>
                <a:cxn ang="0">
                  <a:pos x="8323" y="4776"/>
                </a:cxn>
                <a:cxn ang="0">
                  <a:pos x="8323" y="233"/>
                </a:cxn>
                <a:cxn ang="0">
                  <a:pos x="4502" y="233"/>
                </a:cxn>
                <a:cxn ang="0">
                  <a:pos x="4502" y="2502"/>
                </a:cxn>
                <a:cxn ang="0">
                  <a:pos x="1999" y="0"/>
                </a:cxn>
                <a:cxn ang="0">
                  <a:pos x="0" y="1998"/>
                </a:cxn>
                <a:cxn ang="0">
                  <a:pos x="2778" y="4776"/>
                </a:cxn>
                <a:cxn ang="0">
                  <a:pos x="647" y="4776"/>
                </a:cxn>
                <a:cxn ang="0">
                  <a:pos x="647" y="7890"/>
                </a:cxn>
              </a:cxnLst>
              <a:rect l="0" t="0" r="r" b="b"/>
              <a:pathLst>
                <a:path w="8323" h="7890">
                  <a:moveTo>
                    <a:pt x="647" y="7890"/>
                  </a:moveTo>
                  <a:lnTo>
                    <a:pt x="4502" y="7890"/>
                  </a:lnTo>
                  <a:lnTo>
                    <a:pt x="4502" y="7890"/>
                  </a:lnTo>
                  <a:lnTo>
                    <a:pt x="8323" y="7890"/>
                  </a:lnTo>
                  <a:lnTo>
                    <a:pt x="8323" y="7890"/>
                  </a:lnTo>
                  <a:lnTo>
                    <a:pt x="8323" y="4776"/>
                  </a:lnTo>
                  <a:lnTo>
                    <a:pt x="8323" y="233"/>
                  </a:lnTo>
                  <a:lnTo>
                    <a:pt x="4502" y="233"/>
                  </a:lnTo>
                  <a:lnTo>
                    <a:pt x="4502" y="2502"/>
                  </a:lnTo>
                  <a:lnTo>
                    <a:pt x="1999" y="0"/>
                  </a:lnTo>
                  <a:lnTo>
                    <a:pt x="0" y="1998"/>
                  </a:lnTo>
                  <a:lnTo>
                    <a:pt x="2778" y="4776"/>
                  </a:lnTo>
                  <a:lnTo>
                    <a:pt x="647" y="4776"/>
                  </a:lnTo>
                  <a:lnTo>
                    <a:pt x="647" y="78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29" name="4 Marcador de número de diapositiva"/>
          <p:cNvSpPr>
            <a:spLocks noGrp="1"/>
          </p:cNvSpPr>
          <p:nvPr userDrawn="1">
            <p:ph type="sldNum" sz="quarter" idx="4"/>
          </p:nvPr>
        </p:nvSpPr>
        <p:spPr>
          <a:xfrm>
            <a:off x="0" y="6543885"/>
            <a:ext cx="792088" cy="31411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934BB2FD-5035-4E29-91C2-2A09386173DC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30" name="Picture 8" descr="http://www-utheal.phys.s.u-tokyo.ac.jp/SuzakuConference2009/wp-content/uploads/2009/02/esa_logo-500x197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09599" y="6452910"/>
            <a:ext cx="926297" cy="37779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4" r:id="rId2"/>
  </p:sldLayoutIdLst>
  <p:hf hdr="0" ft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2800" kern="1200">
          <a:solidFill>
            <a:srgbClr val="E77817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mailto:fgutierrez@arquimea.com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37.png"/><Relationship Id="rId4" Type="http://schemas.openxmlformats.org/officeDocument/2006/relationships/image" Target="../media/image36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18" Type="http://schemas.openxmlformats.org/officeDocument/2006/relationships/image" Target="../media/image19.jpeg"/><Relationship Id="rId3" Type="http://schemas.openxmlformats.org/officeDocument/2006/relationships/image" Target="../media/image5.jpeg"/><Relationship Id="rId21" Type="http://schemas.openxmlformats.org/officeDocument/2006/relationships/image" Target="../media/image21.gif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17" Type="http://schemas.openxmlformats.org/officeDocument/2006/relationships/image" Target="../media/image18.png"/><Relationship Id="rId2" Type="http://schemas.openxmlformats.org/officeDocument/2006/relationships/image" Target="../media/image3.jpeg"/><Relationship Id="rId16" Type="http://schemas.openxmlformats.org/officeDocument/2006/relationships/image" Target="../media/image17.jpeg"/><Relationship Id="rId20" Type="http://schemas.openxmlformats.org/officeDocument/2006/relationships/hyperlink" Target="http://www.sensodrive.de/index.php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11" Type="http://schemas.openxmlformats.org/officeDocument/2006/relationships/image" Target="../media/image12.jpeg"/><Relationship Id="rId5" Type="http://schemas.openxmlformats.org/officeDocument/2006/relationships/image" Target="../media/image7.jpeg"/><Relationship Id="rId15" Type="http://schemas.openxmlformats.org/officeDocument/2006/relationships/image" Target="../media/image16.png"/><Relationship Id="rId10" Type="http://schemas.openxmlformats.org/officeDocument/2006/relationships/image" Target="../media/image11.jpeg"/><Relationship Id="rId19" Type="http://schemas.openxmlformats.org/officeDocument/2006/relationships/image" Target="../media/image20.png"/><Relationship Id="rId4" Type="http://schemas.openxmlformats.org/officeDocument/2006/relationships/image" Target="../media/image6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Relationship Id="rId22" Type="http://schemas.openxmlformats.org/officeDocument/2006/relationships/image" Target="../media/image2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699792" y="1124744"/>
            <a:ext cx="5686436" cy="368280"/>
          </a:xfrm>
        </p:spPr>
        <p:txBody>
          <a:bodyPr>
            <a:noAutofit/>
          </a:bodyPr>
          <a:lstStyle/>
          <a:p>
            <a:r>
              <a:rPr lang="en-GB" sz="3200" b="1" dirty="0" smtClean="0">
                <a:latin typeface="Century Gothic" pitchFamily="34" charset="0"/>
              </a:rPr>
              <a:t>RAD </a:t>
            </a:r>
            <a:r>
              <a:rPr lang="en-GB" sz="3200" b="1" dirty="0">
                <a:latin typeface="Century Gothic" pitchFamily="34" charset="0"/>
              </a:rPr>
              <a:t>HARD ASICS FOR COSMIC VISION </a:t>
            </a:r>
            <a:r>
              <a:rPr lang="en-GB" sz="3200" b="1" dirty="0" smtClean="0">
                <a:latin typeface="Century Gothic" pitchFamily="34" charset="0"/>
              </a:rPr>
              <a:t/>
            </a:r>
            <a:br>
              <a:rPr lang="en-GB" sz="3200" b="1" dirty="0" smtClean="0">
                <a:latin typeface="Century Gothic" pitchFamily="34" charset="0"/>
              </a:rPr>
            </a:br>
            <a:r>
              <a:rPr lang="en-GB" sz="3200" b="1" dirty="0" smtClean="0">
                <a:latin typeface="Century Gothic" pitchFamily="34" charset="0"/>
              </a:rPr>
              <a:t/>
            </a:r>
            <a:br>
              <a:rPr lang="en-GB" sz="3200" b="1" dirty="0" smtClean="0">
                <a:latin typeface="Century Gothic" pitchFamily="34" charset="0"/>
              </a:rPr>
            </a:br>
            <a:r>
              <a:rPr lang="en-GB" sz="32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 MIXED SIGNAL IPS INTEGRATION </a:t>
            </a:r>
            <a:br>
              <a:rPr lang="en-GB" sz="32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</a:br>
            <a:r>
              <a:rPr lang="en-GB" sz="3200" b="1" dirty="0" smtClean="0">
                <a:latin typeface="Century Gothic" pitchFamily="34" charset="0"/>
              </a:rPr>
              <a:t/>
            </a:r>
            <a:br>
              <a:rPr lang="en-GB" sz="3200" b="1" dirty="0" smtClean="0">
                <a:latin typeface="Century Gothic" pitchFamily="34" charset="0"/>
              </a:rPr>
            </a:br>
            <a:r>
              <a:rPr lang="en-GB" dirty="0" smtClean="0">
                <a:latin typeface="Century Gothic" pitchFamily="34" charset="0"/>
              </a:rPr>
              <a:t>F. </a:t>
            </a:r>
            <a:r>
              <a:rPr lang="en-GB" dirty="0" err="1" smtClean="0">
                <a:latin typeface="Century Gothic" pitchFamily="34" charset="0"/>
              </a:rPr>
              <a:t>Gutiérrez</a:t>
            </a:r>
            <a:r>
              <a:rPr lang="en-GB" dirty="0" smtClean="0">
                <a:latin typeface="Century Gothic" pitchFamily="34" charset="0"/>
              </a:rPr>
              <a:t> (ARQUIMEA)</a:t>
            </a:r>
            <a:br>
              <a:rPr lang="en-GB" dirty="0" smtClean="0">
                <a:latin typeface="Century Gothic" pitchFamily="34" charset="0"/>
              </a:rPr>
            </a:br>
            <a:r>
              <a:rPr lang="en-GB" dirty="0" smtClean="0">
                <a:latin typeface="Century Gothic" pitchFamily="34" charset="0"/>
              </a:rPr>
              <a:t>D. González (ARQUIMEA)</a:t>
            </a:r>
            <a:br>
              <a:rPr lang="en-GB" dirty="0" smtClean="0">
                <a:latin typeface="Century Gothic" pitchFamily="34" charset="0"/>
              </a:rPr>
            </a:br>
            <a:r>
              <a:rPr lang="en-GB" dirty="0" smtClean="0">
                <a:latin typeface="Century Gothic" pitchFamily="34" charset="0"/>
              </a:rPr>
              <a:t>R. Jansen (ESA)</a:t>
            </a:r>
            <a:r>
              <a:rPr lang="en-GB" sz="3200" b="1" dirty="0" smtClean="0">
                <a:latin typeface="Century Gothic" pitchFamily="34" charset="0"/>
              </a:rPr>
              <a:t/>
            </a:r>
            <a:br>
              <a:rPr lang="en-GB" sz="3200" b="1" dirty="0" smtClean="0">
                <a:latin typeface="Century Gothic" pitchFamily="34" charset="0"/>
              </a:rPr>
            </a:br>
            <a:endParaRPr lang="es-ES" sz="3200" b="1" dirty="0">
              <a:latin typeface="Century Gothic" pitchFamily="34" charset="0"/>
            </a:endParaRPr>
          </a:p>
        </p:txBody>
      </p:sp>
      <p:pic>
        <p:nvPicPr>
          <p:cNvPr id="5" name="Picture 2" descr="C:\Users\fgutierrez\Documents\# C VIRTUAL\FOTOS ARQUIMEA\ASIC\COSMIC VISION HF CHIP V1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708920"/>
            <a:ext cx="3600517" cy="2880320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1259632" y="2708920"/>
            <a:ext cx="3168352" cy="2880320"/>
          </a:xfrm>
          <a:prstGeom prst="rect">
            <a:avLst/>
          </a:prstGeom>
          <a:noFill/>
          <a:ln w="508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5 CuadroTexto"/>
          <p:cNvSpPr txBox="1"/>
          <p:nvPr/>
        </p:nvSpPr>
        <p:spPr>
          <a:xfrm>
            <a:off x="4211960" y="4581128"/>
            <a:ext cx="28083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High Frequency Reconfigurable </a:t>
            </a:r>
          </a:p>
          <a:p>
            <a:r>
              <a:rPr lang="en-GB" sz="1400" i="1" dirty="0" smtClean="0"/>
              <a:t>ASIC for Cosmic Vision </a:t>
            </a:r>
          </a:p>
          <a:p>
            <a:r>
              <a:rPr lang="en-GB" sz="1400" i="1" dirty="0" smtClean="0"/>
              <a:t>RUN1 </a:t>
            </a:r>
          </a:p>
          <a:p>
            <a:r>
              <a:rPr lang="en-GB" sz="1400" i="1" dirty="0" smtClean="0"/>
              <a:t>(Test Chip with all </a:t>
            </a:r>
            <a:r>
              <a:rPr lang="en-GB" sz="1400" i="1" dirty="0" err="1" smtClean="0"/>
              <a:t>analog</a:t>
            </a:r>
            <a:r>
              <a:rPr lang="en-GB" sz="1400" i="1" dirty="0" smtClean="0"/>
              <a:t> blocks)</a:t>
            </a:r>
            <a:endParaRPr lang="en-GB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idx="4294967295"/>
          </p:nvPr>
        </p:nvSpPr>
        <p:spPr>
          <a:xfrm>
            <a:off x="2771800" y="620688"/>
            <a:ext cx="5184576" cy="504056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GB" sz="2000" b="1" smtClean="0">
                <a:latin typeface="Century Gothic" pitchFamily="34" charset="0"/>
              </a:rPr>
              <a:t>Medium frequency ASIC (100KHz/10MHz)</a:t>
            </a:r>
            <a:endParaRPr lang="en-GB" sz="2000" b="1">
              <a:latin typeface="Century Gothic" pitchFamily="34" charset="0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6543757"/>
              </p:ext>
            </p:extLst>
          </p:nvPr>
        </p:nvGraphicFramePr>
        <p:xfrm>
          <a:off x="2843808" y="1052736"/>
          <a:ext cx="6048672" cy="531368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320975"/>
                <a:gridCol w="472769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Blocks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Spec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smtClean="0"/>
                        <a:t>ADC</a:t>
                      </a:r>
                      <a:endParaRPr lang="en-GB" noProof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noProof="0" smtClean="0"/>
                        <a:t>17 ENOB@ 0.1 MHz – 2</a:t>
                      </a:r>
                      <a:r>
                        <a:rPr lang="en-GB" sz="1800" kern="1200" baseline="0" noProof="0" smtClean="0"/>
                        <a:t> mA</a:t>
                      </a:r>
                      <a:endParaRPr lang="en-GB" sz="1800" kern="1200" noProof="0" smtClean="0"/>
                    </a:p>
                    <a:p>
                      <a:r>
                        <a:rPr lang="en-GB" sz="1800" kern="1200" noProof="0" smtClean="0"/>
                        <a:t>12 ENOB@ 10 MHz – 20 mA</a:t>
                      </a:r>
                      <a:endParaRPr lang="en-GB" sz="1800" kern="1200" noProof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smtClean="0"/>
                        <a:t>DAC</a:t>
                      </a:r>
                      <a:endParaRPr lang="en-GB" noProof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noProof="0" smtClean="0"/>
                        <a:t>17 bits (effective)@ 0.1 MHz – 2</a:t>
                      </a:r>
                      <a:r>
                        <a:rPr lang="en-GB" sz="1800" kern="1200" baseline="0" noProof="0" smtClean="0"/>
                        <a:t> mA</a:t>
                      </a:r>
                      <a:endParaRPr lang="en-GB" sz="1800" kern="1200" noProof="0" smtClean="0"/>
                    </a:p>
                    <a:p>
                      <a:r>
                        <a:rPr lang="en-GB" sz="1800" kern="1200" noProof="0" smtClean="0"/>
                        <a:t>12 bits (effective)@ 10 MHz – 20 mA </a:t>
                      </a:r>
                      <a:endParaRPr lang="en-GB" sz="1800" kern="1200" noProof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smtClean="0"/>
                        <a:t>Low Noise</a:t>
                      </a:r>
                      <a:r>
                        <a:rPr lang="en-GB" baseline="0" noProof="0" smtClean="0"/>
                        <a:t> Amp.</a:t>
                      </a:r>
                      <a:endParaRPr lang="en-GB" noProof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noProof="0" dirty="0" smtClean="0"/>
                        <a:t>[-6 ; 30] dB</a:t>
                      </a:r>
                      <a:r>
                        <a:rPr lang="en-GB" sz="1800" kern="1200" baseline="0" noProof="0" dirty="0" smtClean="0"/>
                        <a:t> Gain </a:t>
                      </a:r>
                      <a:r>
                        <a:rPr lang="en-GB" sz="1800" kern="1200" noProof="0" dirty="0" smtClean="0"/>
                        <a:t>in Voltage Mode – 24 mA max</a:t>
                      </a:r>
                    </a:p>
                    <a:p>
                      <a:r>
                        <a:rPr lang="en-GB" sz="1800" kern="1200" noProof="0" dirty="0" smtClean="0"/>
                        <a:t> 8.5</a:t>
                      </a:r>
                      <a:r>
                        <a:rPr lang="en-GB" sz="1800" kern="1200" baseline="0" noProof="0" dirty="0" smtClean="0"/>
                        <a:t> </a:t>
                      </a:r>
                      <a:r>
                        <a:rPr lang="en-GB" sz="1800" kern="1200" baseline="0" noProof="0" dirty="0" err="1" smtClean="0"/>
                        <a:t>nV</a:t>
                      </a:r>
                      <a:r>
                        <a:rPr lang="en-GB" sz="1800" u="none" strike="noStrike" kern="1200" baseline="0" noProof="0" dirty="0" smtClean="0"/>
                        <a:t>/√Hz Noise density @ 1 MHz</a:t>
                      </a:r>
                    </a:p>
                    <a:p>
                      <a:endParaRPr lang="en-GB" sz="1800" kern="1200" noProof="0" dirty="0" smtClean="0"/>
                    </a:p>
                    <a:p>
                      <a:r>
                        <a:rPr lang="en-GB" sz="1800" kern="1200" noProof="0" dirty="0" smtClean="0"/>
                        <a:t>[3 ; 3000] kΩ</a:t>
                      </a:r>
                      <a:r>
                        <a:rPr lang="en-GB" sz="1800" kern="1200" baseline="0" noProof="0" dirty="0" smtClean="0"/>
                        <a:t> Gain in Current Mode – 24mA max.</a:t>
                      </a:r>
                    </a:p>
                    <a:p>
                      <a:r>
                        <a:rPr lang="en-GB" sz="1800" kern="1200" baseline="0" noProof="0" dirty="0" smtClean="0"/>
                        <a:t>518 </a:t>
                      </a:r>
                      <a:r>
                        <a:rPr lang="en-GB" sz="1800" u="none" strike="noStrike" kern="1200" baseline="0" noProof="0" dirty="0" err="1" smtClean="0"/>
                        <a:t>fA</a:t>
                      </a:r>
                      <a:r>
                        <a:rPr lang="en-GB" sz="1800" u="none" strike="noStrike" kern="1200" baseline="0" noProof="0" dirty="0" smtClean="0"/>
                        <a:t>/√Hz Noise density @ 1MHz and 3MΩ gain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smtClean="0"/>
                        <a:t>Bessel</a:t>
                      </a:r>
                      <a:r>
                        <a:rPr lang="en-GB" baseline="0" noProof="0" smtClean="0"/>
                        <a:t> Filter</a:t>
                      </a:r>
                      <a:endParaRPr lang="en-GB" noProof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kern="1200" noProof="0" dirty="0" smtClean="0"/>
                        <a:t>Bandwidth 0.05 to 5 MHZ – 0.05 to 2 mA</a:t>
                      </a:r>
                      <a:endParaRPr lang="en-GB" sz="1800" kern="1200" noProof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smtClean="0"/>
                        <a:t>Power</a:t>
                      </a:r>
                      <a:r>
                        <a:rPr lang="en-GB" baseline="0" noProof="0" smtClean="0"/>
                        <a:t> Amp</a:t>
                      </a:r>
                      <a:endParaRPr lang="en-GB" noProof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Voltage</a:t>
                      </a:r>
                      <a:r>
                        <a:rPr lang="en-GB" baseline="0" noProof="0" dirty="0" smtClean="0"/>
                        <a:t> (160 mA max) THD -74dB @ 1 MHz</a:t>
                      </a:r>
                    </a:p>
                    <a:p>
                      <a:r>
                        <a:rPr lang="en-GB" baseline="0" noProof="0" dirty="0" smtClean="0"/>
                        <a:t> Current mode (120 mA max) THD -63dB </a:t>
                      </a:r>
                    </a:p>
                    <a:p>
                      <a:r>
                        <a:rPr lang="en-GB" baseline="0" noProof="0" dirty="0" smtClean="0"/>
                        <a:t>@ 1 MHz</a:t>
                      </a:r>
                      <a:endParaRPr lang="en-GB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smtClean="0"/>
                        <a:t>Common</a:t>
                      </a:r>
                      <a:r>
                        <a:rPr lang="en-GB" baseline="0" noProof="0" smtClean="0"/>
                        <a:t> blocks</a:t>
                      </a:r>
                      <a:endParaRPr lang="en-GB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Power-on-reset,</a:t>
                      </a:r>
                      <a:r>
                        <a:rPr lang="en-GB" baseline="0" noProof="0" dirty="0" smtClean="0"/>
                        <a:t> </a:t>
                      </a:r>
                      <a:r>
                        <a:rPr lang="en-GB" baseline="0" noProof="0" dirty="0" err="1" smtClean="0"/>
                        <a:t>Bandgap</a:t>
                      </a:r>
                      <a:r>
                        <a:rPr lang="en-GB" baseline="0" noProof="0" dirty="0" smtClean="0"/>
                        <a:t> (1.25V+-5mV), Voltage regulators (3.3 to 1.8V)</a:t>
                      </a:r>
                      <a:endParaRPr lang="en-GB" noProof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1 Título"/>
          <p:cNvSpPr>
            <a:spLocks noGrp="1"/>
          </p:cNvSpPr>
          <p:nvPr>
            <p:ph type="title"/>
          </p:nvPr>
        </p:nvSpPr>
        <p:spPr>
          <a:xfrm>
            <a:off x="2627784" y="0"/>
            <a:ext cx="6516216" cy="36828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 sz="2000" dirty="0" smtClean="0">
                <a:latin typeface="Century Gothic" pitchFamily="34" charset="0"/>
              </a:rPr>
              <a:t>THE RECONFIGURABLE ASICS  FOR COSMIC VISION</a:t>
            </a:r>
            <a:r>
              <a:rPr lang="es-ES" sz="2000" b="1" dirty="0" smtClean="0">
                <a:latin typeface="Century Gothic" pitchFamily="34" charset="0"/>
              </a:rPr>
              <a:t/>
            </a:r>
            <a:br>
              <a:rPr lang="es-ES" sz="2000" b="1" dirty="0" smtClean="0">
                <a:latin typeface="Century Gothic" pitchFamily="34" charset="0"/>
              </a:rPr>
            </a:br>
            <a:r>
              <a:rPr lang="es-ES" sz="2000" b="1" dirty="0" smtClean="0">
                <a:latin typeface="Century Gothic" pitchFamily="34" charset="0"/>
              </a:rPr>
              <a:t>IPS SPECS…</a:t>
            </a:r>
          </a:p>
        </p:txBody>
      </p:sp>
      <p:sp>
        <p:nvSpPr>
          <p:cNvPr id="7" name="6 Elipse"/>
          <p:cNvSpPr/>
          <p:nvPr/>
        </p:nvSpPr>
        <p:spPr>
          <a:xfrm>
            <a:off x="0" y="3267568"/>
            <a:ext cx="251520" cy="288032"/>
          </a:xfrm>
          <a:prstGeom prst="ellipse">
            <a:avLst/>
          </a:prstGeom>
          <a:noFill/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" name="17 Grupo"/>
          <p:cNvGrpSpPr/>
          <p:nvPr/>
        </p:nvGrpSpPr>
        <p:grpSpPr>
          <a:xfrm>
            <a:off x="179512" y="3861048"/>
            <a:ext cx="1440160" cy="72008"/>
            <a:chOff x="179512" y="3861048"/>
            <a:chExt cx="1440160" cy="72008"/>
          </a:xfrm>
        </p:grpSpPr>
        <p:sp>
          <p:nvSpPr>
            <p:cNvPr id="6" name="5 Rectángulo"/>
            <p:cNvSpPr/>
            <p:nvPr/>
          </p:nvSpPr>
          <p:spPr>
            <a:xfrm>
              <a:off x="179512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7 Rectángulo"/>
            <p:cNvSpPr/>
            <p:nvPr/>
          </p:nvSpPr>
          <p:spPr>
            <a:xfrm>
              <a:off x="323528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8 Rectángulo"/>
            <p:cNvSpPr/>
            <p:nvPr/>
          </p:nvSpPr>
          <p:spPr>
            <a:xfrm>
              <a:off x="467544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9 Rectángulo"/>
            <p:cNvSpPr/>
            <p:nvPr/>
          </p:nvSpPr>
          <p:spPr>
            <a:xfrm>
              <a:off x="611560" y="3861048"/>
              <a:ext cx="144016" cy="7200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11 Rectángulo"/>
            <p:cNvSpPr/>
            <p:nvPr/>
          </p:nvSpPr>
          <p:spPr>
            <a:xfrm>
              <a:off x="755576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12 Rectángulo"/>
            <p:cNvSpPr/>
            <p:nvPr/>
          </p:nvSpPr>
          <p:spPr>
            <a:xfrm>
              <a:off x="899592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13 Rectángulo"/>
            <p:cNvSpPr/>
            <p:nvPr/>
          </p:nvSpPr>
          <p:spPr>
            <a:xfrm>
              <a:off x="1043608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14 Rectángulo"/>
            <p:cNvSpPr/>
            <p:nvPr/>
          </p:nvSpPr>
          <p:spPr>
            <a:xfrm>
              <a:off x="1187624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15 Rectángulo"/>
            <p:cNvSpPr/>
            <p:nvPr/>
          </p:nvSpPr>
          <p:spPr>
            <a:xfrm>
              <a:off x="1331640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16 Rectángulo"/>
            <p:cNvSpPr/>
            <p:nvPr/>
          </p:nvSpPr>
          <p:spPr>
            <a:xfrm>
              <a:off x="1475656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88232" y="0"/>
            <a:ext cx="7020272" cy="36828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 sz="2000" dirty="0" smtClean="0">
                <a:latin typeface="Century Gothic" pitchFamily="34" charset="0"/>
              </a:rPr>
              <a:t>THE RECONFIGURABLE ASICS  FOR COSMIC VISION</a:t>
            </a:r>
            <a:r>
              <a:rPr lang="es-ES" sz="2000" b="1" dirty="0" smtClean="0">
                <a:latin typeface="Century Gothic" pitchFamily="34" charset="0"/>
              </a:rPr>
              <a:t/>
            </a:r>
            <a:br>
              <a:rPr lang="es-ES" sz="2000" b="1" dirty="0" smtClean="0">
                <a:latin typeface="Century Gothic" pitchFamily="34" charset="0"/>
              </a:rPr>
            </a:br>
            <a:r>
              <a:rPr lang="es-ES" sz="2000" b="1" dirty="0" smtClean="0">
                <a:latin typeface="Century Gothic" pitchFamily="34" charset="0"/>
              </a:rPr>
              <a:t>…IPS SPECS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idx="4294967295"/>
          </p:nvPr>
        </p:nvSpPr>
        <p:spPr>
          <a:xfrm>
            <a:off x="2699792" y="548680"/>
            <a:ext cx="5544616" cy="576064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es-ES" sz="2000" b="1" dirty="0" smtClean="0">
                <a:latin typeface="Century Gothic" pitchFamily="34" charset="0"/>
              </a:rPr>
              <a:t>High </a:t>
            </a:r>
            <a:r>
              <a:rPr lang="es-ES" sz="2000" b="1" dirty="0" err="1" smtClean="0">
                <a:latin typeface="Century Gothic" pitchFamily="34" charset="0"/>
              </a:rPr>
              <a:t>frequency</a:t>
            </a:r>
            <a:r>
              <a:rPr lang="es-ES" sz="2000" b="1" dirty="0" smtClean="0">
                <a:latin typeface="Century Gothic" pitchFamily="34" charset="0"/>
              </a:rPr>
              <a:t> ASIC (10MHz/100MHz)</a:t>
            </a:r>
            <a:endParaRPr lang="es-ES" sz="2000" b="1" dirty="0">
              <a:latin typeface="Century Gothic" pitchFamily="34" charset="0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6534014"/>
              </p:ext>
            </p:extLst>
          </p:nvPr>
        </p:nvGraphicFramePr>
        <p:xfrm>
          <a:off x="2843808" y="1052736"/>
          <a:ext cx="6048672" cy="531368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320975"/>
                <a:gridCol w="4727697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Blocks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Spec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ADC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12 ENOB@ 10 MHz </a:t>
                      </a:r>
                    </a:p>
                    <a:p>
                      <a:r>
                        <a:rPr lang="en-US" sz="1800" kern="1200" dirty="0" smtClean="0"/>
                        <a:t>10 ENOB@ 100 MHz – 250 mA</a:t>
                      </a:r>
                      <a:endParaRPr lang="es-E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DAC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12 bits (effective)@ 10 MHz</a:t>
                      </a:r>
                      <a:endParaRPr lang="es-ES" sz="1800" kern="1200" dirty="0" smtClean="0"/>
                    </a:p>
                    <a:p>
                      <a:r>
                        <a:rPr lang="en-US" sz="1800" kern="1200" dirty="0" smtClean="0"/>
                        <a:t>9 bits (effective)@ 100 MHz – 60 mA </a:t>
                      </a:r>
                      <a:endParaRPr lang="es-E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Low</a:t>
                      </a:r>
                      <a:r>
                        <a:rPr lang="es-ES" dirty="0" smtClean="0"/>
                        <a:t> </a:t>
                      </a:r>
                      <a:r>
                        <a:rPr lang="es-ES" dirty="0" err="1" smtClean="0"/>
                        <a:t>Noise</a:t>
                      </a:r>
                      <a:r>
                        <a:rPr lang="es-ES" baseline="0" dirty="0" smtClean="0"/>
                        <a:t> </a:t>
                      </a:r>
                      <a:r>
                        <a:rPr lang="es-ES" baseline="0" dirty="0" err="1" smtClean="0"/>
                        <a:t>Amp</a:t>
                      </a:r>
                      <a:r>
                        <a:rPr lang="es-ES" baseline="0" dirty="0" smtClean="0"/>
                        <a:t>.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[-6 ; 30] dB</a:t>
                      </a:r>
                      <a:r>
                        <a:rPr lang="en-US" sz="1800" kern="1200" baseline="0" dirty="0" smtClean="0"/>
                        <a:t> Gain </a:t>
                      </a:r>
                      <a:r>
                        <a:rPr lang="en-GB" sz="1800" kern="1200" dirty="0" smtClean="0"/>
                        <a:t>in Voltage Mode – 49 mA max</a:t>
                      </a:r>
                    </a:p>
                    <a:p>
                      <a:r>
                        <a:rPr lang="en-GB" sz="1800" kern="1200" dirty="0" smtClean="0"/>
                        <a:t> 4.4</a:t>
                      </a:r>
                      <a:r>
                        <a:rPr lang="en-GB" sz="1800" kern="1200" baseline="0" dirty="0" smtClean="0"/>
                        <a:t> </a:t>
                      </a:r>
                      <a:r>
                        <a:rPr lang="en-GB" sz="1800" kern="1200" baseline="0" dirty="0" err="1" smtClean="0"/>
                        <a:t>nV</a:t>
                      </a:r>
                      <a:r>
                        <a:rPr lang="en-US" sz="1800" u="none" strike="noStrike" kern="1200" baseline="0" dirty="0" smtClean="0"/>
                        <a:t>/√Hz Noise density @ 10 MHz</a:t>
                      </a:r>
                    </a:p>
                    <a:p>
                      <a:endParaRPr lang="en-GB" sz="1800" kern="1200" dirty="0" smtClean="0"/>
                    </a:p>
                    <a:p>
                      <a:r>
                        <a:rPr lang="en-US" sz="1800" kern="1200" dirty="0" smtClean="0"/>
                        <a:t>[3 ; 3000] kΩ</a:t>
                      </a:r>
                      <a:r>
                        <a:rPr lang="en-US" sz="1800" kern="1200" baseline="0" dirty="0" smtClean="0"/>
                        <a:t> Gain in Current Mode – 49mA max</a:t>
                      </a:r>
                    </a:p>
                    <a:p>
                      <a:r>
                        <a:rPr lang="en-US" sz="1800" kern="1200" baseline="0" dirty="0" smtClean="0"/>
                        <a:t>8.8</a:t>
                      </a:r>
                      <a:r>
                        <a:rPr lang="en-US" sz="1800" u="none" strike="noStrike" kern="1200" baseline="0" dirty="0" smtClean="0"/>
                        <a:t>pA/√Hz Noise density @ 10MHz and 3k</a:t>
                      </a:r>
                      <a:r>
                        <a:rPr lang="el-GR" sz="1800" u="none" strike="noStrike" kern="1200" baseline="0" dirty="0" smtClean="0"/>
                        <a:t>Ω</a:t>
                      </a:r>
                      <a:r>
                        <a:rPr lang="es-ES" sz="1800" u="none" strike="noStrike" kern="1200" baseline="0" dirty="0" smtClean="0"/>
                        <a:t> </a:t>
                      </a:r>
                      <a:r>
                        <a:rPr lang="es-ES" sz="1800" u="none" strike="noStrike" kern="1200" baseline="0" dirty="0" err="1" smtClean="0"/>
                        <a:t>gain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Bessel</a:t>
                      </a:r>
                      <a:r>
                        <a:rPr lang="es-ES" baseline="0" dirty="0" smtClean="0"/>
                        <a:t> </a:t>
                      </a:r>
                      <a:r>
                        <a:rPr lang="es-ES" baseline="0" dirty="0" err="1" smtClean="0"/>
                        <a:t>Filter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200" dirty="0" smtClean="0"/>
                        <a:t>Bandwidth 5 to 50 MHZ – 8.5 </a:t>
                      </a:r>
                      <a:r>
                        <a:rPr lang="en-US" sz="1800" kern="1200" dirty="0" err="1" smtClean="0"/>
                        <a:t>mA</a:t>
                      </a:r>
                      <a:endParaRPr lang="es-E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Power</a:t>
                      </a:r>
                      <a:r>
                        <a:rPr lang="es-ES" baseline="0" dirty="0" smtClean="0"/>
                        <a:t> </a:t>
                      </a:r>
                      <a:r>
                        <a:rPr lang="es-ES" baseline="0" dirty="0" err="1" smtClean="0"/>
                        <a:t>Amp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err="1" smtClean="0"/>
                        <a:t>Voltage</a:t>
                      </a:r>
                      <a:r>
                        <a:rPr lang="es-ES" baseline="0" dirty="0" smtClean="0"/>
                        <a:t> (120 </a:t>
                      </a:r>
                      <a:r>
                        <a:rPr lang="es-ES" baseline="0" dirty="0" err="1" smtClean="0"/>
                        <a:t>mA</a:t>
                      </a:r>
                      <a:r>
                        <a:rPr lang="es-ES" baseline="0" dirty="0" smtClean="0"/>
                        <a:t>)  THD -66dB@ 10MHz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aseline="0" dirty="0" err="1" smtClean="0"/>
                        <a:t>Current</a:t>
                      </a:r>
                      <a:r>
                        <a:rPr lang="es-ES" baseline="0" dirty="0" smtClean="0"/>
                        <a:t> </a:t>
                      </a:r>
                      <a:r>
                        <a:rPr lang="es-ES" baseline="0" dirty="0" err="1" smtClean="0"/>
                        <a:t>mode</a:t>
                      </a:r>
                      <a:r>
                        <a:rPr lang="es-ES" baseline="0" dirty="0" smtClean="0"/>
                        <a:t> (120 </a:t>
                      </a:r>
                      <a:r>
                        <a:rPr lang="es-ES" baseline="0" dirty="0" err="1" smtClean="0"/>
                        <a:t>mA</a:t>
                      </a:r>
                      <a:r>
                        <a:rPr lang="es-ES" baseline="0" dirty="0" smtClean="0"/>
                        <a:t> </a:t>
                      </a:r>
                      <a:r>
                        <a:rPr lang="es-ES" baseline="0" dirty="0" err="1" smtClean="0"/>
                        <a:t>max</a:t>
                      </a:r>
                      <a:r>
                        <a:rPr lang="es-ES" baseline="0" dirty="0" smtClean="0"/>
                        <a:t>)  THD  -47db @ 10MHz</a:t>
                      </a:r>
                    </a:p>
                    <a:p>
                      <a:endParaRPr lang="es-ES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Common</a:t>
                      </a:r>
                      <a:r>
                        <a:rPr lang="es-ES" dirty="0" smtClean="0"/>
                        <a:t> Blocks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err="1" smtClean="0"/>
                        <a:t>Power-on-reset</a:t>
                      </a:r>
                      <a:r>
                        <a:rPr lang="es-ES" dirty="0" smtClean="0"/>
                        <a:t>,</a:t>
                      </a:r>
                      <a:r>
                        <a:rPr lang="es-ES" baseline="0" dirty="0" smtClean="0"/>
                        <a:t> </a:t>
                      </a:r>
                      <a:r>
                        <a:rPr lang="es-ES" baseline="0" dirty="0" err="1" smtClean="0"/>
                        <a:t>Bandgap</a:t>
                      </a:r>
                      <a:r>
                        <a:rPr lang="es-ES" baseline="0" dirty="0" smtClean="0"/>
                        <a:t> (1.25V+-5mV), </a:t>
                      </a:r>
                      <a:r>
                        <a:rPr lang="es-ES" baseline="0" dirty="0" err="1" smtClean="0"/>
                        <a:t>Voltage</a:t>
                      </a:r>
                      <a:r>
                        <a:rPr lang="es-ES" baseline="0" dirty="0" smtClean="0"/>
                        <a:t> </a:t>
                      </a:r>
                      <a:r>
                        <a:rPr lang="es-ES" baseline="0" dirty="0" err="1" smtClean="0"/>
                        <a:t>regulators</a:t>
                      </a:r>
                      <a:r>
                        <a:rPr lang="es-ES" baseline="0" dirty="0" smtClean="0"/>
                        <a:t> (3.3 </a:t>
                      </a:r>
                      <a:r>
                        <a:rPr lang="es-ES" baseline="0" dirty="0" err="1" smtClean="0"/>
                        <a:t>to</a:t>
                      </a:r>
                      <a:r>
                        <a:rPr lang="es-ES" baseline="0" dirty="0" smtClean="0"/>
                        <a:t> 1.8V)</a:t>
                      </a:r>
                      <a:endParaRPr lang="es-ES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5 Elipse"/>
          <p:cNvSpPr/>
          <p:nvPr/>
        </p:nvSpPr>
        <p:spPr>
          <a:xfrm>
            <a:off x="0" y="3267568"/>
            <a:ext cx="251520" cy="288032"/>
          </a:xfrm>
          <a:prstGeom prst="ellipse">
            <a:avLst/>
          </a:prstGeom>
          <a:noFill/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" name="17 Grupo"/>
          <p:cNvGrpSpPr/>
          <p:nvPr/>
        </p:nvGrpSpPr>
        <p:grpSpPr>
          <a:xfrm>
            <a:off x="179512" y="3861048"/>
            <a:ext cx="1440160" cy="72008"/>
            <a:chOff x="179512" y="3861048"/>
            <a:chExt cx="1440160" cy="72008"/>
          </a:xfrm>
        </p:grpSpPr>
        <p:sp>
          <p:nvSpPr>
            <p:cNvPr id="8" name="7 Rectángulo"/>
            <p:cNvSpPr/>
            <p:nvPr/>
          </p:nvSpPr>
          <p:spPr>
            <a:xfrm>
              <a:off x="179512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8 Rectángulo"/>
            <p:cNvSpPr/>
            <p:nvPr/>
          </p:nvSpPr>
          <p:spPr>
            <a:xfrm>
              <a:off x="323528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9 Rectángulo"/>
            <p:cNvSpPr/>
            <p:nvPr/>
          </p:nvSpPr>
          <p:spPr>
            <a:xfrm>
              <a:off x="467544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10 Rectángulo"/>
            <p:cNvSpPr/>
            <p:nvPr/>
          </p:nvSpPr>
          <p:spPr>
            <a:xfrm>
              <a:off x="611560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11 Rectángulo"/>
            <p:cNvSpPr/>
            <p:nvPr/>
          </p:nvSpPr>
          <p:spPr>
            <a:xfrm>
              <a:off x="755576" y="3861048"/>
              <a:ext cx="144016" cy="7200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12 Rectángulo"/>
            <p:cNvSpPr/>
            <p:nvPr/>
          </p:nvSpPr>
          <p:spPr>
            <a:xfrm>
              <a:off x="899592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13 Rectángulo"/>
            <p:cNvSpPr/>
            <p:nvPr/>
          </p:nvSpPr>
          <p:spPr>
            <a:xfrm>
              <a:off x="1043608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14 Rectángulo"/>
            <p:cNvSpPr/>
            <p:nvPr/>
          </p:nvSpPr>
          <p:spPr>
            <a:xfrm>
              <a:off x="1187624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15 Rectángulo"/>
            <p:cNvSpPr/>
            <p:nvPr/>
          </p:nvSpPr>
          <p:spPr>
            <a:xfrm>
              <a:off x="1331640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16 Rectángulo"/>
            <p:cNvSpPr/>
            <p:nvPr/>
          </p:nvSpPr>
          <p:spPr>
            <a:xfrm>
              <a:off x="1475656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71800" y="0"/>
            <a:ext cx="6372200" cy="368280"/>
          </a:xfrm>
        </p:spPr>
        <p:txBody>
          <a:bodyPr>
            <a:noAutofit/>
          </a:bodyPr>
          <a:lstStyle/>
          <a:p>
            <a:r>
              <a:rPr lang="es-ES" sz="2000" dirty="0" smtClean="0">
                <a:latin typeface="Century Gothic" pitchFamily="34" charset="0"/>
              </a:rPr>
              <a:t>THE RECONFIGURABLE ASICS  FOR COSMIC VISION</a:t>
            </a:r>
            <a:r>
              <a:rPr lang="es-ES" sz="2000" b="1" dirty="0" smtClean="0">
                <a:latin typeface="Century Gothic" pitchFamily="34" charset="0"/>
              </a:rPr>
              <a:t/>
            </a:r>
            <a:br>
              <a:rPr lang="es-ES" sz="2000" b="1" dirty="0" smtClean="0">
                <a:latin typeface="Century Gothic" pitchFamily="34" charset="0"/>
              </a:rPr>
            </a:br>
            <a:r>
              <a:rPr lang="es-ES" sz="2000" b="1" dirty="0" smtClean="0">
                <a:latin typeface="Century Gothic" pitchFamily="34" charset="0"/>
              </a:rPr>
              <a:t>STATUS…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020856"/>
              </p:ext>
            </p:extLst>
          </p:nvPr>
        </p:nvGraphicFramePr>
        <p:xfrm>
          <a:off x="2699792" y="980728"/>
          <a:ext cx="6192688" cy="408553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952328"/>
                <a:gridCol w="3240360"/>
              </a:tblGrid>
              <a:tr h="4425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BLOCK 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STATUS </a:t>
                      </a:r>
                      <a:r>
                        <a:rPr lang="en-US" noProof="0" dirty="0" smtClean="0"/>
                        <a:t>(RUN</a:t>
                      </a:r>
                      <a:r>
                        <a:rPr lang="en-US" baseline="0" noProof="0" dirty="0" smtClean="0"/>
                        <a:t> 1, TEST CHIP)</a:t>
                      </a:r>
                      <a:endParaRPr lang="en-GB" noProof="0" dirty="0"/>
                    </a:p>
                  </a:txBody>
                  <a:tcPr/>
                </a:tc>
              </a:tr>
              <a:tr h="442565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15 bit ADC</a:t>
                      </a:r>
                    </a:p>
                    <a:p>
                      <a:endParaRPr lang="en-GB" noProof="0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>
                        <a:buFont typeface="Courier New" pitchFamily="49" charset="0"/>
                        <a:buChar char="o"/>
                      </a:pPr>
                      <a:endParaRPr lang="en-GB" noProof="0" dirty="0" smtClean="0"/>
                    </a:p>
                    <a:p>
                      <a:pPr>
                        <a:buFont typeface="Courier New" pitchFamily="49" charset="0"/>
                        <a:buChar char="o"/>
                      </a:pPr>
                      <a:endParaRPr lang="en-GB" noProof="0" dirty="0" smtClean="0"/>
                    </a:p>
                    <a:p>
                      <a:pPr>
                        <a:buFont typeface="Courier New" pitchFamily="49" charset="0"/>
                        <a:buChar char="o"/>
                      </a:pPr>
                      <a:endParaRPr lang="en-GB" noProof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GB" noProof="0" dirty="0" smtClean="0"/>
                        <a:t> First</a:t>
                      </a:r>
                      <a:r>
                        <a:rPr lang="en-GB" baseline="0" noProof="0" dirty="0" smtClean="0"/>
                        <a:t> silicon available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GB" baseline="0" noProof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GB" baseline="0" noProof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GB" baseline="0" noProof="0" dirty="0" smtClean="0"/>
                        <a:t> Preliminary test ongoing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GB" noProof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GB" noProof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GB" noProof="0" dirty="0" smtClean="0"/>
                        <a:t> Test to</a:t>
                      </a:r>
                      <a:r>
                        <a:rPr lang="en-GB" baseline="0" noProof="0" dirty="0" smtClean="0"/>
                        <a:t> be completed Q4 2013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GB" baseline="0" noProof="0" dirty="0" smtClean="0"/>
                    </a:p>
                  </a:txBody>
                  <a:tcPr/>
                </a:tc>
              </a:tr>
              <a:tr h="442565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15 bit DAC</a:t>
                      </a:r>
                    </a:p>
                    <a:p>
                      <a:endParaRPr lang="en-GB" noProof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baseline="0" noProof="0" dirty="0" smtClean="0"/>
                    </a:p>
                  </a:txBody>
                  <a:tcPr/>
                </a:tc>
              </a:tr>
              <a:tr h="442565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Low Noise</a:t>
                      </a:r>
                      <a:r>
                        <a:rPr lang="en-GB" baseline="0" noProof="0" dirty="0" smtClean="0"/>
                        <a:t> Amp.</a:t>
                      </a:r>
                    </a:p>
                    <a:p>
                      <a:endParaRPr lang="en-GB" noProof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baseline="0" noProof="0" dirty="0" smtClean="0"/>
                    </a:p>
                  </a:txBody>
                  <a:tcPr/>
                </a:tc>
              </a:tr>
              <a:tr h="442565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Bessel</a:t>
                      </a:r>
                      <a:r>
                        <a:rPr lang="en-GB" baseline="0" noProof="0" dirty="0" smtClean="0"/>
                        <a:t> Filter</a:t>
                      </a:r>
                    </a:p>
                    <a:p>
                      <a:endParaRPr lang="en-GB" noProof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baseline="0" noProof="0" dirty="0" smtClean="0"/>
                    </a:p>
                  </a:txBody>
                  <a:tcPr/>
                </a:tc>
              </a:tr>
              <a:tr h="442565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Power</a:t>
                      </a:r>
                      <a:r>
                        <a:rPr lang="en-GB" baseline="0" noProof="0" dirty="0" smtClean="0"/>
                        <a:t> Amp</a:t>
                      </a:r>
                    </a:p>
                    <a:p>
                      <a:endParaRPr lang="en-GB" noProof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baseline="0" noProof="0" dirty="0" smtClean="0"/>
                    </a:p>
                  </a:txBody>
                  <a:tcPr/>
                </a:tc>
              </a:tr>
              <a:tr h="442565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Common Blocks</a:t>
                      </a:r>
                      <a:endParaRPr lang="en-GB" noProof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buFont typeface="Courier New" pitchFamily="49" charset="0"/>
                        <a:buChar char="o"/>
                      </a:pPr>
                      <a:endParaRPr lang="en-GB" baseline="0" noProof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3 Marcador de contenido"/>
          <p:cNvSpPr txBox="1">
            <a:spLocks/>
          </p:cNvSpPr>
          <p:nvPr/>
        </p:nvSpPr>
        <p:spPr>
          <a:xfrm>
            <a:off x="2339752" y="47667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0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</a:rPr>
              <a:t>    High frequency ASIC (10MHz/100MHz)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2771800" y="5589240"/>
            <a:ext cx="5904656" cy="73866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Test Chip basic preliminary testing ongoing.</a:t>
            </a:r>
          </a:p>
          <a:p>
            <a:pPr algn="ctr"/>
            <a:r>
              <a:rPr lang="en-US" dirty="0" smtClean="0"/>
              <a:t>(Startup, configuration, accessibility and life check on all IPs)</a:t>
            </a:r>
            <a:endParaRPr lang="en-US" dirty="0"/>
          </a:p>
        </p:txBody>
      </p:sp>
      <p:sp>
        <p:nvSpPr>
          <p:cNvPr id="9" name="8 Rectángulo"/>
          <p:cNvSpPr/>
          <p:nvPr/>
        </p:nvSpPr>
        <p:spPr>
          <a:xfrm>
            <a:off x="5652120" y="1412776"/>
            <a:ext cx="3240360" cy="36724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9 Elipse"/>
          <p:cNvSpPr/>
          <p:nvPr/>
        </p:nvSpPr>
        <p:spPr>
          <a:xfrm>
            <a:off x="0" y="3267568"/>
            <a:ext cx="251520" cy="288032"/>
          </a:xfrm>
          <a:prstGeom prst="ellipse">
            <a:avLst/>
          </a:prstGeom>
          <a:noFill/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20 Grupo"/>
          <p:cNvGrpSpPr/>
          <p:nvPr/>
        </p:nvGrpSpPr>
        <p:grpSpPr>
          <a:xfrm>
            <a:off x="179512" y="3861048"/>
            <a:ext cx="1440160" cy="72008"/>
            <a:chOff x="179512" y="3861048"/>
            <a:chExt cx="1440160" cy="72008"/>
          </a:xfrm>
        </p:grpSpPr>
        <p:sp>
          <p:nvSpPr>
            <p:cNvPr id="11" name="10 Rectángulo"/>
            <p:cNvSpPr/>
            <p:nvPr/>
          </p:nvSpPr>
          <p:spPr>
            <a:xfrm>
              <a:off x="179512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11 Rectángulo"/>
            <p:cNvSpPr/>
            <p:nvPr/>
          </p:nvSpPr>
          <p:spPr>
            <a:xfrm>
              <a:off x="323528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12 Rectángulo"/>
            <p:cNvSpPr/>
            <p:nvPr/>
          </p:nvSpPr>
          <p:spPr>
            <a:xfrm>
              <a:off x="467544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13 Rectángulo"/>
            <p:cNvSpPr/>
            <p:nvPr/>
          </p:nvSpPr>
          <p:spPr>
            <a:xfrm>
              <a:off x="611560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14 Rectángulo"/>
            <p:cNvSpPr/>
            <p:nvPr/>
          </p:nvSpPr>
          <p:spPr>
            <a:xfrm>
              <a:off x="755576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15 Rectángulo"/>
            <p:cNvSpPr/>
            <p:nvPr/>
          </p:nvSpPr>
          <p:spPr>
            <a:xfrm>
              <a:off x="899592" y="3861048"/>
              <a:ext cx="144016" cy="7200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16 Rectángulo"/>
            <p:cNvSpPr/>
            <p:nvPr/>
          </p:nvSpPr>
          <p:spPr>
            <a:xfrm>
              <a:off x="1043608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17 Rectángulo"/>
            <p:cNvSpPr/>
            <p:nvPr/>
          </p:nvSpPr>
          <p:spPr>
            <a:xfrm>
              <a:off x="1187624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18 Rectángulo"/>
            <p:cNvSpPr/>
            <p:nvPr/>
          </p:nvSpPr>
          <p:spPr>
            <a:xfrm>
              <a:off x="1331640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19 Rectángulo"/>
            <p:cNvSpPr/>
            <p:nvPr/>
          </p:nvSpPr>
          <p:spPr>
            <a:xfrm>
              <a:off x="1475656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Rectángulo 2"/>
          <p:cNvSpPr/>
          <p:nvPr/>
        </p:nvSpPr>
        <p:spPr>
          <a:xfrm>
            <a:off x="2700300" y="5013176"/>
            <a:ext cx="61921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Radiation test after electrical characterization </a:t>
            </a:r>
            <a:r>
              <a:rPr lang="en-GB" sz="1600" dirty="0" smtClean="0"/>
              <a:t> will be performed in </a:t>
            </a:r>
            <a:r>
              <a:rPr lang="en-GB" sz="1600" dirty="0"/>
              <a:t>separate </a:t>
            </a:r>
            <a:r>
              <a:rPr lang="en-GB" sz="1600" dirty="0" smtClean="0"/>
              <a:t>project.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3768" y="0"/>
            <a:ext cx="6660232" cy="368280"/>
          </a:xfrm>
        </p:spPr>
        <p:txBody>
          <a:bodyPr>
            <a:noAutofit/>
          </a:bodyPr>
          <a:lstStyle/>
          <a:p>
            <a:r>
              <a:rPr lang="es-ES" sz="2000" dirty="0" smtClean="0">
                <a:latin typeface="Century Gothic" pitchFamily="34" charset="0"/>
              </a:rPr>
              <a:t>THE RECONFIGURABLE ASICS  FOR COSMIC VISION</a:t>
            </a:r>
            <a:r>
              <a:rPr lang="es-ES" sz="2000" b="1" dirty="0" smtClean="0">
                <a:latin typeface="Century Gothic" pitchFamily="34" charset="0"/>
              </a:rPr>
              <a:t/>
            </a:r>
            <a:br>
              <a:rPr lang="es-ES" sz="2000" b="1" dirty="0" smtClean="0">
                <a:latin typeface="Century Gothic" pitchFamily="34" charset="0"/>
              </a:rPr>
            </a:br>
            <a:r>
              <a:rPr lang="es-ES" sz="2000" b="1" dirty="0" smtClean="0">
                <a:latin typeface="Century Gothic" pitchFamily="34" charset="0"/>
              </a:rPr>
              <a:t>…STATUS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432165"/>
              </p:ext>
            </p:extLst>
          </p:nvPr>
        </p:nvGraphicFramePr>
        <p:xfrm>
          <a:off x="2555776" y="1229632"/>
          <a:ext cx="6336704" cy="3711536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168352"/>
                <a:gridCol w="3168352"/>
              </a:tblGrid>
              <a:tr h="4478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BLOCK 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STATUS (RUN</a:t>
                      </a:r>
                      <a:r>
                        <a:rPr lang="en-US" baseline="0" noProof="0" dirty="0" smtClean="0"/>
                        <a:t> 1, TEST CHIP)</a:t>
                      </a:r>
                      <a:endParaRPr lang="en-US" noProof="0" dirty="0"/>
                    </a:p>
                  </a:txBody>
                  <a:tcPr/>
                </a:tc>
              </a:tr>
              <a:tr h="447824">
                <a:tc>
                  <a:txBody>
                    <a:bodyPr/>
                    <a:lstStyle/>
                    <a:p>
                      <a:r>
                        <a:rPr lang="en-US" noProof="0" smtClean="0"/>
                        <a:t>19 bit ADC</a:t>
                      </a:r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Layout ongoing</a:t>
                      </a:r>
                      <a:endParaRPr lang="en-US" noProof="0"/>
                    </a:p>
                  </a:txBody>
                  <a:tcPr/>
                </a:tc>
              </a:tr>
              <a:tr h="447824">
                <a:tc>
                  <a:txBody>
                    <a:bodyPr/>
                    <a:lstStyle/>
                    <a:p>
                      <a:r>
                        <a:rPr lang="en-US" noProof="0" smtClean="0"/>
                        <a:t>19 bit DAC</a:t>
                      </a:r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Layout ongoing</a:t>
                      </a:r>
                      <a:endParaRPr lang="en-US" noProof="0"/>
                    </a:p>
                  </a:txBody>
                  <a:tcPr/>
                </a:tc>
              </a:tr>
              <a:tr h="447824">
                <a:tc>
                  <a:txBody>
                    <a:bodyPr/>
                    <a:lstStyle/>
                    <a:p>
                      <a:r>
                        <a:rPr lang="en-US" noProof="0" smtClean="0"/>
                        <a:t>Low Noise</a:t>
                      </a:r>
                      <a:r>
                        <a:rPr lang="en-US" baseline="0" noProof="0" smtClean="0"/>
                        <a:t> Amp.</a:t>
                      </a:r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Design complete (waiting  for integration and silicon)</a:t>
                      </a:r>
                      <a:endParaRPr lang="en-US" noProof="0" dirty="0"/>
                    </a:p>
                  </a:txBody>
                  <a:tcPr/>
                </a:tc>
              </a:tr>
              <a:tr h="447824">
                <a:tc>
                  <a:txBody>
                    <a:bodyPr/>
                    <a:lstStyle/>
                    <a:p>
                      <a:r>
                        <a:rPr lang="en-US" noProof="0" smtClean="0"/>
                        <a:t>Bessel</a:t>
                      </a:r>
                      <a:r>
                        <a:rPr lang="en-US" baseline="0" noProof="0" smtClean="0"/>
                        <a:t> Filter</a:t>
                      </a:r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Layout ongoing</a:t>
                      </a:r>
                      <a:endParaRPr lang="en-US" noProof="0"/>
                    </a:p>
                  </a:txBody>
                  <a:tcPr/>
                </a:tc>
              </a:tr>
              <a:tr h="447824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Power</a:t>
                      </a:r>
                      <a:r>
                        <a:rPr lang="en-US" baseline="0" noProof="0" dirty="0" smtClean="0"/>
                        <a:t> Amp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Design</a:t>
                      </a:r>
                      <a:r>
                        <a:rPr lang="en-US" baseline="0" noProof="0" dirty="0" smtClean="0"/>
                        <a:t> c</a:t>
                      </a:r>
                      <a:r>
                        <a:rPr lang="en-US" noProof="0" dirty="0" smtClean="0"/>
                        <a:t>ompleted (waiting  for integration and silicon)</a:t>
                      </a:r>
                      <a:endParaRPr lang="en-US" noProof="0" dirty="0"/>
                    </a:p>
                  </a:txBody>
                  <a:tcPr/>
                </a:tc>
              </a:tr>
              <a:tr h="447824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Common blocks</a:t>
                      </a:r>
                      <a:endParaRPr lang="en-US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Design complete (waiting  for integration and silicon)</a:t>
                      </a:r>
                      <a:endParaRPr lang="en-US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3 Marcador de contenido"/>
          <p:cNvSpPr txBox="1">
            <a:spLocks/>
          </p:cNvSpPr>
          <p:nvPr/>
        </p:nvSpPr>
        <p:spPr>
          <a:xfrm>
            <a:off x="2411760" y="6206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</a:rPr>
              <a:t>Medium</a:t>
            </a: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</a:rPr>
              <a:t> </a:t>
            </a:r>
            <a:r>
              <a:rPr kumimoji="0" lang="es-E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</a:rPr>
              <a:t>frequency</a:t>
            </a: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</a:rPr>
              <a:t> ASIC (100KHz/1MHz)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2771800" y="5662989"/>
            <a:ext cx="5904656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entury Gothic" pitchFamily="34" charset="0"/>
              </a:rPr>
              <a:t>Complete Test Chip will be taped-out at the beginning of 2014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8" name="7 Elipse"/>
          <p:cNvSpPr/>
          <p:nvPr/>
        </p:nvSpPr>
        <p:spPr>
          <a:xfrm>
            <a:off x="0" y="3267568"/>
            <a:ext cx="251520" cy="288032"/>
          </a:xfrm>
          <a:prstGeom prst="ellipse">
            <a:avLst/>
          </a:prstGeom>
          <a:noFill/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" name="17 Grupo"/>
          <p:cNvGrpSpPr/>
          <p:nvPr/>
        </p:nvGrpSpPr>
        <p:grpSpPr>
          <a:xfrm>
            <a:off x="179512" y="3861048"/>
            <a:ext cx="1440160" cy="72008"/>
            <a:chOff x="179512" y="3861048"/>
            <a:chExt cx="1440160" cy="72008"/>
          </a:xfrm>
        </p:grpSpPr>
        <p:sp>
          <p:nvSpPr>
            <p:cNvPr id="7" name="6 Rectángulo"/>
            <p:cNvSpPr/>
            <p:nvPr/>
          </p:nvSpPr>
          <p:spPr>
            <a:xfrm>
              <a:off x="179512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8 Rectángulo"/>
            <p:cNvSpPr/>
            <p:nvPr/>
          </p:nvSpPr>
          <p:spPr>
            <a:xfrm>
              <a:off x="323528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9 Rectángulo"/>
            <p:cNvSpPr/>
            <p:nvPr/>
          </p:nvSpPr>
          <p:spPr>
            <a:xfrm>
              <a:off x="467544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10 Rectángulo"/>
            <p:cNvSpPr/>
            <p:nvPr/>
          </p:nvSpPr>
          <p:spPr>
            <a:xfrm>
              <a:off x="611560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11 Rectángulo"/>
            <p:cNvSpPr/>
            <p:nvPr/>
          </p:nvSpPr>
          <p:spPr>
            <a:xfrm>
              <a:off x="755576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12 Rectángulo"/>
            <p:cNvSpPr/>
            <p:nvPr/>
          </p:nvSpPr>
          <p:spPr>
            <a:xfrm>
              <a:off x="899592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13 Rectángulo"/>
            <p:cNvSpPr/>
            <p:nvPr/>
          </p:nvSpPr>
          <p:spPr>
            <a:xfrm>
              <a:off x="1043608" y="3861048"/>
              <a:ext cx="144016" cy="7200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14 Rectángulo"/>
            <p:cNvSpPr/>
            <p:nvPr/>
          </p:nvSpPr>
          <p:spPr>
            <a:xfrm>
              <a:off x="1187624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15 Rectángulo"/>
            <p:cNvSpPr/>
            <p:nvPr/>
          </p:nvSpPr>
          <p:spPr>
            <a:xfrm>
              <a:off x="1331640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16 Rectángulo"/>
            <p:cNvSpPr/>
            <p:nvPr/>
          </p:nvSpPr>
          <p:spPr>
            <a:xfrm>
              <a:off x="1475656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" name="Rectángulo 18"/>
          <p:cNvSpPr/>
          <p:nvPr/>
        </p:nvSpPr>
        <p:spPr>
          <a:xfrm>
            <a:off x="2700300" y="5013176"/>
            <a:ext cx="61921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Radiation test after electrical </a:t>
            </a:r>
            <a:r>
              <a:rPr lang="en-GB" sz="1600" dirty="0" smtClean="0"/>
              <a:t>characterization will be performed in </a:t>
            </a:r>
            <a:r>
              <a:rPr lang="en-GB" sz="1600" dirty="0"/>
              <a:t>separate </a:t>
            </a:r>
            <a:r>
              <a:rPr lang="en-GB" sz="1600" dirty="0" smtClean="0"/>
              <a:t>project.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699792" y="36384"/>
            <a:ext cx="6444208" cy="368280"/>
          </a:xfrm>
        </p:spPr>
        <p:txBody>
          <a:bodyPr>
            <a:noAutofit/>
          </a:bodyPr>
          <a:lstStyle/>
          <a:p>
            <a:r>
              <a:rPr lang="es-ES" sz="2000" dirty="0" smtClean="0">
                <a:latin typeface="Century Gothic" pitchFamily="34" charset="0"/>
              </a:rPr>
              <a:t>THE RECONFIGURABLE ASICS  FOR COSMIC VISION </a:t>
            </a:r>
            <a:r>
              <a:rPr lang="es-ES" sz="2000" b="1" dirty="0" smtClean="0">
                <a:latin typeface="Century Gothic" pitchFamily="34" charset="0"/>
              </a:rPr>
              <a:t/>
            </a:r>
            <a:br>
              <a:rPr lang="es-ES" sz="2000" b="1" dirty="0" smtClean="0">
                <a:latin typeface="Century Gothic" pitchFamily="34" charset="0"/>
              </a:rPr>
            </a:br>
            <a:r>
              <a:rPr lang="es-ES" sz="2000" b="1" dirty="0" err="1" smtClean="0">
                <a:latin typeface="Century Gothic" pitchFamily="34" charset="0"/>
              </a:rPr>
              <a:t>IPs</a:t>
            </a:r>
            <a:r>
              <a:rPr lang="es-ES" sz="2000" b="1" dirty="0" smtClean="0">
                <a:latin typeface="Century Gothic" pitchFamily="34" charset="0"/>
              </a:rPr>
              <a:t> REUSABILITY</a:t>
            </a:r>
            <a:endParaRPr lang="es-ES" sz="2000" b="1" dirty="0">
              <a:latin typeface="Century Gothic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2411760" y="4149080"/>
            <a:ext cx="6480720" cy="18722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en-GB" sz="1800" dirty="0" smtClean="0">
                <a:latin typeface="Century Gothic" pitchFamily="34" charset="0"/>
              </a:rPr>
              <a:t>The MS blocks (IPs):</a:t>
            </a:r>
          </a:p>
          <a:p>
            <a:pPr algn="just">
              <a:buFont typeface="Wingdings"/>
              <a:buChar char="à"/>
            </a:pPr>
            <a:r>
              <a:rPr lang="en-GB" sz="1800" dirty="0" smtClean="0">
                <a:latin typeface="Century Gothic" pitchFamily="34" charset="0"/>
              </a:rPr>
              <a:t>Are </a:t>
            </a:r>
            <a:r>
              <a:rPr lang="en-GB" sz="1800" u="sng" dirty="0" smtClean="0">
                <a:latin typeface="Century Gothic" pitchFamily="34" charset="0"/>
              </a:rPr>
              <a:t>valid only for UMC 180 </a:t>
            </a:r>
            <a:r>
              <a:rPr lang="en-GB" sz="1800" u="sng" dirty="0" smtClean="0">
                <a:latin typeface="Century Gothic" pitchFamily="34" charset="0"/>
                <a:cs typeface="Arial"/>
              </a:rPr>
              <a:t>µ</a:t>
            </a:r>
            <a:r>
              <a:rPr lang="en-GB" sz="1800" u="sng" dirty="0" smtClean="0">
                <a:latin typeface="Century Gothic" pitchFamily="34" charset="0"/>
              </a:rPr>
              <a:t>m CMOS technology and DARE </a:t>
            </a:r>
            <a:r>
              <a:rPr lang="en-GB" sz="1800" dirty="0" smtClean="0">
                <a:latin typeface="Century Gothic" pitchFamily="34" charset="0"/>
              </a:rPr>
              <a:t>LIBRARY.</a:t>
            </a:r>
          </a:p>
          <a:p>
            <a:pPr algn="just">
              <a:buNone/>
            </a:pPr>
            <a:r>
              <a:rPr lang="en-GB" sz="1800" dirty="0" smtClean="0">
                <a:latin typeface="Century Gothic" pitchFamily="34" charset="0"/>
                <a:sym typeface="Wingdings" pitchFamily="2" charset="2"/>
              </a:rPr>
              <a:t> </a:t>
            </a:r>
            <a:r>
              <a:rPr lang="en-GB" sz="1800" dirty="0" smtClean="0">
                <a:latin typeface="Century Gothic" pitchFamily="34" charset="0"/>
              </a:rPr>
              <a:t>May require re-design if technology changes occur during IC implementation.</a:t>
            </a:r>
          </a:p>
          <a:p>
            <a:pPr algn="just">
              <a:buNone/>
            </a:pPr>
            <a:r>
              <a:rPr lang="en-GB" sz="1800" dirty="0" smtClean="0">
                <a:latin typeface="Century Gothic" pitchFamily="34" charset="0"/>
                <a:sym typeface="Wingdings" pitchFamily="2" charset="2"/>
              </a:rPr>
              <a:t> </a:t>
            </a:r>
            <a:r>
              <a:rPr lang="en-GB" sz="1800" dirty="0" smtClean="0">
                <a:latin typeface="Century Gothic" pitchFamily="34" charset="0"/>
              </a:rPr>
              <a:t>IP integration may require support from the IP designer/generator (via ARQUIMEA).</a:t>
            </a:r>
          </a:p>
          <a:p>
            <a:pPr algn="just">
              <a:buNone/>
            </a:pPr>
            <a:endParaRPr lang="es-ES" sz="1800" dirty="0">
              <a:latin typeface="Century Gothic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411760" y="777478"/>
            <a:ext cx="6480720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GB" dirty="0" smtClean="0">
                <a:latin typeface="Century Gothic" pitchFamily="34" charset="0"/>
              </a:rPr>
              <a:t>The MS blocks (IPs) </a:t>
            </a:r>
            <a:r>
              <a:rPr lang="en-GB" u="sng" dirty="0" smtClean="0">
                <a:latin typeface="Century Gothic" pitchFamily="34" charset="0"/>
              </a:rPr>
              <a:t>will be able to be:</a:t>
            </a:r>
          </a:p>
          <a:p>
            <a:pPr marL="4763" lvl="1" algn="just">
              <a:buFont typeface="Wingdings" pitchFamily="2" charset="2"/>
              <a:buChar char="ü"/>
            </a:pPr>
            <a:r>
              <a:rPr lang="en-GB" dirty="0" smtClean="0">
                <a:latin typeface="Century Gothic" pitchFamily="34" charset="0"/>
              </a:rPr>
              <a:t> DIRECTLY re-used to build other ASICs</a:t>
            </a:r>
          </a:p>
          <a:p>
            <a:pPr marL="4763" lvl="1" algn="just">
              <a:buFont typeface="Wingdings" pitchFamily="2" charset="2"/>
              <a:buChar char="ü"/>
            </a:pPr>
            <a:r>
              <a:rPr lang="en-GB" dirty="0" smtClean="0">
                <a:latin typeface="Century Gothic" pitchFamily="34" charset="0"/>
              </a:rPr>
              <a:t> TUNED or modified to meet customer needs.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2411760" y="2034714"/>
            <a:ext cx="6480720" cy="175432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>
                <a:latin typeface="Century Gothic" pitchFamily="34" charset="0"/>
              </a:rPr>
              <a:t>The MS blocks (IPs): 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>
                <a:latin typeface="Century Gothic" pitchFamily="34" charset="0"/>
              </a:rPr>
              <a:t> A</a:t>
            </a:r>
            <a:r>
              <a:rPr lang="en-US" dirty="0" smtClean="0">
                <a:latin typeface="Century Gothic" pitchFamily="34" charset="0"/>
              </a:rPr>
              <a:t>re </a:t>
            </a:r>
            <a:r>
              <a:rPr lang="en-US" u="sng" dirty="0" smtClean="0">
                <a:latin typeface="Century Gothic" pitchFamily="34" charset="0"/>
              </a:rPr>
              <a:t>configurable</a:t>
            </a:r>
            <a:r>
              <a:rPr lang="en-US" dirty="0" smtClean="0">
                <a:latin typeface="Century Gothic" pitchFamily="34" charset="0"/>
              </a:rPr>
              <a:t> and therefore can meet a wider range of applications than expected from ordinary IPs!</a:t>
            </a:r>
          </a:p>
          <a:p>
            <a:endParaRPr lang="en-US" dirty="0" smtClean="0">
              <a:latin typeface="Century Gothic" pitchFamily="34" charset="0"/>
            </a:endParaRPr>
          </a:p>
          <a:p>
            <a:pPr algn="ctr"/>
            <a:r>
              <a:rPr lang="en-US" u="sng" dirty="0" smtClean="0">
                <a:latin typeface="Century Gothic" pitchFamily="34" charset="0"/>
              </a:rPr>
              <a:t>This configurability is expected to limit the need for adaption of future customers!</a:t>
            </a:r>
            <a:endParaRPr lang="en-GB" u="sng" dirty="0">
              <a:latin typeface="Century Gothic" pitchFamily="34" charset="0"/>
            </a:endParaRPr>
          </a:p>
        </p:txBody>
      </p:sp>
      <p:sp>
        <p:nvSpPr>
          <p:cNvPr id="8" name="7 Elipse"/>
          <p:cNvSpPr/>
          <p:nvPr/>
        </p:nvSpPr>
        <p:spPr>
          <a:xfrm>
            <a:off x="0" y="3267568"/>
            <a:ext cx="251520" cy="288032"/>
          </a:xfrm>
          <a:prstGeom prst="ellipse">
            <a:avLst/>
          </a:prstGeom>
          <a:noFill/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9" name="18 Grupo"/>
          <p:cNvGrpSpPr/>
          <p:nvPr/>
        </p:nvGrpSpPr>
        <p:grpSpPr>
          <a:xfrm>
            <a:off x="179512" y="3861048"/>
            <a:ext cx="1440160" cy="72008"/>
            <a:chOff x="179512" y="3861048"/>
            <a:chExt cx="1440160" cy="72008"/>
          </a:xfrm>
        </p:grpSpPr>
        <p:sp>
          <p:nvSpPr>
            <p:cNvPr id="9" name="8 Rectángulo"/>
            <p:cNvSpPr/>
            <p:nvPr/>
          </p:nvSpPr>
          <p:spPr>
            <a:xfrm>
              <a:off x="179512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9 Rectángulo"/>
            <p:cNvSpPr/>
            <p:nvPr/>
          </p:nvSpPr>
          <p:spPr>
            <a:xfrm>
              <a:off x="323528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10 Rectángulo"/>
            <p:cNvSpPr/>
            <p:nvPr/>
          </p:nvSpPr>
          <p:spPr>
            <a:xfrm>
              <a:off x="467544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11 Rectángulo"/>
            <p:cNvSpPr/>
            <p:nvPr/>
          </p:nvSpPr>
          <p:spPr>
            <a:xfrm>
              <a:off x="611560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12 Rectángulo"/>
            <p:cNvSpPr/>
            <p:nvPr/>
          </p:nvSpPr>
          <p:spPr>
            <a:xfrm>
              <a:off x="755576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13 Rectángulo"/>
            <p:cNvSpPr/>
            <p:nvPr/>
          </p:nvSpPr>
          <p:spPr>
            <a:xfrm>
              <a:off x="899592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14 Rectángulo"/>
            <p:cNvSpPr/>
            <p:nvPr/>
          </p:nvSpPr>
          <p:spPr>
            <a:xfrm>
              <a:off x="1043608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15 Rectángulo"/>
            <p:cNvSpPr/>
            <p:nvPr/>
          </p:nvSpPr>
          <p:spPr>
            <a:xfrm>
              <a:off x="1187624" y="3861048"/>
              <a:ext cx="144016" cy="7200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16 Rectángulo"/>
            <p:cNvSpPr/>
            <p:nvPr/>
          </p:nvSpPr>
          <p:spPr>
            <a:xfrm>
              <a:off x="1331640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17 Rectángulo"/>
            <p:cNvSpPr/>
            <p:nvPr/>
          </p:nvSpPr>
          <p:spPr>
            <a:xfrm>
              <a:off x="1475656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3768" y="0"/>
            <a:ext cx="6660232" cy="368280"/>
          </a:xfrm>
        </p:spPr>
        <p:txBody>
          <a:bodyPr>
            <a:noAutofit/>
          </a:bodyPr>
          <a:lstStyle/>
          <a:p>
            <a:r>
              <a:rPr lang="es-ES" sz="2000" dirty="0" smtClean="0">
                <a:latin typeface="Century Gothic" pitchFamily="34" charset="0"/>
              </a:rPr>
              <a:t>THE RECONFIGURABLE ASICS  FOR COSMIC VISION …</a:t>
            </a:r>
            <a:r>
              <a:rPr lang="en-GB" sz="2000" b="1" dirty="0" smtClean="0">
                <a:latin typeface="Century Gothic" pitchFamily="34" charset="0"/>
              </a:rPr>
              <a:t>HF  TEST CHIP IPS AND FLOORPLANT…</a:t>
            </a:r>
            <a:endParaRPr lang="en-GB" sz="2000" b="1" dirty="0">
              <a:latin typeface="Century Gothic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627784" y="3873822"/>
            <a:ext cx="6120680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GB" dirty="0" smtClean="0">
                <a:latin typeface="Century Gothic" pitchFamily="34" charset="0"/>
              </a:rPr>
              <a:t>The MS blocks are meant to be connected externally/ internally to realise an </a:t>
            </a:r>
            <a:r>
              <a:rPr lang="en-GB" dirty="0" err="1" smtClean="0">
                <a:latin typeface="Century Gothic" pitchFamily="34" charset="0"/>
              </a:rPr>
              <a:t>analog</a:t>
            </a:r>
            <a:r>
              <a:rPr lang="en-GB" dirty="0" smtClean="0">
                <a:latin typeface="Century Gothic" pitchFamily="34" charset="0"/>
              </a:rPr>
              <a:t> processing chain</a:t>
            </a:r>
            <a:endParaRPr lang="en-GB" dirty="0"/>
          </a:p>
        </p:txBody>
      </p:sp>
      <p:sp>
        <p:nvSpPr>
          <p:cNvPr id="14" name="13 Rectángulo"/>
          <p:cNvSpPr/>
          <p:nvPr/>
        </p:nvSpPr>
        <p:spPr>
          <a:xfrm>
            <a:off x="2627784" y="1772816"/>
            <a:ext cx="6120680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GB" dirty="0" smtClean="0">
                <a:latin typeface="Century Gothic" pitchFamily="34" charset="0"/>
              </a:rPr>
              <a:t>A complete set of IP blocks for </a:t>
            </a:r>
            <a:r>
              <a:rPr lang="en-GB" dirty="0" err="1" smtClean="0">
                <a:latin typeface="Century Gothic" pitchFamily="34" charset="0"/>
              </a:rPr>
              <a:t>analog</a:t>
            </a:r>
            <a:r>
              <a:rPr lang="en-GB" dirty="0" smtClean="0">
                <a:latin typeface="Century Gothic" pitchFamily="34" charset="0"/>
              </a:rPr>
              <a:t> signal amplification/conditioning for high performance </a:t>
            </a:r>
            <a:r>
              <a:rPr lang="en-GB" dirty="0" err="1" smtClean="0">
                <a:latin typeface="Century Gothic" pitchFamily="34" charset="0"/>
              </a:rPr>
              <a:t>analog</a:t>
            </a:r>
            <a:r>
              <a:rPr lang="en-GB" dirty="0" smtClean="0">
                <a:latin typeface="Century Gothic" pitchFamily="34" charset="0"/>
              </a:rPr>
              <a:t> signal processing have been implemented (in the 100kHz to 10MHz and 10MHz to 100MHz range).</a:t>
            </a:r>
          </a:p>
        </p:txBody>
      </p:sp>
      <p:sp>
        <p:nvSpPr>
          <p:cNvPr id="15" name="14 Elipse"/>
          <p:cNvSpPr/>
          <p:nvPr/>
        </p:nvSpPr>
        <p:spPr>
          <a:xfrm>
            <a:off x="0" y="3267568"/>
            <a:ext cx="251520" cy="288032"/>
          </a:xfrm>
          <a:prstGeom prst="ellipse">
            <a:avLst/>
          </a:prstGeom>
          <a:noFill/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15 Grupo"/>
          <p:cNvGrpSpPr/>
          <p:nvPr/>
        </p:nvGrpSpPr>
        <p:grpSpPr>
          <a:xfrm>
            <a:off x="179512" y="3861048"/>
            <a:ext cx="1440160" cy="72008"/>
            <a:chOff x="179512" y="3861048"/>
            <a:chExt cx="1440160" cy="72008"/>
          </a:xfrm>
        </p:grpSpPr>
        <p:sp>
          <p:nvSpPr>
            <p:cNvPr id="23" name="5 Rectángulo"/>
            <p:cNvSpPr/>
            <p:nvPr/>
          </p:nvSpPr>
          <p:spPr>
            <a:xfrm>
              <a:off x="179512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6 Rectángulo"/>
            <p:cNvSpPr/>
            <p:nvPr/>
          </p:nvSpPr>
          <p:spPr>
            <a:xfrm>
              <a:off x="323528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7 Rectángulo"/>
            <p:cNvSpPr/>
            <p:nvPr/>
          </p:nvSpPr>
          <p:spPr>
            <a:xfrm>
              <a:off x="467544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8 Rectángulo"/>
            <p:cNvSpPr/>
            <p:nvPr/>
          </p:nvSpPr>
          <p:spPr>
            <a:xfrm>
              <a:off x="611560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9 Rectángulo"/>
            <p:cNvSpPr/>
            <p:nvPr/>
          </p:nvSpPr>
          <p:spPr>
            <a:xfrm>
              <a:off x="755576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10 Rectángulo"/>
            <p:cNvSpPr/>
            <p:nvPr/>
          </p:nvSpPr>
          <p:spPr>
            <a:xfrm>
              <a:off x="899592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11 Rectángulo"/>
            <p:cNvSpPr/>
            <p:nvPr/>
          </p:nvSpPr>
          <p:spPr>
            <a:xfrm>
              <a:off x="1043608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12 Rectángulo"/>
            <p:cNvSpPr/>
            <p:nvPr/>
          </p:nvSpPr>
          <p:spPr>
            <a:xfrm>
              <a:off x="1187624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13 Rectángulo"/>
            <p:cNvSpPr/>
            <p:nvPr/>
          </p:nvSpPr>
          <p:spPr>
            <a:xfrm>
              <a:off x="1331640" y="3861048"/>
              <a:ext cx="144016" cy="7200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14 Rectángulo"/>
            <p:cNvSpPr/>
            <p:nvPr/>
          </p:nvSpPr>
          <p:spPr>
            <a:xfrm>
              <a:off x="1475656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627784" y="0"/>
            <a:ext cx="6516216" cy="368280"/>
          </a:xfrm>
        </p:spPr>
        <p:txBody>
          <a:bodyPr>
            <a:noAutofit/>
          </a:bodyPr>
          <a:lstStyle/>
          <a:p>
            <a:r>
              <a:rPr lang="es-ES" sz="2000" dirty="0" smtClean="0">
                <a:latin typeface="Century Gothic" pitchFamily="34" charset="0"/>
              </a:rPr>
              <a:t>THE RECONFIGURABLE ASICS  FOR COSMIC VISION </a:t>
            </a:r>
            <a:r>
              <a:rPr lang="en-GB" sz="2000" b="1" dirty="0" smtClean="0">
                <a:latin typeface="Century Gothic" pitchFamily="34" charset="0"/>
              </a:rPr>
              <a:t>HF  TEST CHIP IPS AND FLOORPLANT</a:t>
            </a:r>
            <a:endParaRPr lang="en-GB" sz="2000" b="1" dirty="0">
              <a:latin typeface="Century Gothic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08926" y="620688"/>
            <a:ext cx="6664941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Elipse"/>
          <p:cNvSpPr/>
          <p:nvPr/>
        </p:nvSpPr>
        <p:spPr>
          <a:xfrm>
            <a:off x="0" y="3267568"/>
            <a:ext cx="251520" cy="288032"/>
          </a:xfrm>
          <a:prstGeom prst="ellipse">
            <a:avLst/>
          </a:prstGeom>
          <a:noFill/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" name="15 Grupo"/>
          <p:cNvGrpSpPr/>
          <p:nvPr/>
        </p:nvGrpSpPr>
        <p:grpSpPr>
          <a:xfrm>
            <a:off x="-1620688" y="3933056"/>
            <a:ext cx="1440160" cy="72008"/>
            <a:chOff x="179512" y="3861048"/>
            <a:chExt cx="1440160" cy="72008"/>
          </a:xfrm>
        </p:grpSpPr>
        <p:sp>
          <p:nvSpPr>
            <p:cNvPr id="6" name="5 Rectángulo"/>
            <p:cNvSpPr/>
            <p:nvPr/>
          </p:nvSpPr>
          <p:spPr>
            <a:xfrm>
              <a:off x="179512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6 Rectángulo"/>
            <p:cNvSpPr/>
            <p:nvPr/>
          </p:nvSpPr>
          <p:spPr>
            <a:xfrm>
              <a:off x="323528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7 Rectángulo"/>
            <p:cNvSpPr/>
            <p:nvPr/>
          </p:nvSpPr>
          <p:spPr>
            <a:xfrm>
              <a:off x="467544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8 Rectángulo"/>
            <p:cNvSpPr/>
            <p:nvPr/>
          </p:nvSpPr>
          <p:spPr>
            <a:xfrm>
              <a:off x="611560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9 Rectángulo"/>
            <p:cNvSpPr/>
            <p:nvPr/>
          </p:nvSpPr>
          <p:spPr>
            <a:xfrm>
              <a:off x="755576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10 Rectángulo"/>
            <p:cNvSpPr/>
            <p:nvPr/>
          </p:nvSpPr>
          <p:spPr>
            <a:xfrm>
              <a:off x="899592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11 Rectángulo"/>
            <p:cNvSpPr/>
            <p:nvPr/>
          </p:nvSpPr>
          <p:spPr>
            <a:xfrm>
              <a:off x="1043608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12 Rectángulo"/>
            <p:cNvSpPr/>
            <p:nvPr/>
          </p:nvSpPr>
          <p:spPr>
            <a:xfrm>
              <a:off x="1187624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13 Rectángulo"/>
            <p:cNvSpPr/>
            <p:nvPr/>
          </p:nvSpPr>
          <p:spPr>
            <a:xfrm>
              <a:off x="1331640" y="3861048"/>
              <a:ext cx="144016" cy="7200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14 Rectángulo"/>
            <p:cNvSpPr/>
            <p:nvPr/>
          </p:nvSpPr>
          <p:spPr>
            <a:xfrm>
              <a:off x="1475656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30 Grupo"/>
          <p:cNvGrpSpPr/>
          <p:nvPr/>
        </p:nvGrpSpPr>
        <p:grpSpPr>
          <a:xfrm>
            <a:off x="179512" y="3861048"/>
            <a:ext cx="1440160" cy="72008"/>
            <a:chOff x="179512" y="3861048"/>
            <a:chExt cx="1440160" cy="72008"/>
          </a:xfrm>
        </p:grpSpPr>
        <p:sp>
          <p:nvSpPr>
            <p:cNvPr id="18" name="16 Rectángulo"/>
            <p:cNvSpPr/>
            <p:nvPr/>
          </p:nvSpPr>
          <p:spPr>
            <a:xfrm>
              <a:off x="179512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17 Rectángulo"/>
            <p:cNvSpPr/>
            <p:nvPr/>
          </p:nvSpPr>
          <p:spPr>
            <a:xfrm>
              <a:off x="323528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18 Rectángulo"/>
            <p:cNvSpPr/>
            <p:nvPr/>
          </p:nvSpPr>
          <p:spPr>
            <a:xfrm>
              <a:off x="467544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19 Rectángulo"/>
            <p:cNvSpPr/>
            <p:nvPr/>
          </p:nvSpPr>
          <p:spPr>
            <a:xfrm>
              <a:off x="611560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21 Rectángulo"/>
            <p:cNvSpPr/>
            <p:nvPr/>
          </p:nvSpPr>
          <p:spPr>
            <a:xfrm>
              <a:off x="755576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24 Rectángulo"/>
            <p:cNvSpPr/>
            <p:nvPr/>
          </p:nvSpPr>
          <p:spPr>
            <a:xfrm>
              <a:off x="899592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25 Rectángulo"/>
            <p:cNvSpPr/>
            <p:nvPr/>
          </p:nvSpPr>
          <p:spPr>
            <a:xfrm>
              <a:off x="1043608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26 Rectángulo"/>
            <p:cNvSpPr/>
            <p:nvPr/>
          </p:nvSpPr>
          <p:spPr>
            <a:xfrm>
              <a:off x="1187624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27 Rectángulo"/>
            <p:cNvSpPr/>
            <p:nvPr/>
          </p:nvSpPr>
          <p:spPr>
            <a:xfrm>
              <a:off x="1331640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28 Rectángulo"/>
            <p:cNvSpPr/>
            <p:nvPr/>
          </p:nvSpPr>
          <p:spPr>
            <a:xfrm>
              <a:off x="1475656" y="3861048"/>
              <a:ext cx="144016" cy="7200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3768" y="0"/>
            <a:ext cx="6660232" cy="368280"/>
          </a:xfrm>
        </p:spPr>
        <p:txBody>
          <a:bodyPr>
            <a:noAutofit/>
          </a:bodyPr>
          <a:lstStyle/>
          <a:p>
            <a:r>
              <a:rPr lang="es-ES" sz="2000" dirty="0" smtClean="0">
                <a:latin typeface="Century Gothic" pitchFamily="34" charset="0"/>
              </a:rPr>
              <a:t>IPS DESIGN AND INTEGRATION EXPERIENCE</a:t>
            </a:r>
            <a:r>
              <a:rPr lang="es-ES" sz="2000" b="1" dirty="0" smtClean="0">
                <a:solidFill>
                  <a:srgbClr val="FF0000"/>
                </a:solidFill>
              </a:rPr>
              <a:t/>
            </a:r>
            <a:br>
              <a:rPr lang="es-ES" sz="2000" b="1" dirty="0" smtClean="0">
                <a:solidFill>
                  <a:srgbClr val="FF0000"/>
                </a:solidFill>
              </a:rPr>
            </a:br>
            <a:r>
              <a:rPr lang="es-ES" sz="2000" b="1" dirty="0" smtClean="0">
                <a:solidFill>
                  <a:schemeClr val="accent6">
                    <a:lumMod val="75000"/>
                  </a:schemeClr>
                </a:solidFill>
              </a:rPr>
              <a:t>DESIGN</a:t>
            </a:r>
            <a:br>
              <a:rPr lang="es-ES" sz="2000" b="1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es-ES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2483768" y="703238"/>
            <a:ext cx="6516216" cy="45259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3538" lvl="1" indent="-254000" algn="just">
              <a:buFont typeface="Wingdings" pitchFamily="2" charset="2"/>
              <a:buChar char="Ø"/>
            </a:pPr>
            <a:r>
              <a:rPr lang="en-GB" sz="1800" dirty="0" smtClean="0">
                <a:latin typeface="Century Gothic" pitchFamily="34" charset="0"/>
              </a:rPr>
              <a:t>IPs design has been performed by individual design groups coordinated by ARQUIMEA.</a:t>
            </a:r>
          </a:p>
          <a:p>
            <a:pPr marL="363538" lvl="1" indent="-254000" algn="just">
              <a:buFont typeface="Wingdings" pitchFamily="2" charset="2"/>
              <a:buChar char="Ø"/>
            </a:pPr>
            <a:r>
              <a:rPr lang="en-GB" sz="1800" dirty="0" smtClean="0">
                <a:latin typeface="Century Gothic" pitchFamily="34" charset="0"/>
              </a:rPr>
              <a:t>Each design group developed only the </a:t>
            </a:r>
            <a:r>
              <a:rPr lang="en-GB" sz="1800" dirty="0" err="1" smtClean="0">
                <a:latin typeface="Century Gothic" pitchFamily="34" charset="0"/>
              </a:rPr>
              <a:t>analog</a:t>
            </a:r>
            <a:r>
              <a:rPr lang="en-GB" sz="1800" dirty="0" smtClean="0">
                <a:latin typeface="Century Gothic" pitchFamily="34" charset="0"/>
              </a:rPr>
              <a:t> part of each corresponding block.</a:t>
            </a:r>
          </a:p>
          <a:p>
            <a:pPr marL="363538" lvl="1" indent="-254000" algn="just">
              <a:buFont typeface="Wingdings" pitchFamily="2" charset="2"/>
              <a:buChar char="Ø"/>
            </a:pPr>
            <a:r>
              <a:rPr lang="en-GB" sz="1800" dirty="0" smtClean="0">
                <a:latin typeface="Century Gothic" pitchFamily="34" charset="0"/>
              </a:rPr>
              <a:t>One group was in charge of all the digital configuration of the chip and also the digital side of the HF ADC, the HF DAC and the MF DAC implementation. </a:t>
            </a:r>
          </a:p>
          <a:p>
            <a:pPr marL="363538" lvl="1" indent="-254000" algn="just">
              <a:buFont typeface="Wingdings" pitchFamily="2" charset="2"/>
              <a:buChar char="Ø"/>
            </a:pPr>
            <a:r>
              <a:rPr lang="en-GB" sz="1800" dirty="0" smtClean="0">
                <a:latin typeface="Century Gothic" pitchFamily="34" charset="0"/>
              </a:rPr>
              <a:t>The reusable IPs are then MS and consist of an </a:t>
            </a:r>
            <a:r>
              <a:rPr lang="en-GB" sz="1800" dirty="0" err="1" smtClean="0">
                <a:latin typeface="Century Gothic" pitchFamily="34" charset="0"/>
              </a:rPr>
              <a:t>analog</a:t>
            </a:r>
            <a:r>
              <a:rPr lang="en-GB" sz="1800" dirty="0" smtClean="0">
                <a:latin typeface="Century Gothic" pitchFamily="34" charset="0"/>
              </a:rPr>
              <a:t> and a digital part  which have been  provided by different design groups.</a:t>
            </a:r>
          </a:p>
          <a:p>
            <a:pPr lvl="1" algn="just"/>
            <a:endParaRPr lang="en-GB" sz="1800" dirty="0" smtClean="0">
              <a:latin typeface="Century Gothic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411760" y="4149080"/>
            <a:ext cx="6480720" cy="203132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marL="180975" lvl="1">
              <a:buNone/>
            </a:pPr>
            <a:r>
              <a:rPr lang="en-GB" b="1" i="1" dirty="0" smtClean="0">
                <a:latin typeface="Century Gothic" pitchFamily="34" charset="0"/>
              </a:rPr>
              <a:t>DESIGN EXPERIENCE HIGHLIGHTS</a:t>
            </a:r>
          </a:p>
          <a:p>
            <a:pPr marL="180975" lvl="1">
              <a:buFont typeface="Wingdings" pitchFamily="2" charset="2"/>
              <a:buChar char="v"/>
            </a:pPr>
            <a:r>
              <a:rPr lang="en-GB" dirty="0" smtClean="0">
                <a:latin typeface="Century Gothic" pitchFamily="34" charset="0"/>
              </a:rPr>
              <a:t>The split of the digital and </a:t>
            </a:r>
            <a:r>
              <a:rPr lang="en-GB" dirty="0" err="1" smtClean="0">
                <a:latin typeface="Century Gothic" pitchFamily="34" charset="0"/>
              </a:rPr>
              <a:t>analog</a:t>
            </a:r>
            <a:r>
              <a:rPr lang="en-GB" dirty="0" smtClean="0">
                <a:latin typeface="Century Gothic" pitchFamily="34" charset="0"/>
              </a:rPr>
              <a:t> parts of the converters design between two different groups required extra coordination and simulation effort.</a:t>
            </a:r>
          </a:p>
          <a:p>
            <a:pPr marL="180975" lvl="1">
              <a:buFont typeface="Wingdings" pitchFamily="2" charset="2"/>
              <a:buChar char="v"/>
            </a:pPr>
            <a:endParaRPr lang="en-GB" dirty="0" smtClean="0">
              <a:latin typeface="Century Gothic" pitchFamily="34" charset="0"/>
            </a:endParaRPr>
          </a:p>
          <a:p>
            <a:pPr marL="180975" lvl="1">
              <a:buFont typeface="Wingdings" pitchFamily="2" charset="2"/>
              <a:buChar char="v"/>
            </a:pPr>
            <a:r>
              <a:rPr lang="en-GB" dirty="0" smtClean="0">
                <a:latin typeface="Century Gothic" pitchFamily="34" charset="0"/>
              </a:rPr>
              <a:t>Same configuration interface (SPI)  for all the IPs is a great advantage  in terms of reusability and testability.</a:t>
            </a:r>
          </a:p>
        </p:txBody>
      </p:sp>
      <p:sp>
        <p:nvSpPr>
          <p:cNvPr id="8" name="7 Elipse"/>
          <p:cNvSpPr/>
          <p:nvPr/>
        </p:nvSpPr>
        <p:spPr>
          <a:xfrm>
            <a:off x="0" y="4005064"/>
            <a:ext cx="251520" cy="288032"/>
          </a:xfrm>
          <a:prstGeom prst="ellipse">
            <a:avLst/>
          </a:prstGeom>
          <a:noFill/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9" name="18 Grupo"/>
          <p:cNvGrpSpPr/>
          <p:nvPr/>
        </p:nvGrpSpPr>
        <p:grpSpPr>
          <a:xfrm>
            <a:off x="179512" y="4437112"/>
            <a:ext cx="1656184" cy="72008"/>
            <a:chOff x="179512" y="4437112"/>
            <a:chExt cx="1656184" cy="72008"/>
          </a:xfrm>
        </p:grpSpPr>
        <p:sp>
          <p:nvSpPr>
            <p:cNvPr id="7" name="6 Rectángulo"/>
            <p:cNvSpPr/>
            <p:nvPr/>
          </p:nvSpPr>
          <p:spPr>
            <a:xfrm>
              <a:off x="179512" y="4437112"/>
              <a:ext cx="207023" cy="7200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8 Rectángulo"/>
            <p:cNvSpPr/>
            <p:nvPr/>
          </p:nvSpPr>
          <p:spPr>
            <a:xfrm>
              <a:off x="386535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9 Rectángulo"/>
            <p:cNvSpPr/>
            <p:nvPr/>
          </p:nvSpPr>
          <p:spPr>
            <a:xfrm>
              <a:off x="593558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10 Rectángulo"/>
            <p:cNvSpPr/>
            <p:nvPr/>
          </p:nvSpPr>
          <p:spPr>
            <a:xfrm>
              <a:off x="800581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11 Rectángulo"/>
            <p:cNvSpPr/>
            <p:nvPr/>
          </p:nvSpPr>
          <p:spPr>
            <a:xfrm>
              <a:off x="1007604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12 Rectángulo"/>
            <p:cNvSpPr/>
            <p:nvPr/>
          </p:nvSpPr>
          <p:spPr>
            <a:xfrm>
              <a:off x="1214627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13 Rectángulo"/>
            <p:cNvSpPr/>
            <p:nvPr/>
          </p:nvSpPr>
          <p:spPr>
            <a:xfrm>
              <a:off x="1421650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14 Rectángulo"/>
            <p:cNvSpPr/>
            <p:nvPr/>
          </p:nvSpPr>
          <p:spPr>
            <a:xfrm>
              <a:off x="1628673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1760" y="0"/>
            <a:ext cx="6732240" cy="368280"/>
          </a:xfrm>
        </p:spPr>
        <p:txBody>
          <a:bodyPr>
            <a:noAutofit/>
          </a:bodyPr>
          <a:lstStyle/>
          <a:p>
            <a:r>
              <a:rPr lang="es-ES" sz="2000" dirty="0" smtClean="0">
                <a:latin typeface="Century Gothic" pitchFamily="34" charset="0"/>
              </a:rPr>
              <a:t>IPS DESIGN AND INTEGRATION EXPERIENCE</a:t>
            </a:r>
            <a:br>
              <a:rPr lang="es-ES" sz="2000" dirty="0" smtClean="0">
                <a:latin typeface="Century Gothic" pitchFamily="34" charset="0"/>
              </a:rPr>
            </a:br>
            <a:r>
              <a:rPr lang="es-ES" sz="2000" b="1" dirty="0" smtClean="0">
                <a:latin typeface="Century Gothic" pitchFamily="34" charset="0"/>
              </a:rPr>
              <a:t>VERIFICATION</a:t>
            </a: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2483768" y="487214"/>
            <a:ext cx="6660232" cy="2653754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en-GB" sz="1800" b="1" dirty="0" smtClean="0">
                <a:latin typeface="Century Gothic" pitchFamily="34" charset="0"/>
              </a:rPr>
              <a:t>Verification included four levels:</a:t>
            </a:r>
            <a:endParaRPr lang="en-GB" sz="1800" dirty="0" smtClean="0">
              <a:latin typeface="Century Gothic" pitchFamily="34" charset="0"/>
            </a:endParaRPr>
          </a:p>
          <a:p>
            <a:pPr marL="449263" lvl="1" indent="-274638">
              <a:buFont typeface="Wingdings" pitchFamily="2" charset="2"/>
              <a:buChar char="Ø"/>
            </a:pPr>
            <a:r>
              <a:rPr lang="en-GB" sz="1800" dirty="0" err="1" smtClean="0">
                <a:latin typeface="Century Gothic" pitchFamily="34" charset="0"/>
              </a:rPr>
              <a:t>Analog</a:t>
            </a:r>
            <a:r>
              <a:rPr lang="en-GB" sz="1800" dirty="0" smtClean="0">
                <a:latin typeface="Century Gothic" pitchFamily="34" charset="0"/>
              </a:rPr>
              <a:t> verification done by each </a:t>
            </a:r>
            <a:r>
              <a:rPr lang="en-GB" sz="1800" dirty="0" err="1" smtClean="0">
                <a:latin typeface="Century Gothic" pitchFamily="34" charset="0"/>
              </a:rPr>
              <a:t>analog</a:t>
            </a:r>
            <a:r>
              <a:rPr lang="en-GB" sz="1800" dirty="0" smtClean="0">
                <a:latin typeface="Century Gothic" pitchFamily="34" charset="0"/>
              </a:rPr>
              <a:t> block design team.</a:t>
            </a:r>
          </a:p>
          <a:p>
            <a:pPr marL="449263" lvl="1" indent="-274638">
              <a:buFont typeface="Wingdings" pitchFamily="2" charset="2"/>
              <a:buChar char="Ø"/>
            </a:pPr>
            <a:r>
              <a:rPr lang="en-GB" sz="1800" dirty="0" smtClean="0">
                <a:latin typeface="Century Gothic" pitchFamily="34" charset="0"/>
              </a:rPr>
              <a:t>Digital verification by the digital design team</a:t>
            </a:r>
          </a:p>
          <a:p>
            <a:pPr marL="449263" lvl="1" indent="-274638">
              <a:buFont typeface="Wingdings" pitchFamily="2" charset="2"/>
              <a:buChar char="Ø"/>
            </a:pPr>
            <a:r>
              <a:rPr lang="en-GB" sz="1800" dirty="0" smtClean="0">
                <a:latin typeface="Century Gothic" pitchFamily="34" charset="0"/>
              </a:rPr>
              <a:t>MS verification per block, by each </a:t>
            </a:r>
            <a:r>
              <a:rPr lang="en-GB" sz="1800" dirty="0" err="1" smtClean="0">
                <a:latin typeface="Century Gothic" pitchFamily="34" charset="0"/>
              </a:rPr>
              <a:t>analog</a:t>
            </a:r>
            <a:r>
              <a:rPr lang="en-GB" sz="1800" dirty="0" smtClean="0">
                <a:latin typeface="Century Gothic" pitchFamily="34" charset="0"/>
              </a:rPr>
              <a:t> block design team</a:t>
            </a:r>
          </a:p>
          <a:p>
            <a:pPr marL="449263" lvl="1" indent="-274638">
              <a:buFont typeface="Wingdings" pitchFamily="2" charset="2"/>
              <a:buChar char="Ø"/>
            </a:pPr>
            <a:r>
              <a:rPr lang="en-GB" sz="1800" dirty="0" smtClean="0">
                <a:latin typeface="Century Gothic" pitchFamily="34" charset="0"/>
              </a:rPr>
              <a:t>Chip level verification (interconnection and routing) by ARQUIMEA.</a:t>
            </a:r>
          </a:p>
          <a:p>
            <a:pPr marL="449263" lvl="1" indent="-274638">
              <a:buNone/>
            </a:pPr>
            <a:endParaRPr lang="en-GB" sz="1800" dirty="0" smtClean="0">
              <a:latin typeface="Century Gothic" pitchFamily="34" charset="0"/>
            </a:endParaRPr>
          </a:p>
          <a:p>
            <a:pPr>
              <a:buNone/>
            </a:pPr>
            <a:endParaRPr lang="en-GB" sz="1800" dirty="0" smtClean="0">
              <a:latin typeface="Century Gothic" pitchFamily="34" charset="0"/>
            </a:endParaRPr>
          </a:p>
          <a:p>
            <a:pPr lvl="2">
              <a:buNone/>
            </a:pPr>
            <a:endParaRPr lang="en-GB" sz="1800" dirty="0" smtClean="0">
              <a:latin typeface="Century Gothic" pitchFamily="34" charset="0"/>
            </a:endParaRPr>
          </a:p>
          <a:p>
            <a:pPr lvl="2"/>
            <a:endParaRPr lang="en-GB" sz="1800" dirty="0" smtClean="0">
              <a:latin typeface="Century Gothic" pitchFamily="34" charset="0"/>
            </a:endParaRPr>
          </a:p>
          <a:p>
            <a:pPr lvl="2"/>
            <a:endParaRPr lang="en-GB" sz="1800" dirty="0" smtClean="0">
              <a:latin typeface="Century Gothic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555776" y="4509120"/>
            <a:ext cx="63367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solidFill>
                  <a:srgbClr val="FF0000"/>
                </a:solidFill>
                <a:latin typeface="Century Gothic" pitchFamily="34" charset="0"/>
              </a:rPr>
              <a:t>.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483768" y="4293096"/>
            <a:ext cx="6480720" cy="203132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b="1" i="1" dirty="0" smtClean="0">
                <a:latin typeface="Century Gothic" pitchFamily="34" charset="0"/>
              </a:rPr>
              <a:t>VERIFICATION EXPERIENCE HIGHLIGHTS</a:t>
            </a:r>
          </a:p>
          <a:p>
            <a:pPr>
              <a:buFont typeface="Wingdings" pitchFamily="2" charset="2"/>
              <a:buChar char="v"/>
            </a:pPr>
            <a:r>
              <a:rPr lang="en-GB" dirty="0" smtClean="0">
                <a:latin typeface="Century Gothic" pitchFamily="34" charset="0"/>
              </a:rPr>
              <a:t>Chip level verification quite challenging due to the complexity related to the multiple blocks included in the ASIC.</a:t>
            </a:r>
          </a:p>
          <a:p>
            <a:pPr>
              <a:buFont typeface="Wingdings" pitchFamily="2" charset="2"/>
              <a:buChar char="v"/>
            </a:pPr>
            <a:endParaRPr lang="en-GB" dirty="0" smtClean="0">
              <a:latin typeface="Century Gothic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GB" dirty="0" smtClean="0">
                <a:latin typeface="Century Gothic" pitchFamily="34" charset="0"/>
              </a:rPr>
              <a:t>LVS with Black boxes not straight forward the first time you face it.</a:t>
            </a:r>
            <a:endParaRPr lang="en-GB" b="1" i="1" dirty="0" smtClean="0">
              <a:latin typeface="Century Gothic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411760" y="3143290"/>
            <a:ext cx="6534472" cy="86177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49213" indent="-274638" algn="just">
              <a:buFont typeface="Wingdings" pitchFamily="2" charset="2"/>
              <a:buChar char="ü"/>
            </a:pPr>
            <a:r>
              <a:rPr lang="en-GB" sz="1600" dirty="0" smtClean="0">
                <a:latin typeface="Century Gothic" pitchFamily="34" charset="0"/>
              </a:rPr>
              <a:t>Top LVS  (layout </a:t>
            </a:r>
            <a:r>
              <a:rPr lang="en-GB" sz="1600" dirty="0" err="1" smtClean="0">
                <a:latin typeface="Century Gothic" pitchFamily="34" charset="0"/>
              </a:rPr>
              <a:t>vs</a:t>
            </a:r>
            <a:r>
              <a:rPr lang="en-GB" sz="1600" dirty="0" smtClean="0">
                <a:latin typeface="Century Gothic" pitchFamily="34" charset="0"/>
              </a:rPr>
              <a:t> schematics) check done by ARQUIMEA with black boxes on the digital blocks.</a:t>
            </a:r>
          </a:p>
          <a:p>
            <a:pPr marL="49213" indent="-274638" algn="just">
              <a:buFont typeface="Wingdings" pitchFamily="2" charset="2"/>
              <a:buChar char="ü"/>
            </a:pPr>
            <a:r>
              <a:rPr lang="en-GB" sz="1600" dirty="0" smtClean="0">
                <a:latin typeface="Century Gothic" pitchFamily="34" charset="0"/>
              </a:rPr>
              <a:t>Complete </a:t>
            </a:r>
            <a:r>
              <a:rPr lang="en-GB" dirty="0" smtClean="0">
                <a:latin typeface="Century Gothic" pitchFamily="34" charset="0"/>
              </a:rPr>
              <a:t>top level LVS check done by IMEC.</a:t>
            </a:r>
          </a:p>
        </p:txBody>
      </p:sp>
      <p:sp>
        <p:nvSpPr>
          <p:cNvPr id="9" name="8 Elipse"/>
          <p:cNvSpPr/>
          <p:nvPr/>
        </p:nvSpPr>
        <p:spPr>
          <a:xfrm>
            <a:off x="0" y="4005064"/>
            <a:ext cx="251520" cy="288032"/>
          </a:xfrm>
          <a:prstGeom prst="ellipse">
            <a:avLst/>
          </a:prstGeom>
          <a:noFill/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16 Grupo"/>
          <p:cNvGrpSpPr/>
          <p:nvPr/>
        </p:nvGrpSpPr>
        <p:grpSpPr>
          <a:xfrm>
            <a:off x="179512" y="4437112"/>
            <a:ext cx="1656184" cy="72008"/>
            <a:chOff x="179512" y="4437112"/>
            <a:chExt cx="1656184" cy="72008"/>
          </a:xfrm>
        </p:grpSpPr>
        <p:sp>
          <p:nvSpPr>
            <p:cNvPr id="8" name="7 Rectángulo"/>
            <p:cNvSpPr/>
            <p:nvPr/>
          </p:nvSpPr>
          <p:spPr>
            <a:xfrm>
              <a:off x="179512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9 Rectángulo"/>
            <p:cNvSpPr/>
            <p:nvPr/>
          </p:nvSpPr>
          <p:spPr>
            <a:xfrm>
              <a:off x="386535" y="4437112"/>
              <a:ext cx="207023" cy="7200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10 Rectángulo"/>
            <p:cNvSpPr/>
            <p:nvPr/>
          </p:nvSpPr>
          <p:spPr>
            <a:xfrm>
              <a:off x="593558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11 Rectángulo"/>
            <p:cNvSpPr/>
            <p:nvPr/>
          </p:nvSpPr>
          <p:spPr>
            <a:xfrm>
              <a:off x="800581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12 Rectángulo"/>
            <p:cNvSpPr/>
            <p:nvPr/>
          </p:nvSpPr>
          <p:spPr>
            <a:xfrm>
              <a:off x="1007604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13 Rectángulo"/>
            <p:cNvSpPr/>
            <p:nvPr/>
          </p:nvSpPr>
          <p:spPr>
            <a:xfrm>
              <a:off x="1214627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14 Rectángulo"/>
            <p:cNvSpPr/>
            <p:nvPr/>
          </p:nvSpPr>
          <p:spPr>
            <a:xfrm>
              <a:off x="1421650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15 Rectángulo"/>
            <p:cNvSpPr/>
            <p:nvPr/>
          </p:nvSpPr>
          <p:spPr>
            <a:xfrm>
              <a:off x="1628673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59832" y="0"/>
            <a:ext cx="6084168" cy="368280"/>
          </a:xfrm>
        </p:spPr>
        <p:txBody>
          <a:bodyPr>
            <a:noAutofit/>
          </a:bodyPr>
          <a:lstStyle/>
          <a:p>
            <a:r>
              <a:rPr lang="es-ES" sz="2000" dirty="0" smtClean="0">
                <a:latin typeface="Century Gothic" pitchFamily="34" charset="0"/>
              </a:rPr>
              <a:t>IPS DESIGN AND INTEGRATION EXPERIENCE</a:t>
            </a:r>
            <a:r>
              <a:rPr lang="es-ES" sz="2000" b="1" dirty="0" smtClean="0">
                <a:latin typeface="Century Gothic" pitchFamily="34" charset="0"/>
              </a:rPr>
              <a:t/>
            </a:r>
            <a:br>
              <a:rPr lang="es-ES" sz="2000" b="1" dirty="0" smtClean="0">
                <a:latin typeface="Century Gothic" pitchFamily="34" charset="0"/>
              </a:rPr>
            </a:br>
            <a:r>
              <a:rPr lang="es-ES" sz="2000" b="1" dirty="0" smtClean="0">
                <a:latin typeface="Century Gothic" pitchFamily="34" charset="0"/>
              </a:rPr>
              <a:t>TEST</a:t>
            </a:r>
            <a:r>
              <a:rPr lang="es-ES" sz="2000" b="1" dirty="0" smtClean="0">
                <a:solidFill>
                  <a:schemeClr val="tx1"/>
                </a:solidFill>
              </a:rPr>
              <a:t/>
            </a:r>
            <a:br>
              <a:rPr lang="es-ES" sz="2000" b="1" dirty="0" smtClean="0">
                <a:solidFill>
                  <a:schemeClr val="tx1"/>
                </a:solidFill>
              </a:rPr>
            </a:br>
            <a:endParaRPr lang="es-ES" sz="2000" b="1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2699792" y="404664"/>
            <a:ext cx="6192688" cy="45259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3538" lvl="1" indent="-363538" algn="just">
              <a:buNone/>
            </a:pPr>
            <a:r>
              <a:rPr lang="en-GB" sz="1800" b="1" dirty="0" smtClean="0">
                <a:latin typeface="Century Gothic" pitchFamily="34" charset="0"/>
              </a:rPr>
              <a:t>Test activities</a:t>
            </a:r>
            <a:r>
              <a:rPr lang="en-GB" sz="1800" dirty="0" smtClean="0">
                <a:latin typeface="Century Gothic" pitchFamily="34" charset="0"/>
              </a:rPr>
              <a:t> in the project include three levels:</a:t>
            </a:r>
          </a:p>
          <a:p>
            <a:pPr marL="623888" lvl="2" indent="-363538" algn="just">
              <a:buFont typeface="Wingdings" pitchFamily="2" charset="2"/>
              <a:buChar char="ü"/>
            </a:pPr>
            <a:r>
              <a:rPr lang="en-GB" sz="1800" dirty="0" smtClean="0">
                <a:latin typeface="Century Gothic" pitchFamily="34" charset="0"/>
              </a:rPr>
              <a:t>Individual IPs (on the test chip). </a:t>
            </a:r>
          </a:p>
          <a:p>
            <a:pPr marL="623888" lvl="2" indent="-363538" algn="just">
              <a:buFont typeface="Wingdings" pitchFamily="2" charset="2"/>
              <a:buChar char="ü"/>
            </a:pPr>
            <a:r>
              <a:rPr lang="en-GB" sz="1800" dirty="0" smtClean="0">
                <a:latin typeface="Century Gothic" pitchFamily="34" charset="0"/>
              </a:rPr>
              <a:t>Full chip (on the final chip)</a:t>
            </a:r>
          </a:p>
          <a:p>
            <a:pPr marL="623888" lvl="2" indent="-363538" algn="just">
              <a:buFont typeface="Wingdings" pitchFamily="2" charset="2"/>
              <a:buChar char="ü"/>
            </a:pPr>
            <a:r>
              <a:rPr lang="en-GB" sz="1800" dirty="0" smtClean="0">
                <a:latin typeface="Century Gothic" pitchFamily="34" charset="0"/>
              </a:rPr>
              <a:t>System (on the final chip)</a:t>
            </a:r>
          </a:p>
          <a:p>
            <a:pPr marL="261938" lvl="2" indent="-44450" algn="just">
              <a:buNone/>
            </a:pPr>
            <a:r>
              <a:rPr lang="en-US" sz="1600" dirty="0" smtClean="0">
                <a:latin typeface="Century Gothic" pitchFamily="34" charset="0"/>
              </a:rPr>
              <a:t>(Test Chips and final ASICs will be radiation tested in the frame of a parallel project)</a:t>
            </a:r>
          </a:p>
          <a:p>
            <a:pPr algn="just">
              <a:buNone/>
            </a:pPr>
            <a:r>
              <a:rPr lang="en-GB" sz="1800" b="1" dirty="0" smtClean="0">
                <a:latin typeface="Century Gothic" pitchFamily="34" charset="0"/>
              </a:rPr>
              <a:t>Test philosophy </a:t>
            </a:r>
            <a:r>
              <a:rPr lang="en-GB" sz="1800" dirty="0" smtClean="0">
                <a:latin typeface="Century Gothic" pitchFamily="34" charset="0"/>
              </a:rPr>
              <a:t>at IP level will consist of three steps:</a:t>
            </a:r>
          </a:p>
          <a:p>
            <a:pPr marL="539750" lvl="1" indent="-342900" algn="just">
              <a:buFont typeface="+mj-lt"/>
              <a:buAutoNum type="arabicPeriod"/>
            </a:pPr>
            <a:r>
              <a:rPr lang="en-GB" sz="1800" dirty="0" smtClean="0">
                <a:latin typeface="Century Gothic" pitchFamily="34" charset="0"/>
              </a:rPr>
              <a:t>Preliminary test to check if the IPs are alive.</a:t>
            </a:r>
          </a:p>
          <a:p>
            <a:pPr marL="539750" lvl="1" indent="-342900" algn="just">
              <a:buFont typeface="+mj-lt"/>
              <a:buAutoNum type="arabicPeriod"/>
            </a:pPr>
            <a:r>
              <a:rPr lang="en-GB" sz="1800" dirty="0" smtClean="0">
                <a:latin typeface="Century Gothic" pitchFamily="34" charset="0"/>
              </a:rPr>
              <a:t>Performance validation for selected frequencies /configurations + functional test for the rest of frequencies/configurations.</a:t>
            </a:r>
          </a:p>
          <a:p>
            <a:pPr marL="539750" lvl="1" indent="-342900" algn="just">
              <a:buFont typeface="+mj-lt"/>
              <a:buAutoNum type="arabicPeriod"/>
            </a:pPr>
            <a:r>
              <a:rPr lang="en-GB" sz="1800" dirty="0" smtClean="0">
                <a:latin typeface="Century Gothic" pitchFamily="34" charset="0"/>
              </a:rPr>
              <a:t>Full performance validation before IPS are made public.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2555776" y="4509120"/>
            <a:ext cx="63367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solidFill>
                  <a:srgbClr val="FF0000"/>
                </a:solidFill>
                <a:latin typeface="Century Gothic" pitchFamily="34" charset="0"/>
              </a:rPr>
              <a:t>.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627784" y="4509120"/>
            <a:ext cx="6264696" cy="1865126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b="1" i="1" dirty="0" smtClean="0">
                <a:latin typeface="Century Gothic" pitchFamily="34" charset="0"/>
              </a:rPr>
              <a:t>TEST EXPERIENCE HIGHLIGHTS</a:t>
            </a:r>
            <a:endParaRPr lang="en-GB" dirty="0" smtClean="0">
              <a:latin typeface="Century Gothic" pitchFamily="34" charset="0"/>
            </a:endParaRPr>
          </a:p>
          <a:p>
            <a:pPr marL="87313">
              <a:spcBef>
                <a:spcPct val="20000"/>
              </a:spcBef>
              <a:buFont typeface="Wingdings" pitchFamily="2" charset="2"/>
              <a:buChar char="v"/>
            </a:pPr>
            <a:r>
              <a:rPr lang="en-GB" dirty="0" smtClean="0">
                <a:solidFill>
                  <a:prstClr val="black"/>
                </a:solidFill>
                <a:latin typeface="Century Gothic" pitchFamily="34" charset="0"/>
              </a:rPr>
              <a:t>The resolution, noise and distortion requirements of the IPs are very demanding in terms of test equipment and setup.  </a:t>
            </a:r>
          </a:p>
          <a:p>
            <a:pPr marL="87313">
              <a:spcBef>
                <a:spcPct val="20000"/>
              </a:spcBef>
              <a:buFont typeface="Wingdings" pitchFamily="2" charset="2"/>
              <a:buChar char="v"/>
            </a:pPr>
            <a:r>
              <a:rPr lang="en-US" dirty="0" smtClean="0">
                <a:solidFill>
                  <a:prstClr val="black"/>
                </a:solidFill>
                <a:latin typeface="Century Gothic" pitchFamily="34" charset="0"/>
              </a:rPr>
              <a:t>The multitude of configurations for the IP requires a special test approach.</a:t>
            </a:r>
            <a:endParaRPr lang="en-GB" dirty="0" smtClean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7 Elipse"/>
          <p:cNvSpPr/>
          <p:nvPr/>
        </p:nvSpPr>
        <p:spPr>
          <a:xfrm>
            <a:off x="0" y="4005064"/>
            <a:ext cx="251520" cy="288032"/>
          </a:xfrm>
          <a:prstGeom prst="ellipse">
            <a:avLst/>
          </a:prstGeom>
          <a:noFill/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" name="15 Grupo"/>
          <p:cNvGrpSpPr/>
          <p:nvPr/>
        </p:nvGrpSpPr>
        <p:grpSpPr>
          <a:xfrm>
            <a:off x="179512" y="4437112"/>
            <a:ext cx="1656184" cy="72008"/>
            <a:chOff x="179512" y="4437112"/>
            <a:chExt cx="1656184" cy="72008"/>
          </a:xfrm>
        </p:grpSpPr>
        <p:sp>
          <p:nvSpPr>
            <p:cNvPr id="7" name="6 Rectángulo"/>
            <p:cNvSpPr/>
            <p:nvPr/>
          </p:nvSpPr>
          <p:spPr>
            <a:xfrm>
              <a:off x="179512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8 Rectángulo"/>
            <p:cNvSpPr/>
            <p:nvPr/>
          </p:nvSpPr>
          <p:spPr>
            <a:xfrm>
              <a:off x="386535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9 Rectángulo"/>
            <p:cNvSpPr/>
            <p:nvPr/>
          </p:nvSpPr>
          <p:spPr>
            <a:xfrm>
              <a:off x="593558" y="4437112"/>
              <a:ext cx="207023" cy="7200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10 Rectángulo"/>
            <p:cNvSpPr/>
            <p:nvPr/>
          </p:nvSpPr>
          <p:spPr>
            <a:xfrm>
              <a:off x="800581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11 Rectángulo"/>
            <p:cNvSpPr/>
            <p:nvPr/>
          </p:nvSpPr>
          <p:spPr>
            <a:xfrm>
              <a:off x="1007604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12 Rectángulo"/>
            <p:cNvSpPr/>
            <p:nvPr/>
          </p:nvSpPr>
          <p:spPr>
            <a:xfrm>
              <a:off x="1214627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13 Rectángulo"/>
            <p:cNvSpPr/>
            <p:nvPr/>
          </p:nvSpPr>
          <p:spPr>
            <a:xfrm>
              <a:off x="1421650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14 Rectángulo"/>
            <p:cNvSpPr/>
            <p:nvPr/>
          </p:nvSpPr>
          <p:spPr>
            <a:xfrm>
              <a:off x="1628673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2000" dirty="0" smtClean="0">
                <a:latin typeface="Century Gothic" pitchFamily="34" charset="0"/>
              </a:rPr>
              <a:t>OUTLINE</a:t>
            </a:r>
            <a:endParaRPr lang="es-ES" sz="2000" dirty="0">
              <a:latin typeface="Century Gothic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08312" y="908720"/>
            <a:ext cx="6660232" cy="41148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177800" indent="-177800">
              <a:buFont typeface="+mj-lt"/>
              <a:buAutoNum type="arabicPeriod"/>
            </a:pPr>
            <a:r>
              <a:rPr lang="es-ES" sz="1800" dirty="0" smtClean="0">
                <a:latin typeface="Century Gothic" pitchFamily="34" charset="0"/>
              </a:rPr>
              <a:t> ABOUT ARQUIMEA</a:t>
            </a:r>
          </a:p>
          <a:p>
            <a:pPr marL="177800" indent="-177800">
              <a:buFont typeface="+mj-lt"/>
              <a:buAutoNum type="arabicPeriod"/>
            </a:pPr>
            <a:endParaRPr lang="es-ES" sz="1800" dirty="0" smtClean="0">
              <a:latin typeface="Century Gothic" pitchFamily="34" charset="0"/>
            </a:endParaRPr>
          </a:p>
          <a:p>
            <a:pPr marL="177800" indent="-177800">
              <a:buFont typeface="+mj-lt"/>
              <a:buAutoNum type="arabicPeriod"/>
            </a:pPr>
            <a:r>
              <a:rPr lang="es-ES" sz="1800" dirty="0" smtClean="0">
                <a:latin typeface="Century Gothic" pitchFamily="34" charset="0"/>
              </a:rPr>
              <a:t> SCOPE OF THE PRESENTATION</a:t>
            </a:r>
          </a:p>
          <a:p>
            <a:pPr marL="177800" indent="-177800">
              <a:buFont typeface="+mj-lt"/>
              <a:buAutoNum type="arabicPeriod"/>
            </a:pPr>
            <a:endParaRPr lang="es-ES" sz="1800" dirty="0" smtClean="0">
              <a:latin typeface="Century Gothic" pitchFamily="34" charset="0"/>
            </a:endParaRPr>
          </a:p>
          <a:p>
            <a:pPr marL="177800" indent="-177800">
              <a:buFont typeface="+mj-lt"/>
              <a:buAutoNum type="arabicPeriod"/>
            </a:pPr>
            <a:r>
              <a:rPr lang="es-ES" sz="1800" dirty="0" smtClean="0">
                <a:latin typeface="Century Gothic" pitchFamily="34" charset="0"/>
              </a:rPr>
              <a:t> BACKGROUND</a:t>
            </a:r>
          </a:p>
          <a:p>
            <a:pPr marL="177800" indent="-177800">
              <a:buFont typeface="+mj-lt"/>
              <a:buAutoNum type="arabicPeriod"/>
            </a:pPr>
            <a:endParaRPr lang="es-ES" sz="1800" dirty="0" smtClean="0">
              <a:latin typeface="Century Gothic" pitchFamily="34" charset="0"/>
            </a:endParaRPr>
          </a:p>
          <a:p>
            <a:pPr marL="177800" indent="-177800">
              <a:buFont typeface="+mj-lt"/>
              <a:buAutoNum type="arabicPeriod"/>
            </a:pPr>
            <a:r>
              <a:rPr lang="es-ES" sz="1800" dirty="0" smtClean="0">
                <a:latin typeface="Century Gothic" pitchFamily="34" charset="0"/>
              </a:rPr>
              <a:t> THE RECONFIGURABLE  ASICS FOR COSMIC VISION</a:t>
            </a:r>
          </a:p>
          <a:p>
            <a:pPr marL="177800" indent="-177800">
              <a:buFont typeface="+mj-lt"/>
              <a:buAutoNum type="arabicPeriod"/>
            </a:pPr>
            <a:endParaRPr lang="es-ES" sz="1800" dirty="0" smtClean="0">
              <a:latin typeface="Century Gothic" pitchFamily="34" charset="0"/>
            </a:endParaRPr>
          </a:p>
          <a:p>
            <a:pPr marL="177800" indent="-177800">
              <a:buFont typeface="+mj-lt"/>
              <a:buAutoNum type="arabicPeriod"/>
            </a:pPr>
            <a:r>
              <a:rPr lang="es-ES" sz="1800" dirty="0" smtClean="0">
                <a:latin typeface="Century Gothic" pitchFamily="34" charset="0"/>
              </a:rPr>
              <a:t> IPS DESIGN AND INTEGRATION EXPERIENCE</a:t>
            </a:r>
          </a:p>
          <a:p>
            <a:pPr marL="177800" indent="-177800">
              <a:buFont typeface="+mj-lt"/>
              <a:buAutoNum type="arabicPeriod"/>
            </a:pPr>
            <a:endParaRPr lang="es-ES" sz="1800" dirty="0" smtClean="0">
              <a:latin typeface="Century Gothic" pitchFamily="34" charset="0"/>
            </a:endParaRPr>
          </a:p>
          <a:p>
            <a:pPr marL="177800" indent="-177800">
              <a:buFont typeface="+mj-lt"/>
              <a:buAutoNum type="arabicPeriod"/>
            </a:pPr>
            <a:r>
              <a:rPr lang="es-ES" sz="1800" dirty="0" smtClean="0">
                <a:latin typeface="Century Gothic" pitchFamily="34" charset="0"/>
              </a:rPr>
              <a:t> IPS DEVELOPMENT ROADMAP</a:t>
            </a:r>
          </a:p>
          <a:p>
            <a:pPr marL="177800" indent="-177800">
              <a:buFont typeface="+mj-lt"/>
              <a:buAutoNum type="arabicPeriod"/>
            </a:pPr>
            <a:endParaRPr lang="es-ES" sz="1800" dirty="0" smtClean="0">
              <a:latin typeface="Century Gothic" pitchFamily="34" charset="0"/>
            </a:endParaRPr>
          </a:p>
          <a:p>
            <a:pPr marL="177800" indent="-177800">
              <a:buFont typeface="+mj-lt"/>
              <a:buAutoNum type="arabicPeriod"/>
            </a:pPr>
            <a:r>
              <a:rPr lang="es-ES" sz="1800" dirty="0" smtClean="0">
                <a:latin typeface="Century Gothic" pitchFamily="34" charset="0"/>
              </a:rPr>
              <a:t> OPEN QUESTIONS </a:t>
            </a:r>
          </a:p>
          <a:p>
            <a:pPr marL="177800" indent="-177800">
              <a:buFont typeface="+mj-lt"/>
              <a:buAutoNum type="arabicPeriod"/>
            </a:pPr>
            <a:endParaRPr lang="es-ES" sz="1800" dirty="0" smtClean="0">
              <a:latin typeface="Century Gothic" pitchFamily="34" charset="0"/>
            </a:endParaRPr>
          </a:p>
          <a:p>
            <a:pPr marL="177800" indent="-177800">
              <a:buFont typeface="+mj-lt"/>
              <a:buAutoNum type="arabicPeriod"/>
            </a:pPr>
            <a:r>
              <a:rPr lang="es-ES" sz="1800" dirty="0" smtClean="0">
                <a:latin typeface="Century Gothic" pitchFamily="34" charset="0"/>
              </a:rPr>
              <a:t> CONCLUSIONS</a:t>
            </a:r>
          </a:p>
        </p:txBody>
      </p:sp>
      <p:pic>
        <p:nvPicPr>
          <p:cNvPr id="4" name="3 Imagen" descr="chip-Q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32240" y="836712"/>
            <a:ext cx="1728192" cy="1667788"/>
          </a:xfrm>
          <a:prstGeom prst="rect">
            <a:avLst/>
          </a:prstGeom>
        </p:spPr>
      </p:pic>
      <p:pic>
        <p:nvPicPr>
          <p:cNvPr id="7173" name="Picture 5" descr="C:\Users\fgutierrez\AppData\Local\Microsoft\Windows\Temporary Internet Files\Content.IE5\YNK4F2CN\MC90020549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708920"/>
            <a:ext cx="1818742" cy="18095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57564" y="0"/>
            <a:ext cx="5686436" cy="368280"/>
          </a:xfrm>
        </p:spPr>
        <p:txBody>
          <a:bodyPr>
            <a:noAutofit/>
          </a:bodyPr>
          <a:lstStyle/>
          <a:p>
            <a:r>
              <a:rPr lang="es-ES" sz="2000" dirty="0" smtClean="0">
                <a:latin typeface="Century Gothic" pitchFamily="34" charset="0"/>
              </a:rPr>
              <a:t>IPS DESIGN AND INTEGRATION EXPERIENCE</a:t>
            </a:r>
            <a:r>
              <a:rPr lang="es-ES" sz="2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/>
            </a:r>
            <a:br>
              <a:rPr lang="es-ES" sz="2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</a:br>
            <a:r>
              <a:rPr lang="es-ES" sz="2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INTEGRATION…</a:t>
            </a:r>
            <a:r>
              <a:rPr lang="es-ES" sz="2000" b="1" dirty="0" smtClean="0">
                <a:solidFill>
                  <a:srgbClr val="FF0000"/>
                </a:solidFill>
                <a:latin typeface="Century Gothic" pitchFamily="34" charset="0"/>
              </a:rPr>
              <a:t/>
            </a:r>
            <a:br>
              <a:rPr lang="es-ES" sz="2000" b="1" dirty="0" smtClean="0">
                <a:solidFill>
                  <a:srgbClr val="FF0000"/>
                </a:solidFill>
                <a:latin typeface="Century Gothic" pitchFamily="34" charset="0"/>
              </a:rPr>
            </a:br>
            <a:endParaRPr lang="es-ES" sz="2000" b="1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2736304" y="1124744"/>
            <a:ext cx="6516216" cy="45259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85750" lvl="1">
              <a:buNone/>
            </a:pPr>
            <a:r>
              <a:rPr lang="en-GB" sz="1800" b="1" dirty="0" smtClean="0">
                <a:latin typeface="Century Gothic" pitchFamily="34" charset="0"/>
              </a:rPr>
              <a:t>The integration of the chip has required</a:t>
            </a:r>
            <a:r>
              <a:rPr lang="en-GB" sz="1800" dirty="0" smtClean="0">
                <a:latin typeface="Century Gothic" pitchFamily="34" charset="0"/>
              </a:rPr>
              <a:t>:</a:t>
            </a:r>
          </a:p>
          <a:p>
            <a:pPr marL="285750" lvl="1">
              <a:buNone/>
            </a:pPr>
            <a:endParaRPr lang="en-GB" sz="1800" dirty="0" smtClean="0">
              <a:latin typeface="Century Gothic" pitchFamily="34" charset="0"/>
            </a:endParaRPr>
          </a:p>
          <a:p>
            <a:pPr marL="357188" lvl="2" indent="-246063">
              <a:buFont typeface="Wingdings" pitchFamily="2" charset="2"/>
              <a:buChar char="Ø"/>
            </a:pPr>
            <a:r>
              <a:rPr lang="en-GB" sz="1800" dirty="0" smtClean="0">
                <a:latin typeface="Century Gothic" pitchFamily="34" charset="0"/>
              </a:rPr>
              <a:t>Integration of different blocks from different design teams required careful interfaces definition and coordination (for </a:t>
            </a:r>
            <a:r>
              <a:rPr lang="en-GB" sz="1800" dirty="0" err="1" smtClean="0">
                <a:latin typeface="Century Gothic" pitchFamily="34" charset="0"/>
              </a:rPr>
              <a:t>analog</a:t>
            </a:r>
            <a:r>
              <a:rPr lang="en-GB" sz="1800" dirty="0" smtClean="0">
                <a:latin typeface="Century Gothic" pitchFamily="34" charset="0"/>
              </a:rPr>
              <a:t> to digital interfaces).</a:t>
            </a:r>
          </a:p>
          <a:p>
            <a:pPr marL="357188" lvl="2" indent="-246063">
              <a:buFont typeface="Wingdings" pitchFamily="2" charset="2"/>
              <a:buChar char="Ø"/>
            </a:pPr>
            <a:endParaRPr lang="en-GB" sz="1800" dirty="0" smtClean="0">
              <a:latin typeface="Century Gothic" pitchFamily="34" charset="0"/>
            </a:endParaRPr>
          </a:p>
          <a:p>
            <a:pPr marL="357188" lvl="2" indent="-246063">
              <a:buFont typeface="Wingdings" pitchFamily="2" charset="2"/>
              <a:buChar char="Ø"/>
            </a:pPr>
            <a:r>
              <a:rPr lang="en-GB" sz="1800" dirty="0" smtClean="0">
                <a:latin typeface="Century Gothic" pitchFamily="34" charset="0"/>
              </a:rPr>
              <a:t>Active interaction with IMEC for a correct digital layout constrains and layout abstracts insertion.</a:t>
            </a:r>
          </a:p>
          <a:p>
            <a:pPr lvl="2"/>
            <a:endParaRPr lang="en-GB" sz="1800" dirty="0" smtClean="0">
              <a:latin typeface="Century Gothic" pitchFamily="34" charset="0"/>
            </a:endParaRPr>
          </a:p>
          <a:p>
            <a:pPr marL="285750" lvl="1">
              <a:buNone/>
            </a:pPr>
            <a:endParaRPr lang="en-GB" sz="1800" b="1" i="1" dirty="0" smtClean="0">
              <a:latin typeface="Century Gothic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627784" y="4316903"/>
            <a:ext cx="6192688" cy="1200329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marL="93663" lvl="1">
              <a:buNone/>
            </a:pPr>
            <a:r>
              <a:rPr lang="en-GB" b="1" i="1" dirty="0" smtClean="0">
                <a:latin typeface="Century Gothic" pitchFamily="34" charset="0"/>
              </a:rPr>
              <a:t>INTEGRATION EXPERIENCE HIGHLIGHTS</a:t>
            </a:r>
          </a:p>
          <a:p>
            <a:pPr marL="93663" lvl="1">
              <a:buFont typeface="Wingdings" pitchFamily="2" charset="2"/>
              <a:buChar char="v"/>
            </a:pPr>
            <a:r>
              <a:rPr lang="en-GB" dirty="0" smtClean="0">
                <a:latin typeface="Century Gothic" pitchFamily="34" charset="0"/>
              </a:rPr>
              <a:t>Special integration flows were required due to the use of DARE library for the digital part and IO pads (see integration phases and charts in </a:t>
            </a:r>
            <a:r>
              <a:rPr lang="en-GB" u="sng" dirty="0" smtClean="0">
                <a:latin typeface="Century Gothic" pitchFamily="34" charset="0"/>
              </a:rPr>
              <a:t>next slides</a:t>
            </a:r>
            <a:r>
              <a:rPr lang="en-GB" dirty="0" smtClean="0">
                <a:latin typeface="Century Gothic" pitchFamily="34" charset="0"/>
              </a:rPr>
              <a:t>).....</a:t>
            </a:r>
          </a:p>
        </p:txBody>
      </p:sp>
      <p:sp>
        <p:nvSpPr>
          <p:cNvPr id="8" name="7 Elipse"/>
          <p:cNvSpPr/>
          <p:nvPr/>
        </p:nvSpPr>
        <p:spPr>
          <a:xfrm>
            <a:off x="0" y="4005064"/>
            <a:ext cx="251520" cy="288032"/>
          </a:xfrm>
          <a:prstGeom prst="ellipse">
            <a:avLst/>
          </a:prstGeom>
          <a:noFill/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" name="15 Grupo"/>
          <p:cNvGrpSpPr/>
          <p:nvPr/>
        </p:nvGrpSpPr>
        <p:grpSpPr>
          <a:xfrm>
            <a:off x="179512" y="4437112"/>
            <a:ext cx="1656184" cy="72008"/>
            <a:chOff x="179512" y="4437112"/>
            <a:chExt cx="1656184" cy="72008"/>
          </a:xfrm>
        </p:grpSpPr>
        <p:sp>
          <p:nvSpPr>
            <p:cNvPr id="7" name="6 Rectángulo"/>
            <p:cNvSpPr/>
            <p:nvPr/>
          </p:nvSpPr>
          <p:spPr>
            <a:xfrm>
              <a:off x="179512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8 Rectángulo"/>
            <p:cNvSpPr/>
            <p:nvPr/>
          </p:nvSpPr>
          <p:spPr>
            <a:xfrm>
              <a:off x="386535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9 Rectángulo"/>
            <p:cNvSpPr/>
            <p:nvPr/>
          </p:nvSpPr>
          <p:spPr>
            <a:xfrm>
              <a:off x="593558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10 Rectángulo"/>
            <p:cNvSpPr/>
            <p:nvPr/>
          </p:nvSpPr>
          <p:spPr>
            <a:xfrm>
              <a:off x="800581" y="4437112"/>
              <a:ext cx="207023" cy="7200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11 Rectángulo"/>
            <p:cNvSpPr/>
            <p:nvPr/>
          </p:nvSpPr>
          <p:spPr>
            <a:xfrm>
              <a:off x="1007604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12 Rectángulo"/>
            <p:cNvSpPr/>
            <p:nvPr/>
          </p:nvSpPr>
          <p:spPr>
            <a:xfrm>
              <a:off x="1214627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13 Rectángulo"/>
            <p:cNvSpPr/>
            <p:nvPr/>
          </p:nvSpPr>
          <p:spPr>
            <a:xfrm>
              <a:off x="1421650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14 Rectángulo"/>
            <p:cNvSpPr/>
            <p:nvPr/>
          </p:nvSpPr>
          <p:spPr>
            <a:xfrm>
              <a:off x="1628673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59832" y="0"/>
            <a:ext cx="6084168" cy="368280"/>
          </a:xfrm>
        </p:spPr>
        <p:txBody>
          <a:bodyPr>
            <a:noAutofit/>
          </a:bodyPr>
          <a:lstStyle/>
          <a:p>
            <a:r>
              <a:rPr lang="es-ES" sz="2000" dirty="0" smtClean="0">
                <a:latin typeface="Century Gothic" pitchFamily="34" charset="0"/>
              </a:rPr>
              <a:t>IPS DESIGN AND INTEGRATION EXPERIENCE</a:t>
            </a:r>
            <a:r>
              <a:rPr lang="es-ES" sz="2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/>
            </a:r>
            <a:br>
              <a:rPr lang="es-ES" sz="2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</a:br>
            <a:r>
              <a:rPr lang="es-ES" sz="2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…INTEGRATION…</a:t>
            </a:r>
            <a:r>
              <a:rPr lang="es-ES" sz="2000" b="1" dirty="0" smtClean="0">
                <a:solidFill>
                  <a:srgbClr val="FF0000"/>
                </a:solidFill>
                <a:latin typeface="Century Gothic" pitchFamily="34" charset="0"/>
              </a:rPr>
              <a:t/>
            </a:r>
            <a:br>
              <a:rPr lang="es-ES" sz="2000" b="1" dirty="0" smtClean="0">
                <a:solidFill>
                  <a:srgbClr val="FF0000"/>
                </a:solidFill>
                <a:latin typeface="Century Gothic" pitchFamily="34" charset="0"/>
              </a:rPr>
            </a:br>
            <a:r>
              <a:rPr lang="es-ES" sz="2000" b="1" dirty="0" smtClean="0">
                <a:solidFill>
                  <a:srgbClr val="FF0000"/>
                </a:solidFill>
              </a:rPr>
              <a:t/>
            </a:r>
            <a:br>
              <a:rPr lang="es-ES" sz="2000" b="1" dirty="0" smtClean="0">
                <a:solidFill>
                  <a:srgbClr val="FF0000"/>
                </a:solidFill>
              </a:rPr>
            </a:b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2483768" y="764704"/>
            <a:ext cx="6516216" cy="5040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285750" lvl="1">
              <a:buNone/>
            </a:pPr>
            <a:r>
              <a:rPr lang="en-GB" sz="1800" b="1" dirty="0" smtClean="0">
                <a:latin typeface="Century Gothic" pitchFamily="34" charset="0"/>
              </a:rPr>
              <a:t>INTEGRATION PHASES description:</a:t>
            </a:r>
          </a:p>
          <a:p>
            <a:pPr marL="623888" lvl="3" indent="-239713"/>
            <a:endParaRPr lang="en-GB" sz="1800" dirty="0" smtClean="0">
              <a:latin typeface="Century Gothic" pitchFamily="34" charset="0"/>
            </a:endParaRPr>
          </a:p>
          <a:p>
            <a:pPr lvl="1"/>
            <a:endParaRPr lang="en-GB" sz="1800" dirty="0" smtClean="0">
              <a:latin typeface="Century Gothic" pitchFamily="34" charset="0"/>
            </a:endParaRPr>
          </a:p>
          <a:p>
            <a:pPr lvl="1"/>
            <a:endParaRPr lang="en-GB" sz="1800" dirty="0" smtClean="0">
              <a:latin typeface="Century Gothic" pitchFamily="34" charset="0"/>
            </a:endParaRPr>
          </a:p>
          <a:p>
            <a:pPr lvl="1"/>
            <a:endParaRPr lang="en-GB" sz="1800" dirty="0" smtClean="0">
              <a:latin typeface="Century Gothic" pitchFamily="34" charset="0"/>
            </a:endParaRPr>
          </a:p>
          <a:p>
            <a:pPr lvl="1"/>
            <a:endParaRPr lang="en-GB" sz="1800" dirty="0" smtClean="0">
              <a:latin typeface="Century Gothic" pitchFamily="34" charset="0"/>
            </a:endParaRPr>
          </a:p>
          <a:p>
            <a:pPr marL="285750" lvl="1">
              <a:buNone/>
            </a:pPr>
            <a:endParaRPr lang="en-GB" sz="1800" b="1" i="1" dirty="0" smtClean="0">
              <a:latin typeface="Century Gothic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339752" y="4593902"/>
            <a:ext cx="6534472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b="1" dirty="0" smtClean="0">
                <a:latin typeface="Century Gothic" pitchFamily="34" charset="0"/>
              </a:rPr>
              <a:t>Detail design</a:t>
            </a:r>
          </a:p>
          <a:p>
            <a:pPr marL="450850" lvl="1" indent="-273050" algn="just">
              <a:buFont typeface="Wingdings" pitchFamily="2" charset="2"/>
              <a:buChar char="ü"/>
            </a:pPr>
            <a:r>
              <a:rPr lang="en-GB" dirty="0" smtClean="0">
                <a:latin typeface="Century Gothic" pitchFamily="34" charset="0"/>
              </a:rPr>
              <a:t>The IP has to be integrated in the ASIC at layout level. </a:t>
            </a:r>
          </a:p>
        </p:txBody>
      </p:sp>
      <p:sp>
        <p:nvSpPr>
          <p:cNvPr id="8" name="7 Rectángulo"/>
          <p:cNvSpPr/>
          <p:nvPr/>
        </p:nvSpPr>
        <p:spPr>
          <a:xfrm>
            <a:off x="2339752" y="3297758"/>
            <a:ext cx="6552728" cy="9233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b="1" dirty="0" smtClean="0">
                <a:latin typeface="Century Gothic" pitchFamily="34" charset="0"/>
              </a:rPr>
              <a:t>Preliminary design</a:t>
            </a:r>
          </a:p>
          <a:p>
            <a:pPr lvl="1" indent="-279400" algn="just">
              <a:buFont typeface="Wingdings" pitchFamily="2" charset="2"/>
              <a:buChar char="ü"/>
            </a:pPr>
            <a:r>
              <a:rPr lang="en-GB" dirty="0" smtClean="0">
                <a:latin typeface="Century Gothic" pitchFamily="34" charset="0"/>
              </a:rPr>
              <a:t>The IP has to be integrated in the ASIC at schematic level. </a:t>
            </a:r>
          </a:p>
        </p:txBody>
      </p:sp>
      <p:sp>
        <p:nvSpPr>
          <p:cNvPr id="9" name="8 Rectángulo"/>
          <p:cNvSpPr/>
          <p:nvPr/>
        </p:nvSpPr>
        <p:spPr>
          <a:xfrm>
            <a:off x="2339752" y="1425550"/>
            <a:ext cx="6552728" cy="14773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0" lvl="2" indent="17463" algn="just"/>
            <a:r>
              <a:rPr lang="en-GB" b="1" dirty="0" smtClean="0">
                <a:latin typeface="Century Gothic" pitchFamily="34" charset="0"/>
              </a:rPr>
              <a:t>Analysis/IP selection</a:t>
            </a:r>
          </a:p>
          <a:p>
            <a:pPr marL="446088" lvl="3" indent="-239713" algn="just">
              <a:buFont typeface="Wingdings" pitchFamily="2" charset="2"/>
              <a:buChar char="ü"/>
            </a:pPr>
            <a:r>
              <a:rPr lang="en-GB" dirty="0" smtClean="0">
                <a:latin typeface="Century Gothic" pitchFamily="34" charset="0"/>
              </a:rPr>
              <a:t>Departing from IPs datasheet, high level models and simulations the integrator will analyse if the IP meets the ASIC requirements (functional, area, electrical performance and interfaces).</a:t>
            </a:r>
          </a:p>
        </p:txBody>
      </p:sp>
      <p:sp>
        <p:nvSpPr>
          <p:cNvPr id="11" name="10 Elipse"/>
          <p:cNvSpPr/>
          <p:nvPr/>
        </p:nvSpPr>
        <p:spPr>
          <a:xfrm>
            <a:off x="0" y="4005064"/>
            <a:ext cx="251520" cy="288032"/>
          </a:xfrm>
          <a:prstGeom prst="ellipse">
            <a:avLst/>
          </a:prstGeom>
          <a:noFill/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9" name="18 Grupo"/>
          <p:cNvGrpSpPr/>
          <p:nvPr/>
        </p:nvGrpSpPr>
        <p:grpSpPr>
          <a:xfrm>
            <a:off x="179512" y="4437112"/>
            <a:ext cx="1656184" cy="72008"/>
            <a:chOff x="179512" y="4437112"/>
            <a:chExt cx="1656184" cy="72008"/>
          </a:xfrm>
        </p:grpSpPr>
        <p:sp>
          <p:nvSpPr>
            <p:cNvPr id="10" name="9 Rectángulo"/>
            <p:cNvSpPr/>
            <p:nvPr/>
          </p:nvSpPr>
          <p:spPr>
            <a:xfrm>
              <a:off x="179512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11 Rectángulo"/>
            <p:cNvSpPr/>
            <p:nvPr/>
          </p:nvSpPr>
          <p:spPr>
            <a:xfrm>
              <a:off x="386535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12 Rectángulo"/>
            <p:cNvSpPr/>
            <p:nvPr/>
          </p:nvSpPr>
          <p:spPr>
            <a:xfrm>
              <a:off x="593558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13 Rectángulo"/>
            <p:cNvSpPr/>
            <p:nvPr/>
          </p:nvSpPr>
          <p:spPr>
            <a:xfrm>
              <a:off x="800581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14 Rectángulo"/>
            <p:cNvSpPr/>
            <p:nvPr/>
          </p:nvSpPr>
          <p:spPr>
            <a:xfrm>
              <a:off x="1007604" y="4437112"/>
              <a:ext cx="207023" cy="7200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15 Rectángulo"/>
            <p:cNvSpPr/>
            <p:nvPr/>
          </p:nvSpPr>
          <p:spPr>
            <a:xfrm>
              <a:off x="1214627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16 Rectángulo"/>
            <p:cNvSpPr/>
            <p:nvPr/>
          </p:nvSpPr>
          <p:spPr>
            <a:xfrm>
              <a:off x="1421650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17 Rectángulo"/>
            <p:cNvSpPr/>
            <p:nvPr/>
          </p:nvSpPr>
          <p:spPr>
            <a:xfrm>
              <a:off x="1628673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43808" y="0"/>
            <a:ext cx="6300192" cy="620688"/>
          </a:xfrm>
        </p:spPr>
        <p:txBody>
          <a:bodyPr>
            <a:noAutofit/>
          </a:bodyPr>
          <a:lstStyle/>
          <a:p>
            <a:r>
              <a:rPr lang="es-ES" sz="2000" dirty="0" smtClean="0">
                <a:latin typeface="Century Gothic" pitchFamily="34" charset="0"/>
              </a:rPr>
              <a:t>IPS DESIGN AND INTEGRATION EXPERIENCE</a:t>
            </a:r>
            <a:r>
              <a:rPr lang="es-ES" sz="2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/>
            </a:r>
            <a:br>
              <a:rPr lang="es-ES" sz="2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</a:br>
            <a:r>
              <a:rPr lang="es-ES" sz="2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….INTEGRATION…</a:t>
            </a:r>
            <a:r>
              <a:rPr lang="es-ES" sz="2000" b="1" dirty="0" smtClean="0">
                <a:solidFill>
                  <a:srgbClr val="FF0000"/>
                </a:solidFill>
                <a:latin typeface="Century Gothic" pitchFamily="34" charset="0"/>
              </a:rPr>
              <a:t/>
            </a:r>
            <a:br>
              <a:rPr lang="es-ES" sz="2000" b="1" dirty="0" smtClean="0">
                <a:solidFill>
                  <a:srgbClr val="FF0000"/>
                </a:solidFill>
                <a:latin typeface="Century Gothic" pitchFamily="34" charset="0"/>
              </a:rPr>
            </a:br>
            <a:r>
              <a:rPr lang="es-ES" sz="2000" b="1" dirty="0" err="1" smtClean="0"/>
              <a:t>Integration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flow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experience</a:t>
            </a:r>
            <a:r>
              <a:rPr lang="es-ES" sz="2000" b="1" dirty="0" smtClean="0"/>
              <a:t>…</a:t>
            </a:r>
            <a:endParaRPr lang="es-ES" sz="2000" b="1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052736"/>
            <a:ext cx="648072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Elipse"/>
          <p:cNvSpPr/>
          <p:nvPr/>
        </p:nvSpPr>
        <p:spPr>
          <a:xfrm>
            <a:off x="0" y="4005064"/>
            <a:ext cx="251520" cy="288032"/>
          </a:xfrm>
          <a:prstGeom prst="ellipse">
            <a:avLst/>
          </a:prstGeom>
          <a:noFill/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" name="13 Grupo"/>
          <p:cNvGrpSpPr/>
          <p:nvPr/>
        </p:nvGrpSpPr>
        <p:grpSpPr>
          <a:xfrm>
            <a:off x="179512" y="4437112"/>
            <a:ext cx="1656184" cy="72008"/>
            <a:chOff x="179512" y="4437112"/>
            <a:chExt cx="1656184" cy="72008"/>
          </a:xfrm>
        </p:grpSpPr>
        <p:sp>
          <p:nvSpPr>
            <p:cNvPr id="5" name="4 Rectángulo"/>
            <p:cNvSpPr/>
            <p:nvPr/>
          </p:nvSpPr>
          <p:spPr>
            <a:xfrm>
              <a:off x="179512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5 Rectángulo"/>
            <p:cNvSpPr/>
            <p:nvPr/>
          </p:nvSpPr>
          <p:spPr>
            <a:xfrm>
              <a:off x="386535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7 Rectángulo"/>
            <p:cNvSpPr/>
            <p:nvPr/>
          </p:nvSpPr>
          <p:spPr>
            <a:xfrm>
              <a:off x="593558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8 Rectángulo"/>
            <p:cNvSpPr/>
            <p:nvPr/>
          </p:nvSpPr>
          <p:spPr>
            <a:xfrm>
              <a:off x="800581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9 Rectángulo"/>
            <p:cNvSpPr/>
            <p:nvPr/>
          </p:nvSpPr>
          <p:spPr>
            <a:xfrm>
              <a:off x="1007604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10 Rectángulo"/>
            <p:cNvSpPr/>
            <p:nvPr/>
          </p:nvSpPr>
          <p:spPr>
            <a:xfrm>
              <a:off x="1214627" y="4437112"/>
              <a:ext cx="207023" cy="7200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11 Rectángulo"/>
            <p:cNvSpPr/>
            <p:nvPr/>
          </p:nvSpPr>
          <p:spPr>
            <a:xfrm>
              <a:off x="1421650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12 Rectángulo"/>
            <p:cNvSpPr/>
            <p:nvPr/>
          </p:nvSpPr>
          <p:spPr>
            <a:xfrm>
              <a:off x="1628673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59832" y="0"/>
            <a:ext cx="6084168" cy="620688"/>
          </a:xfrm>
        </p:spPr>
        <p:txBody>
          <a:bodyPr>
            <a:noAutofit/>
          </a:bodyPr>
          <a:lstStyle/>
          <a:p>
            <a:r>
              <a:rPr lang="es-ES" sz="2000" dirty="0" smtClean="0">
                <a:latin typeface="Century Gothic" pitchFamily="34" charset="0"/>
              </a:rPr>
              <a:t>IPS DESIGN AND INTEGRATION EXPERIENCE</a:t>
            </a:r>
            <a:br>
              <a:rPr lang="es-ES" sz="2000" dirty="0" smtClean="0">
                <a:latin typeface="Century Gothic" pitchFamily="34" charset="0"/>
              </a:rPr>
            </a:br>
            <a:r>
              <a:rPr lang="es-ES" sz="2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…INTEGRATION…</a:t>
            </a:r>
            <a:r>
              <a:rPr lang="es-ES" sz="2000" b="1" dirty="0" smtClean="0">
                <a:solidFill>
                  <a:srgbClr val="FF0000"/>
                </a:solidFill>
                <a:latin typeface="Century Gothic" pitchFamily="34" charset="0"/>
              </a:rPr>
              <a:t/>
            </a:r>
            <a:br>
              <a:rPr lang="es-ES" sz="2000" b="1" dirty="0" smtClean="0">
                <a:solidFill>
                  <a:srgbClr val="FF0000"/>
                </a:solidFill>
                <a:latin typeface="Century Gothic" pitchFamily="34" charset="0"/>
              </a:rPr>
            </a:br>
            <a:r>
              <a:rPr lang="es-ES" sz="2000" b="1" dirty="0" smtClean="0">
                <a:solidFill>
                  <a:srgbClr val="FF0000"/>
                </a:solidFill>
                <a:latin typeface="Century Gothic" pitchFamily="34" charset="0"/>
              </a:rPr>
              <a:t>…</a:t>
            </a:r>
            <a:r>
              <a:rPr lang="es-ES" sz="2000" b="1" dirty="0" err="1" smtClean="0"/>
              <a:t>Integration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flow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experience</a:t>
            </a:r>
            <a:r>
              <a:rPr lang="es-ES" sz="2000" b="1" dirty="0" smtClean="0"/>
              <a:t>…</a:t>
            </a:r>
            <a:endParaRPr lang="es-ES" sz="2000" b="1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5" y="836712"/>
            <a:ext cx="6768753" cy="5874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908720"/>
            <a:ext cx="44291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Elipse"/>
          <p:cNvSpPr/>
          <p:nvPr/>
        </p:nvSpPr>
        <p:spPr>
          <a:xfrm>
            <a:off x="0" y="4005064"/>
            <a:ext cx="251520" cy="288032"/>
          </a:xfrm>
          <a:prstGeom prst="ellipse">
            <a:avLst/>
          </a:prstGeom>
          <a:noFill/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" name="14 Grupo"/>
          <p:cNvGrpSpPr/>
          <p:nvPr/>
        </p:nvGrpSpPr>
        <p:grpSpPr>
          <a:xfrm>
            <a:off x="179512" y="4437112"/>
            <a:ext cx="1656184" cy="72008"/>
            <a:chOff x="179512" y="4437112"/>
            <a:chExt cx="1656184" cy="72008"/>
          </a:xfrm>
        </p:grpSpPr>
        <p:sp>
          <p:nvSpPr>
            <p:cNvPr id="6" name="5 Rectángulo"/>
            <p:cNvSpPr/>
            <p:nvPr/>
          </p:nvSpPr>
          <p:spPr>
            <a:xfrm>
              <a:off x="179512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6 Rectángulo"/>
            <p:cNvSpPr/>
            <p:nvPr/>
          </p:nvSpPr>
          <p:spPr>
            <a:xfrm>
              <a:off x="386535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8 Rectángulo"/>
            <p:cNvSpPr/>
            <p:nvPr/>
          </p:nvSpPr>
          <p:spPr>
            <a:xfrm>
              <a:off x="593558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9 Rectángulo"/>
            <p:cNvSpPr/>
            <p:nvPr/>
          </p:nvSpPr>
          <p:spPr>
            <a:xfrm>
              <a:off x="800581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10 Rectángulo"/>
            <p:cNvSpPr/>
            <p:nvPr/>
          </p:nvSpPr>
          <p:spPr>
            <a:xfrm>
              <a:off x="1007604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11 Rectángulo"/>
            <p:cNvSpPr/>
            <p:nvPr/>
          </p:nvSpPr>
          <p:spPr>
            <a:xfrm>
              <a:off x="1214627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12 Rectángulo"/>
            <p:cNvSpPr/>
            <p:nvPr/>
          </p:nvSpPr>
          <p:spPr>
            <a:xfrm>
              <a:off x="1421650" y="4437112"/>
              <a:ext cx="207023" cy="7200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13 Rectángulo"/>
            <p:cNvSpPr/>
            <p:nvPr/>
          </p:nvSpPr>
          <p:spPr>
            <a:xfrm>
              <a:off x="1628673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987824" y="0"/>
            <a:ext cx="6156176" cy="620688"/>
          </a:xfrm>
        </p:spPr>
        <p:txBody>
          <a:bodyPr>
            <a:noAutofit/>
          </a:bodyPr>
          <a:lstStyle/>
          <a:p>
            <a:r>
              <a:rPr lang="es-ES" sz="2000" dirty="0" smtClean="0">
                <a:latin typeface="Century Gothic" pitchFamily="34" charset="0"/>
              </a:rPr>
              <a:t>…IPS DESIGN AND INTEGRATION EXPERIENCE</a:t>
            </a:r>
            <a:r>
              <a:rPr lang="es-ES" sz="2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/>
            </a:r>
            <a:br>
              <a:rPr lang="es-ES" sz="2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</a:br>
            <a:r>
              <a:rPr lang="es-ES" sz="2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…INTEGRATION</a:t>
            </a:r>
            <a:r>
              <a:rPr lang="es-ES" sz="2000" dirty="0" smtClean="0"/>
              <a:t/>
            </a:r>
            <a:br>
              <a:rPr lang="es-ES" sz="2000" dirty="0" smtClean="0"/>
            </a:br>
            <a:r>
              <a:rPr lang="es-ES" sz="2000" dirty="0" smtClean="0"/>
              <a:t>…</a:t>
            </a:r>
            <a:r>
              <a:rPr lang="es-ES" sz="2000" b="1" dirty="0" err="1" smtClean="0"/>
              <a:t>Integration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flow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experience</a:t>
            </a:r>
            <a:endParaRPr lang="es-ES" sz="20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829246"/>
            <a:ext cx="6818867" cy="5552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Elipse"/>
          <p:cNvSpPr/>
          <p:nvPr/>
        </p:nvSpPr>
        <p:spPr>
          <a:xfrm>
            <a:off x="0" y="4005064"/>
            <a:ext cx="251520" cy="288032"/>
          </a:xfrm>
          <a:prstGeom prst="ellipse">
            <a:avLst/>
          </a:prstGeom>
          <a:noFill/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" name="13 Grupo"/>
          <p:cNvGrpSpPr/>
          <p:nvPr/>
        </p:nvGrpSpPr>
        <p:grpSpPr>
          <a:xfrm>
            <a:off x="179512" y="4437112"/>
            <a:ext cx="1656184" cy="72008"/>
            <a:chOff x="179512" y="4437112"/>
            <a:chExt cx="1656184" cy="72008"/>
          </a:xfrm>
        </p:grpSpPr>
        <p:sp>
          <p:nvSpPr>
            <p:cNvPr id="5" name="4 Rectángulo"/>
            <p:cNvSpPr/>
            <p:nvPr/>
          </p:nvSpPr>
          <p:spPr>
            <a:xfrm>
              <a:off x="179512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6 Rectángulo"/>
            <p:cNvSpPr/>
            <p:nvPr/>
          </p:nvSpPr>
          <p:spPr>
            <a:xfrm>
              <a:off x="386535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7 Rectángulo"/>
            <p:cNvSpPr/>
            <p:nvPr/>
          </p:nvSpPr>
          <p:spPr>
            <a:xfrm>
              <a:off x="593558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8 Rectángulo"/>
            <p:cNvSpPr/>
            <p:nvPr/>
          </p:nvSpPr>
          <p:spPr>
            <a:xfrm>
              <a:off x="800581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9 Rectángulo"/>
            <p:cNvSpPr/>
            <p:nvPr/>
          </p:nvSpPr>
          <p:spPr>
            <a:xfrm>
              <a:off x="1007604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10 Rectángulo"/>
            <p:cNvSpPr/>
            <p:nvPr/>
          </p:nvSpPr>
          <p:spPr>
            <a:xfrm>
              <a:off x="1214627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11 Rectángulo"/>
            <p:cNvSpPr/>
            <p:nvPr/>
          </p:nvSpPr>
          <p:spPr>
            <a:xfrm>
              <a:off x="1421650" y="4437112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12 Rectángulo"/>
            <p:cNvSpPr/>
            <p:nvPr/>
          </p:nvSpPr>
          <p:spPr>
            <a:xfrm>
              <a:off x="1628673" y="4437112"/>
              <a:ext cx="207023" cy="7200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Arco 2"/>
          <p:cNvSpPr/>
          <p:nvPr/>
        </p:nvSpPr>
        <p:spPr>
          <a:xfrm>
            <a:off x="7380312" y="2348880"/>
            <a:ext cx="144016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57564" y="0"/>
            <a:ext cx="5686436" cy="368280"/>
          </a:xfrm>
        </p:spPr>
        <p:txBody>
          <a:bodyPr>
            <a:noAutofit/>
          </a:bodyPr>
          <a:lstStyle/>
          <a:p>
            <a:r>
              <a:rPr lang="en-GB" sz="2000" dirty="0" smtClean="0"/>
              <a:t>IPS DEVELOPMENT ROADMAP</a:t>
            </a:r>
            <a:br>
              <a:rPr lang="en-GB" sz="2000" dirty="0" smtClean="0"/>
            </a:br>
            <a:r>
              <a:rPr lang="es-ES" sz="2000" b="1" dirty="0" smtClean="0">
                <a:solidFill>
                  <a:schemeClr val="accent6">
                    <a:lumMod val="75000"/>
                  </a:schemeClr>
                </a:solidFill>
              </a:rPr>
              <a:t>HF ASIC and IPS: 10 </a:t>
            </a:r>
            <a:r>
              <a:rPr lang="es-ES" sz="2000" b="1" dirty="0" err="1" smtClean="0">
                <a:solidFill>
                  <a:schemeClr val="accent6">
                    <a:lumMod val="75000"/>
                  </a:schemeClr>
                </a:solidFill>
              </a:rPr>
              <a:t>to</a:t>
            </a:r>
            <a:r>
              <a:rPr lang="es-ES" sz="2000" b="1" dirty="0" smtClean="0">
                <a:solidFill>
                  <a:schemeClr val="accent6">
                    <a:lumMod val="75000"/>
                  </a:schemeClr>
                </a:solidFill>
              </a:rPr>
              <a:t> 100 MHz</a:t>
            </a:r>
            <a:br>
              <a:rPr lang="es-ES" sz="2000" b="1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en-GB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052736"/>
            <a:ext cx="6788944" cy="4525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Rectángulo"/>
          <p:cNvSpPr/>
          <p:nvPr/>
        </p:nvSpPr>
        <p:spPr>
          <a:xfrm>
            <a:off x="2699792" y="5733256"/>
            <a:ext cx="6192688" cy="58477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entury Gothic" pitchFamily="34" charset="0"/>
              </a:rPr>
              <a:t>The ultimate goal is to qualify a product with these IPs that could be used to assure its quality. </a:t>
            </a:r>
            <a:endParaRPr lang="en-GB" sz="1600" dirty="0">
              <a:latin typeface="Century Gothic" pitchFamily="34" charset="0"/>
            </a:endParaRPr>
          </a:p>
        </p:txBody>
      </p:sp>
      <p:cxnSp>
        <p:nvCxnSpPr>
          <p:cNvPr id="9" name="8 Conector recto de flecha"/>
          <p:cNvCxnSpPr/>
          <p:nvPr/>
        </p:nvCxnSpPr>
        <p:spPr>
          <a:xfrm flipH="1">
            <a:off x="7236296" y="5517232"/>
            <a:ext cx="1008112" cy="28803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Elipse"/>
          <p:cNvSpPr/>
          <p:nvPr/>
        </p:nvSpPr>
        <p:spPr>
          <a:xfrm>
            <a:off x="0" y="4540184"/>
            <a:ext cx="251520" cy="288032"/>
          </a:xfrm>
          <a:prstGeom prst="ellipse">
            <a:avLst/>
          </a:prstGeom>
          <a:noFill/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" name="17 Grupo"/>
          <p:cNvGrpSpPr/>
          <p:nvPr/>
        </p:nvGrpSpPr>
        <p:grpSpPr>
          <a:xfrm>
            <a:off x="179512" y="5013176"/>
            <a:ext cx="1584176" cy="72008"/>
            <a:chOff x="179512" y="5013176"/>
            <a:chExt cx="414046" cy="72008"/>
          </a:xfrm>
        </p:grpSpPr>
        <p:sp>
          <p:nvSpPr>
            <p:cNvPr id="7" name="6 Rectángulo"/>
            <p:cNvSpPr/>
            <p:nvPr/>
          </p:nvSpPr>
          <p:spPr>
            <a:xfrm>
              <a:off x="179512" y="5013176"/>
              <a:ext cx="207023" cy="7200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9 Rectángulo"/>
            <p:cNvSpPr/>
            <p:nvPr/>
          </p:nvSpPr>
          <p:spPr>
            <a:xfrm>
              <a:off x="386535" y="5013176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57564" y="0"/>
            <a:ext cx="5686436" cy="36828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IPS DEVELOPMENT ROADMAP</a:t>
            </a:r>
            <a:endParaRPr lang="en-GB" sz="2000" dirty="0"/>
          </a:p>
        </p:txBody>
      </p:sp>
      <p:sp>
        <p:nvSpPr>
          <p:cNvPr id="7" name="6 Rectángulo"/>
          <p:cNvSpPr/>
          <p:nvPr/>
        </p:nvSpPr>
        <p:spPr>
          <a:xfrm>
            <a:off x="5220072" y="260648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2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MF ASIC and IPS: 0.1 </a:t>
            </a:r>
            <a:r>
              <a:rPr lang="es-ES" sz="2000" b="1" dirty="0" err="1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to</a:t>
            </a:r>
            <a:r>
              <a:rPr lang="es-ES" sz="2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 10 MHz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849065"/>
            <a:ext cx="6779419" cy="4668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2483768" y="5805264"/>
            <a:ext cx="6408712" cy="58477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entury Gothic" pitchFamily="34" charset="0"/>
              </a:rPr>
              <a:t>The ultimate goal is to qualify a product with these IPs that could be used to assure its quality. </a:t>
            </a:r>
            <a:endParaRPr lang="en-GB" sz="1600" dirty="0">
              <a:latin typeface="Century Gothic" pitchFamily="34" charset="0"/>
            </a:endParaRPr>
          </a:p>
        </p:txBody>
      </p:sp>
      <p:cxnSp>
        <p:nvCxnSpPr>
          <p:cNvPr id="11" name="10 Conector recto de flecha"/>
          <p:cNvCxnSpPr/>
          <p:nvPr/>
        </p:nvCxnSpPr>
        <p:spPr>
          <a:xfrm flipH="1">
            <a:off x="7236296" y="5517232"/>
            <a:ext cx="1008112" cy="28803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Elipse"/>
          <p:cNvSpPr/>
          <p:nvPr/>
        </p:nvSpPr>
        <p:spPr>
          <a:xfrm>
            <a:off x="0" y="4540184"/>
            <a:ext cx="251520" cy="288032"/>
          </a:xfrm>
          <a:prstGeom prst="ellipse">
            <a:avLst/>
          </a:prstGeom>
          <a:noFill/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" name="15 Grupo"/>
          <p:cNvGrpSpPr/>
          <p:nvPr/>
        </p:nvGrpSpPr>
        <p:grpSpPr>
          <a:xfrm>
            <a:off x="179512" y="5013176"/>
            <a:ext cx="1584176" cy="72008"/>
            <a:chOff x="179512" y="5013176"/>
            <a:chExt cx="1584176" cy="72008"/>
          </a:xfrm>
        </p:grpSpPr>
        <p:sp>
          <p:nvSpPr>
            <p:cNvPr id="12" name="11 Rectángulo"/>
            <p:cNvSpPr/>
            <p:nvPr/>
          </p:nvSpPr>
          <p:spPr>
            <a:xfrm>
              <a:off x="179512" y="5013176"/>
              <a:ext cx="792088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12 Rectángulo"/>
            <p:cNvSpPr/>
            <p:nvPr/>
          </p:nvSpPr>
          <p:spPr>
            <a:xfrm>
              <a:off x="971600" y="5013176"/>
              <a:ext cx="792088" cy="7200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57564" y="0"/>
            <a:ext cx="5686436" cy="620688"/>
          </a:xfrm>
        </p:spPr>
        <p:txBody>
          <a:bodyPr>
            <a:normAutofit/>
          </a:bodyPr>
          <a:lstStyle/>
          <a:p>
            <a:r>
              <a:rPr lang="es-ES" sz="2000" dirty="0" smtClean="0"/>
              <a:t>OPEN QUESTIONS</a:t>
            </a:r>
            <a:endParaRPr lang="es-ES" sz="20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2843808" y="692696"/>
            <a:ext cx="597666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GB" dirty="0" smtClean="0">
              <a:latin typeface="Century Gothic" pitchFamily="34" charset="0"/>
            </a:endParaRPr>
          </a:p>
          <a:p>
            <a:pPr marL="450850" indent="-450850">
              <a:buBlip>
                <a:blip r:embed="rId2"/>
              </a:buBlip>
            </a:pPr>
            <a:r>
              <a:rPr lang="en-GB" u="sng" dirty="0" smtClean="0">
                <a:latin typeface="Century Gothic" pitchFamily="34" charset="0"/>
              </a:rPr>
              <a:t>Test versus warranties </a:t>
            </a:r>
            <a:r>
              <a:rPr lang="en-GB" dirty="0" smtClean="0">
                <a:latin typeface="Century Gothic" pitchFamily="34" charset="0"/>
              </a:rPr>
              <a:t>(liability versus datasheet and test data......)</a:t>
            </a:r>
          </a:p>
          <a:p>
            <a:pPr>
              <a:buBlip>
                <a:blip r:embed="rId2"/>
              </a:buBlip>
            </a:pPr>
            <a:endParaRPr lang="en-GB" dirty="0" smtClean="0">
              <a:latin typeface="Century Gothic" pitchFamily="34" charset="0"/>
            </a:endParaRPr>
          </a:p>
          <a:p>
            <a:pPr marL="450850" indent="-450850" algn="just">
              <a:buBlip>
                <a:blip r:embed="rId2"/>
              </a:buBlip>
            </a:pPr>
            <a:r>
              <a:rPr lang="en-GB" u="sng" dirty="0" smtClean="0">
                <a:latin typeface="Century Gothic" pitchFamily="34" charset="0"/>
              </a:rPr>
              <a:t>Responsibilities in case of failure</a:t>
            </a:r>
            <a:r>
              <a:rPr lang="en-GB" dirty="0" smtClean="0">
                <a:latin typeface="Century Gothic" pitchFamily="34" charset="0"/>
              </a:rPr>
              <a:t> will depend on the root cause (IP bugs, wrong or improper integration, IP used put of spec, wrong interface, technology changes....)</a:t>
            </a:r>
          </a:p>
          <a:p>
            <a:pPr marL="450850" indent="-450850" algn="just">
              <a:buBlip>
                <a:blip r:embed="rId2"/>
              </a:buBlip>
            </a:pPr>
            <a:endParaRPr lang="en-GB" dirty="0" smtClean="0">
              <a:latin typeface="Century Gothic" pitchFamily="34" charset="0"/>
            </a:endParaRPr>
          </a:p>
          <a:p>
            <a:pPr marL="450850" indent="-450850" algn="just">
              <a:buBlip>
                <a:blip r:embed="rId2"/>
              </a:buBlip>
            </a:pPr>
            <a:r>
              <a:rPr lang="en-GB" dirty="0" smtClean="0">
                <a:latin typeface="Century Gothic" pitchFamily="34" charset="0"/>
              </a:rPr>
              <a:t>Documentation, tools and simulation models to be </a:t>
            </a:r>
            <a:r>
              <a:rPr lang="en-GB" u="sng" dirty="0" smtClean="0">
                <a:latin typeface="Century Gothic" pitchFamily="34" charset="0"/>
              </a:rPr>
              <a:t>homogenised </a:t>
            </a:r>
            <a:r>
              <a:rPr lang="en-GB" dirty="0" smtClean="0">
                <a:latin typeface="Century Gothic" pitchFamily="34" charset="0"/>
              </a:rPr>
              <a:t>for ESA </a:t>
            </a:r>
            <a:r>
              <a:rPr lang="en-GB" dirty="0" err="1" smtClean="0">
                <a:latin typeface="Century Gothic" pitchFamily="34" charset="0"/>
              </a:rPr>
              <a:t>analog</a:t>
            </a:r>
            <a:r>
              <a:rPr lang="en-GB" dirty="0" smtClean="0">
                <a:latin typeface="Century Gothic" pitchFamily="34" charset="0"/>
              </a:rPr>
              <a:t>/MS IPs(?)</a:t>
            </a:r>
          </a:p>
          <a:p>
            <a:pPr marL="450850" indent="-450850" algn="just">
              <a:buBlip>
                <a:blip r:embed="rId2"/>
              </a:buBlip>
            </a:pPr>
            <a:endParaRPr lang="en-GB" dirty="0" smtClean="0">
              <a:latin typeface="Century Gothic" pitchFamily="34" charset="0"/>
            </a:endParaRPr>
          </a:p>
          <a:p>
            <a:pPr marL="450850" indent="-450850" algn="just">
              <a:buBlip>
                <a:blip r:embed="rId2"/>
              </a:buBlip>
            </a:pPr>
            <a:r>
              <a:rPr lang="en-GB" dirty="0" smtClean="0">
                <a:latin typeface="Century Gothic" pitchFamily="34" charset="0"/>
              </a:rPr>
              <a:t>.....</a:t>
            </a:r>
          </a:p>
          <a:p>
            <a:pPr>
              <a:buFont typeface="Arial" pitchFamily="34" charset="0"/>
              <a:buChar char="•"/>
            </a:pPr>
            <a:endParaRPr lang="en-GB" dirty="0" smtClean="0">
              <a:latin typeface="Century Gothic" pitchFamily="34" charset="0"/>
            </a:endParaRPr>
          </a:p>
          <a:p>
            <a:pPr>
              <a:buFont typeface="Arial" pitchFamily="34" charset="0"/>
              <a:buChar char="•"/>
            </a:pPr>
            <a:endParaRPr lang="en-GB" dirty="0">
              <a:latin typeface="Century Gothic" pitchFamily="34" charset="0"/>
            </a:endParaRPr>
          </a:p>
        </p:txBody>
      </p:sp>
      <p:pic>
        <p:nvPicPr>
          <p:cNvPr id="7" name="Picture 2" descr="C:\Users\fgutierrez\AppData\Local\Microsoft\Windows\Temporary Internet Files\Content.IE5\SL0TY9Q6\MC90043441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4149080"/>
            <a:ext cx="1625600" cy="1828800"/>
          </a:xfrm>
          <a:prstGeom prst="rect">
            <a:avLst/>
          </a:prstGeom>
          <a:noFill/>
        </p:spPr>
      </p:pic>
      <p:sp>
        <p:nvSpPr>
          <p:cNvPr id="8" name="7 Elipse"/>
          <p:cNvSpPr/>
          <p:nvPr/>
        </p:nvSpPr>
        <p:spPr>
          <a:xfrm>
            <a:off x="0" y="5085184"/>
            <a:ext cx="251520" cy="288032"/>
          </a:xfrm>
          <a:prstGeom prst="ellipse">
            <a:avLst/>
          </a:prstGeom>
          <a:noFill/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5 Grupo"/>
          <p:cNvGrpSpPr/>
          <p:nvPr/>
        </p:nvGrpSpPr>
        <p:grpSpPr>
          <a:xfrm>
            <a:off x="179512" y="5373216"/>
            <a:ext cx="1584176" cy="72008"/>
            <a:chOff x="179512" y="5013176"/>
            <a:chExt cx="1584176" cy="72008"/>
          </a:xfrm>
          <a:solidFill>
            <a:schemeClr val="bg1"/>
          </a:solidFill>
        </p:grpSpPr>
        <p:sp>
          <p:nvSpPr>
            <p:cNvPr id="9" name="8 Rectángulo"/>
            <p:cNvSpPr/>
            <p:nvPr/>
          </p:nvSpPr>
          <p:spPr>
            <a:xfrm>
              <a:off x="179512" y="5013176"/>
              <a:ext cx="792088" cy="72008"/>
            </a:xfrm>
            <a:prstGeom prst="rect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9 Rectángulo"/>
            <p:cNvSpPr/>
            <p:nvPr/>
          </p:nvSpPr>
          <p:spPr>
            <a:xfrm>
              <a:off x="971600" y="5013176"/>
              <a:ext cx="792088" cy="72008"/>
            </a:xfrm>
            <a:prstGeom prst="rect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57564" y="0"/>
            <a:ext cx="5686436" cy="368280"/>
          </a:xfrm>
        </p:spPr>
        <p:txBody>
          <a:bodyPr>
            <a:normAutofit/>
          </a:bodyPr>
          <a:lstStyle/>
          <a:p>
            <a:pPr algn="r"/>
            <a:r>
              <a:rPr lang="en-GB" sz="2000" dirty="0" smtClean="0">
                <a:latin typeface="+mn-lt"/>
              </a:rPr>
              <a:t>CONCLUSIONS</a:t>
            </a:r>
            <a:endParaRPr lang="en-GB" sz="2000" dirty="0">
              <a:latin typeface="+mn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2519264" y="836712"/>
            <a:ext cx="6301208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en-GB" sz="1800" u="sng" dirty="0" smtClean="0">
                <a:latin typeface="Century Gothic" pitchFamily="34" charset="0"/>
              </a:rPr>
              <a:t>ARQUIMEA’s experience </a:t>
            </a:r>
            <a:r>
              <a:rPr lang="en-GB" sz="1800" dirty="0" smtClean="0">
                <a:latin typeface="Century Gothic" pitchFamily="34" charset="0"/>
              </a:rPr>
              <a:t>in the development and integration of mixed signal blocks in the frame of two reconfigurable ASICS developed for COSMIC VISION </a:t>
            </a:r>
            <a:r>
              <a:rPr lang="en-GB" sz="1800" u="sng" dirty="0" smtClean="0">
                <a:latin typeface="Century Gothic" pitchFamily="34" charset="0"/>
              </a:rPr>
              <a:t>has been provided</a:t>
            </a:r>
            <a:r>
              <a:rPr lang="en-GB" sz="1800" dirty="0" smtClean="0">
                <a:latin typeface="Century Gothic" pitchFamily="34" charset="0"/>
              </a:rPr>
              <a:t>.</a:t>
            </a:r>
          </a:p>
          <a:p>
            <a:pPr algn="just">
              <a:buFont typeface="Wingdings" pitchFamily="2" charset="2"/>
              <a:buChar char="v"/>
            </a:pPr>
            <a:endParaRPr lang="en-GB" sz="1800" dirty="0" smtClean="0">
              <a:latin typeface="Century Gothic" pitchFamily="34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GB" sz="1800" u="sng" dirty="0" smtClean="0">
                <a:latin typeface="Century Gothic" pitchFamily="34" charset="0"/>
              </a:rPr>
              <a:t>Integration flow</a:t>
            </a:r>
            <a:r>
              <a:rPr lang="en-GB" sz="1800" dirty="0" smtClean="0">
                <a:latin typeface="Century Gothic" pitchFamily="34" charset="0"/>
              </a:rPr>
              <a:t> for the mixed signal ASICS with DARE library </a:t>
            </a:r>
            <a:r>
              <a:rPr lang="en-GB" sz="1800" u="sng" dirty="0" smtClean="0">
                <a:latin typeface="Century Gothic" pitchFamily="34" charset="0"/>
              </a:rPr>
              <a:t>requires</a:t>
            </a:r>
            <a:r>
              <a:rPr lang="en-GB" sz="1800" dirty="0" smtClean="0">
                <a:latin typeface="Century Gothic" pitchFamily="34" charset="0"/>
              </a:rPr>
              <a:t> the definition of </a:t>
            </a:r>
            <a:r>
              <a:rPr lang="en-GB" sz="1800" u="sng" dirty="0" smtClean="0">
                <a:latin typeface="Century Gothic" pitchFamily="34" charset="0"/>
              </a:rPr>
              <a:t>specific protocols</a:t>
            </a:r>
            <a:r>
              <a:rPr lang="en-GB" sz="1800" dirty="0" smtClean="0">
                <a:latin typeface="Century Gothic" pitchFamily="34" charset="0"/>
              </a:rPr>
              <a:t> to be followed. The ARQUIMEA experience is provided to be positively exploited.</a:t>
            </a:r>
          </a:p>
          <a:p>
            <a:pPr algn="just">
              <a:buFont typeface="Wingdings" pitchFamily="2" charset="2"/>
              <a:buChar char="v"/>
            </a:pPr>
            <a:endParaRPr lang="en-GB" sz="1800" dirty="0" smtClean="0">
              <a:solidFill>
                <a:srgbClr val="FF0000"/>
              </a:solidFill>
              <a:latin typeface="Century Gothic" pitchFamily="34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GB" sz="1800" dirty="0" smtClean="0">
                <a:latin typeface="Century Gothic" pitchFamily="34" charset="0"/>
              </a:rPr>
              <a:t> Set of </a:t>
            </a:r>
            <a:r>
              <a:rPr lang="en-GB" sz="1800" u="sng" dirty="0" smtClean="0">
                <a:latin typeface="Century Gothic" pitchFamily="34" charset="0"/>
              </a:rPr>
              <a:t>questions</a:t>
            </a:r>
            <a:r>
              <a:rPr lang="en-GB" sz="1800" dirty="0" smtClean="0">
                <a:latin typeface="Century Gothic" pitchFamily="34" charset="0"/>
              </a:rPr>
              <a:t> has been </a:t>
            </a:r>
            <a:r>
              <a:rPr lang="en-GB" sz="1800" u="sng" dirty="0" smtClean="0">
                <a:latin typeface="Century Gothic" pitchFamily="34" charset="0"/>
              </a:rPr>
              <a:t>left open</a:t>
            </a:r>
            <a:r>
              <a:rPr lang="en-GB" sz="1800" dirty="0" smtClean="0">
                <a:latin typeface="Century Gothic" pitchFamily="34" charset="0"/>
              </a:rPr>
              <a:t> for further discussion.</a:t>
            </a:r>
          </a:p>
          <a:p>
            <a:pPr algn="just">
              <a:buFont typeface="Wingdings" pitchFamily="2" charset="2"/>
              <a:buChar char="v"/>
            </a:pPr>
            <a:endParaRPr lang="en-GB" sz="1800" dirty="0" smtClean="0">
              <a:solidFill>
                <a:srgbClr val="FF0000"/>
              </a:solidFill>
              <a:latin typeface="Century Gothic" pitchFamily="34" charset="0"/>
            </a:endParaRPr>
          </a:p>
          <a:p>
            <a:pPr algn="just">
              <a:buFont typeface="Wingdings" pitchFamily="2" charset="2"/>
              <a:buChar char="v"/>
            </a:pPr>
            <a:endParaRPr lang="en-GB" sz="1800" dirty="0" smtClean="0">
              <a:solidFill>
                <a:srgbClr val="FF0000"/>
              </a:solidFill>
              <a:latin typeface="Century Gothic" pitchFamily="34" charset="0"/>
            </a:endParaRPr>
          </a:p>
        </p:txBody>
      </p:sp>
      <p:pic>
        <p:nvPicPr>
          <p:cNvPr id="2051" name="Picture 3" descr="C:\Users\fgutierrez\AppData\Local\Microsoft\Windows\Temporary Internet Files\Content.IE5\B1IRUWC9\MC90034877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509120"/>
            <a:ext cx="1512168" cy="2011634"/>
          </a:xfrm>
          <a:prstGeom prst="rect">
            <a:avLst/>
          </a:prstGeom>
          <a:noFill/>
        </p:spPr>
      </p:pic>
      <p:sp>
        <p:nvSpPr>
          <p:cNvPr id="9" name="8 Elipse"/>
          <p:cNvSpPr/>
          <p:nvPr/>
        </p:nvSpPr>
        <p:spPr>
          <a:xfrm>
            <a:off x="0" y="5445224"/>
            <a:ext cx="251520" cy="288032"/>
          </a:xfrm>
          <a:prstGeom prst="ellipse">
            <a:avLst/>
          </a:prstGeom>
          <a:noFill/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5 Grupo"/>
          <p:cNvGrpSpPr/>
          <p:nvPr/>
        </p:nvGrpSpPr>
        <p:grpSpPr>
          <a:xfrm>
            <a:off x="179512" y="5733256"/>
            <a:ext cx="1584176" cy="72008"/>
            <a:chOff x="179512" y="5013176"/>
            <a:chExt cx="1584176" cy="72008"/>
          </a:xfrm>
          <a:solidFill>
            <a:schemeClr val="bg1"/>
          </a:solidFill>
        </p:grpSpPr>
        <p:sp>
          <p:nvSpPr>
            <p:cNvPr id="7" name="6 Rectángulo"/>
            <p:cNvSpPr/>
            <p:nvPr/>
          </p:nvSpPr>
          <p:spPr>
            <a:xfrm>
              <a:off x="179512" y="5013176"/>
              <a:ext cx="792088" cy="72008"/>
            </a:xfrm>
            <a:prstGeom prst="rect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7 Rectángulo"/>
            <p:cNvSpPr/>
            <p:nvPr/>
          </p:nvSpPr>
          <p:spPr>
            <a:xfrm>
              <a:off x="971600" y="5013176"/>
              <a:ext cx="792088" cy="72008"/>
            </a:xfrm>
            <a:prstGeom prst="rect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3 Rectángulo"/>
          <p:cNvSpPr/>
          <p:nvPr/>
        </p:nvSpPr>
        <p:spPr>
          <a:xfrm>
            <a:off x="2771800" y="3405669"/>
            <a:ext cx="5688632" cy="52738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60038" tIns="0" rIns="160038" bIns="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2800" dirty="0" smtClean="0">
              <a:solidFill>
                <a:schemeClr val="accent6">
                  <a:lumMod val="75000"/>
                </a:schemeClr>
              </a:solidFill>
              <a:latin typeface="Century Gothic" pitchFamily="34" charset="0"/>
            </a:endParaRPr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2800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Thank you for your attention!</a:t>
            </a:r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2800" dirty="0" smtClean="0">
              <a:solidFill>
                <a:schemeClr val="accent6">
                  <a:lumMod val="75000"/>
                </a:schemeClr>
              </a:solidFill>
              <a:latin typeface="Century Gothic" pitchFamily="34" charset="0"/>
            </a:endParaRPr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28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...any questions...?</a:t>
            </a:r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2800" dirty="0" smtClean="0">
              <a:solidFill>
                <a:srgbClr val="FF0000"/>
              </a:solidFill>
              <a:latin typeface="Century Gothic" pitchFamily="34" charset="0"/>
            </a:endParaRPr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dirty="0" smtClean="0">
              <a:solidFill>
                <a:srgbClr val="FF0000"/>
              </a:solidFill>
              <a:latin typeface="Century Gothic" pitchFamily="34" charset="0"/>
              <a:hlinkClick r:id="rId3"/>
            </a:endParaRPr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dirty="0" smtClean="0">
                <a:solidFill>
                  <a:srgbClr val="FF0000"/>
                </a:solidFill>
                <a:latin typeface="Century Gothic" pitchFamily="34" charset="0"/>
                <a:hlinkClick r:id="rId3"/>
              </a:rPr>
              <a:t>fgutierrez@arquimea.com</a:t>
            </a:r>
            <a:endParaRPr lang="en-GB" dirty="0" smtClean="0">
              <a:solidFill>
                <a:srgbClr val="FF0000"/>
              </a:solidFill>
              <a:latin typeface="Century Gothic" pitchFamily="34" charset="0"/>
            </a:endParaRPr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+34 627495410</a:t>
            </a:r>
          </a:p>
        </p:txBody>
      </p:sp>
      <p:pic>
        <p:nvPicPr>
          <p:cNvPr id="1027" name="Picture 3" descr="C:\Users\fgutierrez\AppData\Local\Microsoft\Windows\Temporary Internet Files\Content.IE5\B1IRUWC9\MC90007876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3" y="5140074"/>
            <a:ext cx="576063" cy="665190"/>
          </a:xfrm>
          <a:prstGeom prst="rect">
            <a:avLst/>
          </a:prstGeom>
          <a:noFill/>
        </p:spPr>
      </p:pic>
      <p:pic>
        <p:nvPicPr>
          <p:cNvPr id="1028" name="Picture 4" descr="C:\Users\fgutierrez\AppData\Local\Microsoft\Windows\Temporary Internet Files\Content.IE5\4RA3DY2D\MC90044200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140968"/>
            <a:ext cx="1734745" cy="1734745"/>
          </a:xfrm>
          <a:prstGeom prst="rect">
            <a:avLst/>
          </a:prstGeom>
          <a:noFill/>
        </p:spPr>
      </p:pic>
      <p:pic>
        <p:nvPicPr>
          <p:cNvPr id="9" name="8 Imagen" descr="chip-Q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0032" y="620688"/>
            <a:ext cx="1368152" cy="13203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32 Título"/>
          <p:cNvSpPr txBox="1">
            <a:spLocks/>
          </p:cNvSpPr>
          <p:nvPr/>
        </p:nvSpPr>
        <p:spPr>
          <a:xfrm>
            <a:off x="2699792" y="2988711"/>
            <a:ext cx="5976664" cy="34646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lIns="91440" tIns="45720" rIns="91440" bIns="45720" rtlCol="0" anchor="t">
            <a:noAutofit/>
          </a:bodyPr>
          <a:lstStyle>
            <a:lvl1pPr algn="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400" kern="1200">
                <a:solidFill>
                  <a:srgbClr val="E77817"/>
                </a:solidFill>
                <a:latin typeface="Century Gothic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MAIN CUSTOMERS &amp; PARTNERS</a:t>
            </a:r>
            <a:b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en-GB" sz="2000" dirty="0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ABOUT ARQUIMEA</a:t>
            </a:r>
            <a:endParaRPr lang="en-GB" sz="2000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699792" y="908720"/>
            <a:ext cx="5976664" cy="1754316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pPr marL="342861" indent="-342861">
              <a:lnSpc>
                <a:spcPct val="150000"/>
              </a:lnSpc>
            </a:pPr>
            <a:r>
              <a:rPr lang="es-ES" sz="2400" b="1" dirty="0" smtClean="0">
                <a:solidFill>
                  <a:schemeClr val="accent6">
                    <a:lumMod val="75000"/>
                  </a:schemeClr>
                </a:solidFill>
              </a:rPr>
              <a:t>MICROELECTRONICS</a:t>
            </a:r>
          </a:p>
          <a:p>
            <a:pPr marL="342861" indent="-342861">
              <a:lnSpc>
                <a:spcPct val="150000"/>
              </a:lnSpc>
            </a:pPr>
            <a:r>
              <a:rPr lang="es-ES" sz="2400" b="1" dirty="0" smtClean="0">
                <a:solidFill>
                  <a:schemeClr val="accent6">
                    <a:lumMod val="75000"/>
                  </a:schemeClr>
                </a:solidFill>
              </a:rPr>
              <a:t>MECHANICAL ACTUATORS</a:t>
            </a:r>
          </a:p>
          <a:p>
            <a:pPr marL="342861" indent="-342861">
              <a:lnSpc>
                <a:spcPct val="150000"/>
              </a:lnSpc>
            </a:pPr>
            <a:r>
              <a:rPr lang="es-ES_tradnl" sz="2400" b="1" dirty="0" smtClean="0">
                <a:solidFill>
                  <a:schemeClr val="accent6">
                    <a:lumMod val="75000"/>
                  </a:schemeClr>
                </a:solidFill>
              </a:rPr>
              <a:t>SPACE SCIENCE </a:t>
            </a:r>
            <a:r>
              <a:rPr lang="es-ES_tradnl" sz="2000" b="1" dirty="0" smtClean="0">
                <a:solidFill>
                  <a:schemeClr val="accent6">
                    <a:lumMod val="75000"/>
                  </a:schemeClr>
                </a:solidFill>
              </a:rPr>
              <a:t>(SENSORS &amp; ROBOTIC PARTS)</a:t>
            </a:r>
            <a:endParaRPr lang="es-ES" sz="24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627784" y="404664"/>
            <a:ext cx="56886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es-ES_tradnl" sz="2400" b="1" dirty="0" smtClean="0">
                <a:solidFill>
                  <a:schemeClr val="accent6">
                    <a:lumMod val="75000"/>
                  </a:schemeClr>
                </a:solidFill>
              </a:rPr>
              <a:t>ITAR FREE / FABLESS /SPACE FOCUSED</a:t>
            </a:r>
          </a:p>
          <a:p>
            <a:pPr marL="514350" indent="-514350"/>
            <a:r>
              <a:rPr lang="es-ES_tradnl" sz="2400" b="1" dirty="0" smtClean="0">
                <a:solidFill>
                  <a:schemeClr val="accent6">
                    <a:lumMod val="75000"/>
                  </a:schemeClr>
                </a:solidFill>
              </a:rPr>
              <a:t>            </a:t>
            </a:r>
          </a:p>
        </p:txBody>
      </p:sp>
      <p:pic>
        <p:nvPicPr>
          <p:cNvPr id="10" name="9 Imagen" descr="chip-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836712"/>
            <a:ext cx="560984" cy="541376"/>
          </a:xfrm>
          <a:prstGeom prst="rect">
            <a:avLst/>
          </a:prstGeom>
        </p:spPr>
      </p:pic>
      <p:pic>
        <p:nvPicPr>
          <p:cNvPr id="11" name="Picture 4" descr="C:\FOTOS ARQUIMEA\DUST SENSOR MEIGA\DUST SENSOR E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7637" y="1916832"/>
            <a:ext cx="568819" cy="894833"/>
          </a:xfrm>
          <a:prstGeom prst="rect">
            <a:avLst/>
          </a:prstGeom>
          <a:noFill/>
        </p:spPr>
      </p:pic>
      <p:pic>
        <p:nvPicPr>
          <p:cNvPr id="12" name="Imagen 4" descr="REACT_Rendered_Actuated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412776"/>
            <a:ext cx="1008112" cy="663185"/>
          </a:xfrm>
          <a:prstGeom prst="rect">
            <a:avLst/>
          </a:prstGeom>
        </p:spPr>
      </p:pic>
      <p:pic>
        <p:nvPicPr>
          <p:cNvPr id="13" name="12 Imagen" descr="HAND EXOSKELETON 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12360" y="1109187"/>
            <a:ext cx="792088" cy="591621"/>
          </a:xfrm>
          <a:prstGeom prst="rect">
            <a:avLst/>
          </a:prstGeom>
        </p:spPr>
      </p:pic>
      <p:sp>
        <p:nvSpPr>
          <p:cNvPr id="17" name="16 Elipse"/>
          <p:cNvSpPr/>
          <p:nvPr/>
        </p:nvSpPr>
        <p:spPr>
          <a:xfrm>
            <a:off x="0" y="1975192"/>
            <a:ext cx="251520" cy="288032"/>
          </a:xfrm>
          <a:prstGeom prst="ellipse">
            <a:avLst/>
          </a:prstGeom>
          <a:noFill/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8" descr="http://www-utheal.phys.s.u-tokyo.ac.jp/SuzakuConference2009/wp-content/uploads/2009/02/esa_logo-500x19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3429000"/>
            <a:ext cx="859053" cy="317186"/>
          </a:xfrm>
          <a:prstGeom prst="rect">
            <a:avLst/>
          </a:prstGeom>
          <a:noFill/>
        </p:spPr>
      </p:pic>
      <p:pic>
        <p:nvPicPr>
          <p:cNvPr id="19" name="Picture 2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36096" y="5805264"/>
            <a:ext cx="821536" cy="356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4" descr="http://ts2.mm.bing.net/images/thumbnail.aspx?q=4730413119898889&amp;id=6193270a10b1e1db9959d9857a196edc&amp;url=http%3a%2f%2ftrabajados.com%2fwp-content%2f2011%2f11%2fempleo-indr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19872" y="5537934"/>
            <a:ext cx="997282" cy="302913"/>
          </a:xfrm>
          <a:prstGeom prst="rect">
            <a:avLst/>
          </a:prstGeom>
          <a:noFill/>
        </p:spPr>
      </p:pic>
      <p:pic>
        <p:nvPicPr>
          <p:cNvPr id="21" name="Picture 6" descr="http://ts1.mm.bing.net/images/thumbnail.aspx?q=4794674421039780&amp;id=fee27426e01e8485212657d73cb1d875&amp;url=http%3a%2f%2fwww.aerosekur.com%2fimages%2fheader_r3_c8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59832" y="6105724"/>
            <a:ext cx="1561188" cy="233183"/>
          </a:xfrm>
          <a:prstGeom prst="rect">
            <a:avLst/>
          </a:prstGeom>
          <a:noFill/>
        </p:spPr>
      </p:pic>
      <p:pic>
        <p:nvPicPr>
          <p:cNvPr id="22" name="Picture 10" descr="http://ts2.mm.bing.net/images/thumbnail.aspx?q=4931554997568149&amp;id=17696d605e93471c66fc6017add14034&amp;url=http%3a%2f%2fwww.infoespacial.com%2fwp-content%2fuploads%2flogo_inta1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89492" y="5943498"/>
            <a:ext cx="529565" cy="412435"/>
          </a:xfrm>
          <a:prstGeom prst="rect">
            <a:avLst/>
          </a:prstGeom>
          <a:noFill/>
        </p:spPr>
      </p:pic>
      <p:pic>
        <p:nvPicPr>
          <p:cNvPr id="23" name="Picture 2" descr="http://ts4.mm.bing.net/th?id=I4621424048668939&amp;pid=1.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243660" y="3429001"/>
            <a:ext cx="712718" cy="331196"/>
          </a:xfrm>
          <a:prstGeom prst="rect">
            <a:avLst/>
          </a:prstGeom>
          <a:noFill/>
        </p:spPr>
      </p:pic>
      <p:pic>
        <p:nvPicPr>
          <p:cNvPr id="24" name="Picture 2" descr="http://www.mdg.es/wp-content/uploads/2011/10/mier1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367465" y="5625007"/>
            <a:ext cx="1236983" cy="399603"/>
          </a:xfrm>
          <a:prstGeom prst="rect">
            <a:avLst/>
          </a:prstGeom>
          <a:noFill/>
        </p:spPr>
      </p:pic>
      <p:pic>
        <p:nvPicPr>
          <p:cNvPr id="25" name="Picture 2" descr="http://www.hansen-tek.com/images/logoo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959" y="3469556"/>
            <a:ext cx="1391313" cy="23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https://encrypted-tbn0.gstatic.com/images?q=tbn:ANd9GcQDvYYbVp253d6F5oPdEQ2gDdUGsd7Dw_e7wvcZ-HmAmcQw5G0Gew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737" y="5408335"/>
            <a:ext cx="1383247" cy="254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24 Imagen" descr="ihpoben.gif"/>
          <p:cNvPicPr/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419872" y="3985332"/>
            <a:ext cx="576961" cy="382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8" descr="http://ts3.mm.bing.net/images/thumbnail.aspx?q=4523515952694714&amp;id=81bc96e3e5bd3ce914f825cf7c25f41e&amp;url=http%3a%2f%2fupload.wikimedia.org%2fwikipedia%2ffr%2f4%2f40%2fLOGO_EADS_ASTRIUM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332189" y="4083995"/>
            <a:ext cx="1059227" cy="307979"/>
          </a:xfrm>
          <a:prstGeom prst="rect">
            <a:avLst/>
          </a:prstGeom>
          <a:noFill/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887675" y="3915676"/>
            <a:ext cx="1368977" cy="316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315480" y="4863594"/>
            <a:ext cx="640896" cy="437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4" descr="http://www.dlr.de/rm/de/portaldata/2/light/img/logos/logo-rm-de.pn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275856" y="5010700"/>
            <a:ext cx="1895967" cy="280263"/>
          </a:xfrm>
          <a:prstGeom prst="rect">
            <a:avLst/>
          </a:prstGeom>
          <a:noFill/>
        </p:spPr>
      </p:pic>
      <p:pic>
        <p:nvPicPr>
          <p:cNvPr id="32" name="Picture 6" descr="sensodrive gmbh">
            <a:hlinkClick r:id="rId20"/>
          </p:cNvPr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5123891" y="4501599"/>
            <a:ext cx="1824374" cy="346876"/>
          </a:xfrm>
          <a:prstGeom prst="rect">
            <a:avLst/>
          </a:prstGeom>
          <a:noFill/>
        </p:spPr>
      </p:pic>
      <p:pic>
        <p:nvPicPr>
          <p:cNvPr id="33" name="Picture 8" descr="http://career.daimler.com/dhr/wms/images/header/logo_daimler.gif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2771800" y="4614379"/>
            <a:ext cx="1066665" cy="110765"/>
          </a:xfrm>
          <a:prstGeom prst="rect">
            <a:avLst/>
          </a:prstGeom>
          <a:noFill/>
        </p:spPr>
      </p:pic>
      <p:grpSp>
        <p:nvGrpSpPr>
          <p:cNvPr id="36" name="17 Grupo"/>
          <p:cNvGrpSpPr/>
          <p:nvPr/>
        </p:nvGrpSpPr>
        <p:grpSpPr>
          <a:xfrm>
            <a:off x="179512" y="2254968"/>
            <a:ext cx="1584176" cy="72008"/>
            <a:chOff x="179512" y="5013176"/>
            <a:chExt cx="414046" cy="72008"/>
          </a:xfrm>
        </p:grpSpPr>
        <p:sp>
          <p:nvSpPr>
            <p:cNvPr id="37" name="6 Rectángulo"/>
            <p:cNvSpPr/>
            <p:nvPr/>
          </p:nvSpPr>
          <p:spPr>
            <a:xfrm>
              <a:off x="179512" y="5013176"/>
              <a:ext cx="207023" cy="7200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9 Rectángulo"/>
            <p:cNvSpPr/>
            <p:nvPr/>
          </p:nvSpPr>
          <p:spPr>
            <a:xfrm>
              <a:off x="386535" y="5013176"/>
              <a:ext cx="207023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"/>
          <p:cNvSpPr/>
          <p:nvPr/>
        </p:nvSpPr>
        <p:spPr>
          <a:xfrm>
            <a:off x="0" y="1700808"/>
            <a:ext cx="9756576" cy="561662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17 Título"/>
          <p:cNvSpPr txBox="1">
            <a:spLocks/>
          </p:cNvSpPr>
          <p:nvPr/>
        </p:nvSpPr>
        <p:spPr>
          <a:xfrm>
            <a:off x="2983694" y="36384"/>
            <a:ext cx="6160306" cy="4402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ABOUT ARQUIMEA</a:t>
            </a:r>
          </a:p>
          <a:p>
            <a:pPr marL="0" marR="0" lvl="0" indent="0" algn="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CAPABILITIES IN MICROELECTRONICS</a:t>
            </a:r>
            <a:endParaRPr kumimoji="0" lang="es-ES" sz="20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Century Gothic" pitchFamily="34" charset="0"/>
              <a:ea typeface="+mj-ea"/>
              <a:cs typeface="+mj-cs"/>
            </a:endParaRPr>
          </a:p>
        </p:txBody>
      </p:sp>
      <p:graphicFrame>
        <p:nvGraphicFramePr>
          <p:cNvPr id="11" name="10 Diagrama"/>
          <p:cNvGraphicFramePr/>
          <p:nvPr>
            <p:extLst>
              <p:ext uri="{D42A27DB-BD31-4B8C-83A1-F6EECF244321}">
                <p14:modId xmlns:p14="http://schemas.microsoft.com/office/powerpoint/2010/main" val="1881933656"/>
              </p:ext>
            </p:extLst>
          </p:nvPr>
        </p:nvGraphicFramePr>
        <p:xfrm>
          <a:off x="179512" y="1772816"/>
          <a:ext cx="8496944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12 Rectángulo"/>
          <p:cNvSpPr/>
          <p:nvPr/>
        </p:nvSpPr>
        <p:spPr>
          <a:xfrm>
            <a:off x="2843808" y="623590"/>
            <a:ext cx="5904656" cy="954107"/>
          </a:xfrm>
          <a:prstGeom prst="rect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s-ES_tradnl" sz="1400" b="1" dirty="0" smtClean="0">
                <a:solidFill>
                  <a:schemeClr val="accent6">
                    <a:lumMod val="75000"/>
                  </a:schemeClr>
                </a:solidFill>
              </a:rPr>
              <a:t> RH MIXED SIGNAL ASICS DEVELOPMENT AND PROCUREMENT</a:t>
            </a:r>
          </a:p>
          <a:p>
            <a:pPr lvl="0">
              <a:buFont typeface="Arial" pitchFamily="34" charset="0"/>
              <a:buChar char="•"/>
            </a:pPr>
            <a:r>
              <a:rPr lang="es-ES_tradnl" sz="14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_tradnl" sz="1400" b="1" dirty="0" smtClean="0">
                <a:solidFill>
                  <a:schemeClr val="accent6">
                    <a:lumMod val="75000"/>
                  </a:schemeClr>
                </a:solidFill>
              </a:rPr>
              <a:t>SPACE RH STANDARD PRODUCTS DEVELOPMENT</a:t>
            </a:r>
          </a:p>
          <a:p>
            <a:pPr lvl="0">
              <a:buFont typeface="Arial" pitchFamily="34" charset="0"/>
              <a:buChar char="•"/>
            </a:pPr>
            <a:r>
              <a:rPr lang="es-ES_tradnl" sz="1400" b="1" dirty="0" smtClean="0">
                <a:solidFill>
                  <a:schemeClr val="accent6">
                    <a:lumMod val="75000"/>
                  </a:schemeClr>
                </a:solidFill>
              </a:rPr>
              <a:t> FULL SUPPLY CHAIN MANAGEMENT</a:t>
            </a:r>
            <a:endParaRPr lang="es-ES_tradnl" sz="1400" b="1" dirty="0">
              <a:solidFill>
                <a:schemeClr val="accent6">
                  <a:lumMod val="75000"/>
                </a:schemeClr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es-ES_tradnl" sz="1400" b="1" dirty="0" smtClean="0">
                <a:solidFill>
                  <a:schemeClr val="accent6">
                    <a:lumMod val="75000"/>
                  </a:schemeClr>
                </a:solidFill>
              </a:rPr>
              <a:t> RH </a:t>
            </a:r>
            <a:r>
              <a:rPr lang="es-ES_tradnl" sz="1400" b="1" dirty="0" err="1" smtClean="0">
                <a:solidFill>
                  <a:schemeClr val="accent6">
                    <a:lumMod val="75000"/>
                  </a:schemeClr>
                </a:solidFill>
              </a:rPr>
              <a:t>IP’s</a:t>
            </a:r>
            <a:r>
              <a:rPr lang="es-ES_tradnl" sz="1400" b="1" dirty="0" smtClean="0">
                <a:solidFill>
                  <a:schemeClr val="accent6">
                    <a:lumMod val="75000"/>
                  </a:schemeClr>
                </a:solidFill>
              </a:rPr>
              <a:t> DESIGN </a:t>
            </a:r>
          </a:p>
        </p:txBody>
      </p:sp>
      <p:sp>
        <p:nvSpPr>
          <p:cNvPr id="8" name="7 Rectángulo"/>
          <p:cNvSpPr/>
          <p:nvPr/>
        </p:nvSpPr>
        <p:spPr>
          <a:xfrm>
            <a:off x="395536" y="1916832"/>
            <a:ext cx="504056" cy="72008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8 Rectángulo"/>
          <p:cNvSpPr/>
          <p:nvPr/>
        </p:nvSpPr>
        <p:spPr>
          <a:xfrm>
            <a:off x="899592" y="1916832"/>
            <a:ext cx="576064" cy="72008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71800" y="0"/>
            <a:ext cx="6372200" cy="368280"/>
          </a:xfrm>
        </p:spPr>
        <p:txBody>
          <a:bodyPr>
            <a:normAutofit/>
          </a:bodyPr>
          <a:lstStyle/>
          <a:p>
            <a:r>
              <a:rPr lang="es-ES" sz="2000" dirty="0" smtClean="0">
                <a:latin typeface="Century Gothic" pitchFamily="34" charset="0"/>
              </a:rPr>
              <a:t>SCOPE  OF THE PRESENTATION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2627784" y="548680"/>
            <a:ext cx="6336704" cy="4525962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2000" b="1" dirty="0" smtClean="0"/>
              <a:t>WE PRESENT </a:t>
            </a:r>
            <a:r>
              <a:rPr lang="es-ES" sz="2000" dirty="0" smtClean="0"/>
              <a:t>:</a:t>
            </a:r>
          </a:p>
          <a:p>
            <a:pPr marL="0" indent="0" algn="just">
              <a:buFont typeface="Wingdings" pitchFamily="2" charset="2"/>
              <a:buChar char="ü"/>
            </a:pPr>
            <a:r>
              <a:rPr lang="es-ES" sz="2000" dirty="0" smtClean="0"/>
              <a:t> THE WORK IN PROGRESS IN THE DEVELOPMENT OF TWO RECONFIGURABLE ASICS FOR COSMIC VISION  </a:t>
            </a:r>
          </a:p>
          <a:p>
            <a:pPr marL="0" indent="0" algn="just">
              <a:buFont typeface="Wingdings" pitchFamily="2" charset="2"/>
              <a:buChar char="ü"/>
            </a:pPr>
            <a:r>
              <a:rPr lang="es-ES" sz="2000" dirty="0" smtClean="0"/>
              <a:t>THE EXPERIENCE IN IPS INTEGRATION IN THE FRAME OF COSMICS VISION ASICS DEVELOPMENT.</a:t>
            </a:r>
          </a:p>
          <a:p>
            <a:pPr marL="0" indent="0" algn="just">
              <a:buFont typeface="Wingdings" pitchFamily="2" charset="2"/>
              <a:buChar char="ü"/>
            </a:pPr>
            <a:r>
              <a:rPr lang="es-ES" sz="2000" dirty="0" smtClean="0"/>
              <a:t> THE ROADMAP AND THOUGHTS TO MAKE THE ANALOG MODULES INCLUDED IN THESE ASICS AS IPS REUSABLE IN ESA PROGRAMMES. </a:t>
            </a:r>
          </a:p>
          <a:p>
            <a:pPr marL="0" indent="0" algn="just">
              <a:buFont typeface="Wingdings" pitchFamily="2" charset="2"/>
              <a:buChar char="ü"/>
            </a:pPr>
            <a:r>
              <a:rPr lang="es-ES" sz="2000" dirty="0" smtClean="0"/>
              <a:t> THE OPEN QUESTIONS CONCERNING ANALOG IPS BUSINESS MODEL AND INTEGRATION FLOW.</a:t>
            </a:r>
          </a:p>
          <a:p>
            <a:pPr marL="0" indent="0" algn="just">
              <a:buNone/>
            </a:pPr>
            <a:endParaRPr lang="es-ES" sz="2000" dirty="0" smtClean="0"/>
          </a:p>
          <a:p>
            <a:pPr marL="0" indent="0" algn="just">
              <a:buNone/>
            </a:pPr>
            <a:r>
              <a:rPr lang="es-ES" sz="2000" b="1" dirty="0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WE EXPECT:</a:t>
            </a:r>
            <a:endParaRPr lang="es-ES" sz="2000" dirty="0" smtClean="0">
              <a:solidFill>
                <a:schemeClr val="accent6">
                  <a:lumMod val="75000"/>
                </a:schemeClr>
              </a:solidFill>
              <a:sym typeface="Wingdings" pitchFamily="2" charset="2"/>
            </a:endParaRPr>
          </a:p>
          <a:p>
            <a:pPr marL="0" indent="0" algn="just">
              <a:buFont typeface="Wingdings" pitchFamily="2" charset="2"/>
              <a:buChar char="Ø"/>
            </a:pPr>
            <a:r>
              <a:rPr lang="es-ES" sz="2000" dirty="0" smtClean="0">
                <a:solidFill>
                  <a:schemeClr val="accent6">
                    <a:lumMod val="75000"/>
                  </a:schemeClr>
                </a:solidFill>
              </a:rPr>
              <a:t>TO GET FEEDBACK FROM POTENTIAL </a:t>
            </a:r>
          </a:p>
          <a:p>
            <a:pPr marL="0" indent="0" algn="just">
              <a:buNone/>
            </a:pPr>
            <a:r>
              <a:rPr lang="es-ES" sz="2000" dirty="0" smtClean="0">
                <a:solidFill>
                  <a:schemeClr val="accent6">
                    <a:lumMod val="75000"/>
                  </a:schemeClr>
                </a:solidFill>
              </a:rPr>
              <a:t>USERS ABOUT THE REQUIREMENTS TO</a:t>
            </a:r>
          </a:p>
          <a:p>
            <a:pPr marL="0" indent="0" algn="just">
              <a:buNone/>
            </a:pPr>
            <a:r>
              <a:rPr lang="es-ES" sz="2000" dirty="0" smtClean="0">
                <a:solidFill>
                  <a:schemeClr val="accent6">
                    <a:lumMod val="75000"/>
                  </a:schemeClr>
                </a:solidFill>
              </a:rPr>
              <a:t> REUSE THESE IPS</a:t>
            </a:r>
          </a:p>
          <a:p>
            <a:pPr marL="0" indent="0" algn="just">
              <a:buFont typeface="Wingdings" pitchFamily="2" charset="2"/>
              <a:buChar char="Ø"/>
            </a:pPr>
            <a:r>
              <a:rPr lang="es-ES" sz="2000" dirty="0" smtClean="0">
                <a:solidFill>
                  <a:schemeClr val="accent6">
                    <a:lumMod val="75000"/>
                  </a:schemeClr>
                </a:solidFill>
              </a:rPr>
              <a:t>TO GET FEEDBACK FROM OTHER INTEGRATORS OF MIXED SIGNAL ASICS BASED ON UMC180/DARE.</a:t>
            </a:r>
          </a:p>
          <a:p>
            <a:pPr marL="0" indent="0" algn="just">
              <a:buNone/>
            </a:pPr>
            <a:endParaRPr lang="es-ES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es-ES" sz="2000" dirty="0" smtClean="0"/>
          </a:p>
          <a:p>
            <a:pPr algn="just">
              <a:buNone/>
            </a:pPr>
            <a:r>
              <a:rPr lang="es-ES" sz="2000" dirty="0" smtClean="0">
                <a:latin typeface="Century Gothic" pitchFamily="34" charset="0"/>
              </a:rPr>
              <a:t>	</a:t>
            </a:r>
          </a:p>
          <a:p>
            <a:pPr algn="just"/>
            <a:endParaRPr lang="es-ES" sz="2000" dirty="0" smtClean="0">
              <a:latin typeface="Century Gothic" pitchFamily="34" charset="0"/>
            </a:endParaRPr>
          </a:p>
          <a:p>
            <a:pPr algn="just">
              <a:buNone/>
            </a:pPr>
            <a:endParaRPr lang="es-ES" sz="2000" dirty="0" smtClean="0">
              <a:latin typeface="Century Gothic" pitchFamily="34" charset="0"/>
            </a:endParaRPr>
          </a:p>
        </p:txBody>
      </p:sp>
      <p:sp>
        <p:nvSpPr>
          <p:cNvPr id="9" name="8 Elipse"/>
          <p:cNvSpPr/>
          <p:nvPr/>
        </p:nvSpPr>
        <p:spPr>
          <a:xfrm>
            <a:off x="0" y="2348880"/>
            <a:ext cx="251520" cy="288032"/>
          </a:xfrm>
          <a:prstGeom prst="ellipse">
            <a:avLst/>
          </a:prstGeom>
          <a:noFill/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5 Grupo"/>
          <p:cNvGrpSpPr/>
          <p:nvPr/>
        </p:nvGrpSpPr>
        <p:grpSpPr>
          <a:xfrm>
            <a:off x="179512" y="2791561"/>
            <a:ext cx="1584176" cy="72008"/>
            <a:chOff x="179512" y="5013176"/>
            <a:chExt cx="1584176" cy="72008"/>
          </a:xfrm>
          <a:solidFill>
            <a:schemeClr val="bg1"/>
          </a:solidFill>
        </p:grpSpPr>
        <p:sp>
          <p:nvSpPr>
            <p:cNvPr id="7" name="6 Rectángulo"/>
            <p:cNvSpPr/>
            <p:nvPr/>
          </p:nvSpPr>
          <p:spPr>
            <a:xfrm>
              <a:off x="179512" y="5013176"/>
              <a:ext cx="792088" cy="72008"/>
            </a:xfrm>
            <a:prstGeom prst="rect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7 Rectángulo"/>
            <p:cNvSpPr/>
            <p:nvPr/>
          </p:nvSpPr>
          <p:spPr>
            <a:xfrm>
              <a:off x="971600" y="5013176"/>
              <a:ext cx="792088" cy="72008"/>
            </a:xfrm>
            <a:prstGeom prst="rect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700263121"/>
              </p:ext>
            </p:extLst>
          </p:nvPr>
        </p:nvGraphicFramePr>
        <p:xfrm>
          <a:off x="6876256" y="3933056"/>
          <a:ext cx="1823864" cy="1599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71800" y="0"/>
            <a:ext cx="6372200" cy="368280"/>
          </a:xfrm>
        </p:spPr>
        <p:txBody>
          <a:bodyPr>
            <a:noAutofit/>
          </a:bodyPr>
          <a:lstStyle/>
          <a:p>
            <a:pPr algn="r"/>
            <a:r>
              <a:rPr lang="es-ES" sz="2000" dirty="0" smtClean="0">
                <a:latin typeface="Century Gothic" pitchFamily="34" charset="0"/>
              </a:rPr>
              <a:t>BACKGROUND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2627784" y="620688"/>
            <a:ext cx="6048672" cy="5256584"/>
          </a:xfrm>
          <a:prstGeom prst="rect">
            <a:avLst/>
          </a:prstGeom>
          <a:solidFill>
            <a:schemeClr val="accent4">
              <a:lumMod val="40000"/>
              <a:lumOff val="60000"/>
              <a:alpha val="54000"/>
            </a:schemeClr>
          </a:solidFill>
        </p:spPr>
        <p:txBody>
          <a:bodyPr>
            <a:noAutofit/>
          </a:bodyPr>
          <a:lstStyle/>
          <a:p>
            <a:pPr marL="0" indent="0" algn="just">
              <a:buFont typeface="Wingdings" pitchFamily="2" charset="2"/>
              <a:buChar char="ü"/>
            </a:pPr>
            <a:r>
              <a:rPr lang="en-GB" sz="1800" dirty="0" smtClean="0"/>
              <a:t>TODAY’S ARQUIMEA BUSINESS STRATEGY IS ORIENTED TO MIXED SIGNAL ASICS DEVELOPMENT.</a:t>
            </a:r>
          </a:p>
          <a:p>
            <a:pPr marL="0" indent="0" algn="just">
              <a:buNone/>
            </a:pPr>
            <a:endParaRPr lang="en-GB" sz="1800" dirty="0" smtClean="0"/>
          </a:p>
          <a:p>
            <a:pPr marL="0" indent="0" algn="just">
              <a:buFont typeface="Wingdings" pitchFamily="2" charset="2"/>
              <a:buChar char="ü"/>
            </a:pPr>
            <a:endParaRPr lang="en-GB" sz="1800" dirty="0" smtClean="0"/>
          </a:p>
          <a:p>
            <a:pPr marL="0" indent="0" algn="just">
              <a:buFont typeface="Wingdings" pitchFamily="2" charset="2"/>
              <a:buChar char="ü"/>
            </a:pPr>
            <a:endParaRPr lang="en-GB" sz="1800" dirty="0" smtClean="0"/>
          </a:p>
          <a:p>
            <a:pPr marL="0" indent="0" algn="just">
              <a:buFont typeface="Wingdings" pitchFamily="2" charset="2"/>
              <a:buChar char="ü"/>
            </a:pPr>
            <a:r>
              <a:rPr lang="en-GB" sz="1800" dirty="0" smtClean="0"/>
              <a:t>ARQUIMEA IS LEADING A CONSORTIUM TO DEVELOP TWO RECONFIGURABLE ASICS FOR COSMIC VISION UNDER TWO ESA CONTRACTS.  </a:t>
            </a:r>
          </a:p>
          <a:p>
            <a:pPr marL="0" indent="0" algn="just">
              <a:buNone/>
            </a:pPr>
            <a:endParaRPr lang="en-GB" sz="1800" dirty="0" smtClean="0"/>
          </a:p>
          <a:p>
            <a:pPr marL="0" indent="0" algn="just">
              <a:buFont typeface="Wingdings" pitchFamily="2" charset="2"/>
              <a:buChar char="ü"/>
            </a:pPr>
            <a:endParaRPr lang="en-GB" sz="1800" dirty="0" smtClean="0">
              <a:solidFill>
                <a:srgbClr val="FF0000"/>
              </a:solidFill>
            </a:endParaRPr>
          </a:p>
          <a:p>
            <a:pPr marL="0" indent="0" algn="just">
              <a:buFont typeface="Wingdings" pitchFamily="2" charset="2"/>
              <a:buChar char="ü"/>
            </a:pPr>
            <a:endParaRPr lang="en-GB" sz="1800" dirty="0" smtClean="0"/>
          </a:p>
          <a:p>
            <a:pPr marL="0" indent="0" algn="just">
              <a:buFont typeface="Wingdings" pitchFamily="2" charset="2"/>
              <a:buChar char="ü"/>
            </a:pPr>
            <a:r>
              <a:rPr lang="en-GB" sz="1800" dirty="0" smtClean="0"/>
              <a:t>THE ANALOG BLOCKS THAT FORM PART OF THESE ASICS COULD POTENTIALLY BECOME REUSABLE IPS. </a:t>
            </a:r>
          </a:p>
          <a:p>
            <a:pPr marL="0" indent="0" algn="just">
              <a:buNone/>
            </a:pPr>
            <a:endParaRPr lang="en-GB" sz="1800" dirty="0" smtClean="0"/>
          </a:p>
          <a:p>
            <a:pPr marL="0" indent="0" algn="just">
              <a:buNone/>
            </a:pPr>
            <a:endParaRPr lang="en-GB" sz="1800" dirty="0" smtClean="0"/>
          </a:p>
          <a:p>
            <a:pPr marL="0" indent="0" algn="just">
              <a:buNone/>
            </a:pPr>
            <a:endParaRPr lang="en-GB" sz="1800" dirty="0" smtClean="0"/>
          </a:p>
          <a:p>
            <a:pPr marL="0" indent="0" algn="just">
              <a:buNone/>
            </a:pPr>
            <a:endParaRPr lang="en-GB" sz="1800" dirty="0" smtClean="0"/>
          </a:p>
          <a:p>
            <a:pPr marL="0" indent="0" algn="just">
              <a:buNone/>
            </a:pPr>
            <a:endParaRPr lang="en-GB" sz="1800" dirty="0" smtClean="0"/>
          </a:p>
          <a:p>
            <a:pPr algn="just">
              <a:buNone/>
            </a:pPr>
            <a:r>
              <a:rPr lang="en-GB" sz="1800" dirty="0" smtClean="0">
                <a:latin typeface="Century Gothic" pitchFamily="34" charset="0"/>
              </a:rPr>
              <a:t>	</a:t>
            </a:r>
          </a:p>
          <a:p>
            <a:pPr algn="just"/>
            <a:endParaRPr lang="en-GB" sz="1800" dirty="0" smtClean="0">
              <a:latin typeface="Century Gothic" pitchFamily="34" charset="0"/>
            </a:endParaRPr>
          </a:p>
          <a:p>
            <a:pPr algn="just">
              <a:buNone/>
            </a:pPr>
            <a:endParaRPr lang="en-GB" sz="1800" dirty="0" smtClean="0">
              <a:latin typeface="Century Gothic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843808" y="1268760"/>
            <a:ext cx="5976664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cap="rnd">
            <a:solidFill>
              <a:schemeClr val="tx2">
                <a:lumMod val="60000"/>
                <a:lumOff val="40000"/>
              </a:schemeClr>
            </a:solidFill>
            <a:bevel/>
          </a:ln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en-GB" dirty="0" smtClean="0">
                <a:solidFill>
                  <a:prstClr val="black"/>
                </a:solidFill>
                <a:sym typeface="Wingdings" pitchFamily="2" charset="2"/>
              </a:rPr>
              <a:t></a:t>
            </a:r>
            <a:r>
              <a:rPr lang="en-GB" dirty="0" smtClean="0">
                <a:solidFill>
                  <a:prstClr val="black"/>
                </a:solidFill>
              </a:rPr>
              <a:t>The  commercialisation of IPs or the orientation towards the IP business is still under analysis.</a:t>
            </a:r>
          </a:p>
        </p:txBody>
      </p:sp>
      <p:sp>
        <p:nvSpPr>
          <p:cNvPr id="8" name="7 Rectángulo"/>
          <p:cNvSpPr/>
          <p:nvPr/>
        </p:nvSpPr>
        <p:spPr>
          <a:xfrm>
            <a:off x="2843809" y="3140968"/>
            <a:ext cx="5976664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en-GB" dirty="0" smtClean="0">
                <a:solidFill>
                  <a:prstClr val="black"/>
                </a:solidFill>
                <a:sym typeface="Wingdings" pitchFamily="2" charset="2"/>
              </a:rPr>
              <a:t></a:t>
            </a:r>
            <a:r>
              <a:rPr lang="en-GB" dirty="0" smtClean="0">
                <a:solidFill>
                  <a:prstClr val="black"/>
                </a:solidFill>
              </a:rPr>
              <a:t>ARQUIMEA is responsible of the integration of several Mixed Signal blocks in single chips (one chip  per project).</a:t>
            </a:r>
          </a:p>
        </p:txBody>
      </p:sp>
      <p:sp>
        <p:nvSpPr>
          <p:cNvPr id="9" name="8 Rectángulo"/>
          <p:cNvSpPr/>
          <p:nvPr/>
        </p:nvSpPr>
        <p:spPr>
          <a:xfrm>
            <a:off x="2843808" y="4797152"/>
            <a:ext cx="5976664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en-GB" dirty="0" smtClean="0">
                <a:solidFill>
                  <a:prstClr val="black"/>
                </a:solidFill>
                <a:sym typeface="Wingdings" pitchFamily="2" charset="2"/>
              </a:rPr>
              <a:t> </a:t>
            </a:r>
            <a:r>
              <a:rPr lang="en-GB" dirty="0" smtClean="0">
                <a:solidFill>
                  <a:prstClr val="black"/>
                </a:solidFill>
              </a:rPr>
              <a:t>ARQUIMEA is analysing in detail the actions to be taken to offer this IPs for ESA projects with the maximum warranties.</a:t>
            </a:r>
          </a:p>
        </p:txBody>
      </p:sp>
      <p:pic>
        <p:nvPicPr>
          <p:cNvPr id="4099" name="Picture 3" descr="C:\Users\fgutierrez\AppData\Local\Microsoft\Windows\Temporary Internet Files\Content.IE5\SL0TY9Q6\MC90019651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5490406"/>
            <a:ext cx="1488647" cy="1367594"/>
          </a:xfrm>
          <a:prstGeom prst="rect">
            <a:avLst/>
          </a:prstGeom>
          <a:noFill/>
        </p:spPr>
      </p:pic>
      <p:sp>
        <p:nvSpPr>
          <p:cNvPr id="12" name="11 Elipse"/>
          <p:cNvSpPr/>
          <p:nvPr/>
        </p:nvSpPr>
        <p:spPr>
          <a:xfrm>
            <a:off x="0" y="2893880"/>
            <a:ext cx="251520" cy="288032"/>
          </a:xfrm>
          <a:prstGeom prst="ellipse">
            <a:avLst/>
          </a:prstGeom>
          <a:noFill/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9 Grupo"/>
          <p:cNvGrpSpPr/>
          <p:nvPr/>
        </p:nvGrpSpPr>
        <p:grpSpPr>
          <a:xfrm>
            <a:off x="179512" y="3181077"/>
            <a:ext cx="1584176" cy="72008"/>
            <a:chOff x="179512" y="5013176"/>
            <a:chExt cx="1584176" cy="72008"/>
          </a:xfrm>
          <a:solidFill>
            <a:schemeClr val="bg1"/>
          </a:solidFill>
        </p:grpSpPr>
        <p:sp>
          <p:nvSpPr>
            <p:cNvPr id="11" name="10 Rectángulo"/>
            <p:cNvSpPr/>
            <p:nvPr/>
          </p:nvSpPr>
          <p:spPr>
            <a:xfrm>
              <a:off x="179512" y="5013176"/>
              <a:ext cx="792088" cy="72008"/>
            </a:xfrm>
            <a:prstGeom prst="rect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12 Rectángulo"/>
            <p:cNvSpPr/>
            <p:nvPr/>
          </p:nvSpPr>
          <p:spPr>
            <a:xfrm>
              <a:off x="971600" y="5013176"/>
              <a:ext cx="792088" cy="72008"/>
            </a:xfrm>
            <a:prstGeom prst="rect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55776" y="0"/>
            <a:ext cx="6588224" cy="368280"/>
          </a:xfrm>
        </p:spPr>
        <p:txBody>
          <a:bodyPr>
            <a:noAutofit/>
          </a:bodyPr>
          <a:lstStyle/>
          <a:p>
            <a:pPr algn="r"/>
            <a:r>
              <a:rPr lang="es-ES" sz="2000" dirty="0" smtClean="0">
                <a:latin typeface="Century Gothic" pitchFamily="34" charset="0"/>
              </a:rPr>
              <a:t>THE RECONFIGURABLE ASICS FOR COSMIC VISION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2627785" y="620688"/>
            <a:ext cx="6336704" cy="4525962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2000" dirty="0" smtClean="0">
                <a:latin typeface="Century Gothic" pitchFamily="34" charset="0"/>
              </a:rPr>
              <a:t>TWO RECONFIGURABLE  RAD TOLERANT ASICS ARE BEING DEVELOPED:</a:t>
            </a:r>
          </a:p>
          <a:p>
            <a:pPr marL="0" indent="0">
              <a:buNone/>
            </a:pPr>
            <a:r>
              <a:rPr lang="es-ES" sz="2000" dirty="0" smtClean="0">
                <a:latin typeface="Century Gothic" pitchFamily="34" charset="0"/>
              </a:rPr>
              <a:t>	</a:t>
            </a:r>
            <a:r>
              <a:rPr lang="es-ES" sz="2000" b="1" dirty="0" smtClean="0">
                <a:latin typeface="Century Gothic" pitchFamily="34" charset="0"/>
              </a:rPr>
              <a:t>MF ASIC: 0.1 </a:t>
            </a:r>
            <a:r>
              <a:rPr lang="es-ES" sz="2000" b="1" dirty="0" err="1" smtClean="0">
                <a:latin typeface="Century Gothic" pitchFamily="34" charset="0"/>
              </a:rPr>
              <a:t>to</a:t>
            </a:r>
            <a:r>
              <a:rPr lang="es-ES" sz="2000" b="1" dirty="0" smtClean="0">
                <a:latin typeface="Century Gothic" pitchFamily="34" charset="0"/>
              </a:rPr>
              <a:t> 10 MHz</a:t>
            </a:r>
          </a:p>
          <a:p>
            <a:pPr marL="0" indent="0">
              <a:buNone/>
            </a:pPr>
            <a:r>
              <a:rPr lang="es-ES" sz="2000" b="1" dirty="0" smtClean="0">
                <a:latin typeface="Century Gothic" pitchFamily="34" charset="0"/>
              </a:rPr>
              <a:t>	HF ASIC: 10 </a:t>
            </a:r>
            <a:r>
              <a:rPr lang="es-ES" sz="2000" b="1" dirty="0" err="1" smtClean="0">
                <a:latin typeface="Century Gothic" pitchFamily="34" charset="0"/>
              </a:rPr>
              <a:t>to</a:t>
            </a:r>
            <a:r>
              <a:rPr lang="es-ES" sz="2000" b="1" dirty="0" smtClean="0">
                <a:latin typeface="Century Gothic" pitchFamily="34" charset="0"/>
              </a:rPr>
              <a:t> 100 MHz</a:t>
            </a:r>
          </a:p>
          <a:p>
            <a:pPr marL="0" indent="0">
              <a:buNone/>
            </a:pPr>
            <a:endParaRPr lang="es-ES" sz="2000" dirty="0" smtClean="0">
              <a:latin typeface="Century Gothic" pitchFamily="34" charset="0"/>
            </a:endParaRPr>
          </a:p>
          <a:p>
            <a:pPr marL="914400" lvl="1" indent="-457200">
              <a:buFont typeface="Wingdings" pitchFamily="2" charset="2"/>
              <a:buChar char="Ø"/>
            </a:pPr>
            <a:r>
              <a:rPr lang="en-US" sz="2000" dirty="0" smtClean="0">
                <a:latin typeface="Century Gothic" pitchFamily="34" charset="0"/>
              </a:rPr>
              <a:t>Radiation tolerant (300 </a:t>
            </a:r>
            <a:r>
              <a:rPr lang="en-US" sz="2000" dirty="0" err="1" smtClean="0">
                <a:latin typeface="Century Gothic" pitchFamily="34" charset="0"/>
              </a:rPr>
              <a:t>Krad</a:t>
            </a:r>
            <a:r>
              <a:rPr lang="en-US" sz="2000" dirty="0" smtClean="0">
                <a:latin typeface="Century Gothic" pitchFamily="34" charset="0"/>
              </a:rPr>
              <a:t>(Si))</a:t>
            </a:r>
          </a:p>
          <a:p>
            <a:pPr marL="1314450" lvl="2" indent="-457200">
              <a:buFont typeface="Wingdings" pitchFamily="2" charset="2"/>
              <a:buChar char="Ø"/>
            </a:pPr>
            <a:r>
              <a:rPr lang="en-US" sz="1600" dirty="0" smtClean="0">
                <a:latin typeface="Century Gothic" pitchFamily="34" charset="0"/>
              </a:rPr>
              <a:t>Aspect ratio (W/L)&gt;2</a:t>
            </a:r>
          </a:p>
          <a:p>
            <a:pPr marL="1314450" lvl="2" indent="-457200">
              <a:buFont typeface="Wingdings" pitchFamily="2" charset="2"/>
              <a:buChar char="Ø"/>
            </a:pPr>
            <a:r>
              <a:rPr lang="en-US" sz="1600" dirty="0" smtClean="0">
                <a:latin typeface="Century Gothic" pitchFamily="34" charset="0"/>
              </a:rPr>
              <a:t>Guard rings</a:t>
            </a:r>
          </a:p>
          <a:p>
            <a:pPr marL="1314450" lvl="2" indent="-457200">
              <a:buFont typeface="Wingdings" pitchFamily="2" charset="2"/>
              <a:buChar char="Ø"/>
            </a:pPr>
            <a:r>
              <a:rPr lang="en-US" sz="1600" dirty="0" smtClean="0">
                <a:latin typeface="Century Gothic" pitchFamily="34" charset="0"/>
              </a:rPr>
              <a:t>Isolation in pockets…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US" sz="2000" dirty="0" smtClean="0">
                <a:latin typeface="Century Gothic" pitchFamily="34" charset="0"/>
              </a:rPr>
              <a:t>Reconfigurable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US" sz="2000" dirty="0" smtClean="0">
                <a:latin typeface="Century Gothic" pitchFamily="34" charset="0"/>
              </a:rPr>
              <a:t>Tunable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US" sz="2000" dirty="0" smtClean="0">
                <a:latin typeface="Century Gothic" pitchFamily="34" charset="0"/>
              </a:rPr>
              <a:t>Multi-functional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US" sz="2000" dirty="0" smtClean="0">
                <a:latin typeface="Century Gothic" pitchFamily="34" charset="0"/>
              </a:rPr>
              <a:t>Suitable for multiple </a:t>
            </a:r>
          </a:p>
          <a:p>
            <a:pPr marL="914400" lvl="1" indent="-457200">
              <a:buNone/>
            </a:pPr>
            <a:r>
              <a:rPr lang="en-US" sz="2000" dirty="0" smtClean="0">
                <a:latin typeface="Century Gothic" pitchFamily="34" charset="0"/>
              </a:rPr>
              <a:t>      instrumentation applications.</a:t>
            </a:r>
            <a:endParaRPr lang="es-ES" sz="2000" dirty="0" smtClean="0">
              <a:latin typeface="Century Gothic" pitchFamily="34" charset="0"/>
            </a:endParaRPr>
          </a:p>
          <a:p>
            <a:pPr>
              <a:buNone/>
            </a:pPr>
            <a:endParaRPr lang="es-ES" sz="2000" dirty="0" smtClean="0">
              <a:latin typeface="Century Gothic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627784" y="5621178"/>
            <a:ext cx="6336704" cy="40011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s-ES" sz="2000" b="1" dirty="0" smtClean="0">
                <a:solidFill>
                  <a:prstClr val="black"/>
                </a:solidFill>
                <a:latin typeface="Century Gothic" pitchFamily="34" charset="0"/>
              </a:rPr>
              <a:t>TECNOLOGY: UMC 180nm </a:t>
            </a:r>
            <a:r>
              <a:rPr lang="es-ES" sz="2000" b="1" dirty="0" smtClean="0">
                <a:solidFill>
                  <a:prstClr val="black"/>
                </a:solidFill>
                <a:latin typeface="Century Gothic" pitchFamily="34" charset="0"/>
              </a:rPr>
              <a:t>CMOS </a:t>
            </a:r>
            <a:r>
              <a:rPr lang="es-ES" sz="2000" b="1" dirty="0" smtClean="0">
                <a:solidFill>
                  <a:prstClr val="black"/>
                </a:solidFill>
                <a:latin typeface="Century Gothic" pitchFamily="34" charset="0"/>
              </a:rPr>
              <a:t>&amp; </a:t>
            </a:r>
            <a:r>
              <a:rPr lang="es-ES" sz="2000" b="1" dirty="0" smtClean="0">
                <a:solidFill>
                  <a:prstClr val="black"/>
                </a:solidFill>
                <a:latin typeface="Century Gothic" pitchFamily="34" charset="0"/>
              </a:rPr>
              <a:t>DARE </a:t>
            </a:r>
            <a:r>
              <a:rPr lang="es-ES" sz="2000" b="1" dirty="0" smtClean="0">
                <a:solidFill>
                  <a:prstClr val="black"/>
                </a:solidFill>
                <a:latin typeface="Century Gothic" pitchFamily="34" charset="0"/>
              </a:rPr>
              <a:t>LIBRARY</a:t>
            </a:r>
          </a:p>
        </p:txBody>
      </p:sp>
      <p:pic>
        <p:nvPicPr>
          <p:cNvPr id="5122" name="Picture 2" descr="C:\Users\fgutierrez\AppData\Local\Microsoft\Windows\Temporary Internet Files\Content.IE5\YNK4F2CN\MC90019985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3669348"/>
            <a:ext cx="1368152" cy="1559852"/>
          </a:xfrm>
          <a:prstGeom prst="rect">
            <a:avLst/>
          </a:prstGeom>
          <a:noFill/>
        </p:spPr>
      </p:pic>
      <p:sp>
        <p:nvSpPr>
          <p:cNvPr id="7" name="6 Elipse"/>
          <p:cNvSpPr/>
          <p:nvPr/>
        </p:nvSpPr>
        <p:spPr>
          <a:xfrm>
            <a:off x="0" y="3267568"/>
            <a:ext cx="251520" cy="288032"/>
          </a:xfrm>
          <a:prstGeom prst="ellipse">
            <a:avLst/>
          </a:prstGeom>
          <a:noFill/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" name="17 Grupo"/>
          <p:cNvGrpSpPr/>
          <p:nvPr/>
        </p:nvGrpSpPr>
        <p:grpSpPr>
          <a:xfrm>
            <a:off x="179512" y="3861048"/>
            <a:ext cx="1440160" cy="72008"/>
            <a:chOff x="179512" y="3861048"/>
            <a:chExt cx="1440160" cy="72008"/>
          </a:xfrm>
        </p:grpSpPr>
        <p:sp>
          <p:nvSpPr>
            <p:cNvPr id="8" name="7 Rectángulo"/>
            <p:cNvSpPr/>
            <p:nvPr/>
          </p:nvSpPr>
          <p:spPr>
            <a:xfrm>
              <a:off x="179512" y="3861048"/>
              <a:ext cx="144016" cy="7200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8 Rectángulo"/>
            <p:cNvSpPr/>
            <p:nvPr/>
          </p:nvSpPr>
          <p:spPr>
            <a:xfrm>
              <a:off x="323528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9 Rectángulo"/>
            <p:cNvSpPr/>
            <p:nvPr/>
          </p:nvSpPr>
          <p:spPr>
            <a:xfrm>
              <a:off x="467544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10 Rectángulo"/>
            <p:cNvSpPr/>
            <p:nvPr/>
          </p:nvSpPr>
          <p:spPr>
            <a:xfrm>
              <a:off x="611560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11 Rectángulo"/>
            <p:cNvSpPr/>
            <p:nvPr/>
          </p:nvSpPr>
          <p:spPr>
            <a:xfrm>
              <a:off x="755576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12 Rectángulo"/>
            <p:cNvSpPr/>
            <p:nvPr/>
          </p:nvSpPr>
          <p:spPr>
            <a:xfrm>
              <a:off x="899592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13 Rectángulo"/>
            <p:cNvSpPr/>
            <p:nvPr/>
          </p:nvSpPr>
          <p:spPr>
            <a:xfrm>
              <a:off x="1043608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14 Rectángulo"/>
            <p:cNvSpPr/>
            <p:nvPr/>
          </p:nvSpPr>
          <p:spPr>
            <a:xfrm>
              <a:off x="1187624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15 Rectángulo"/>
            <p:cNvSpPr/>
            <p:nvPr/>
          </p:nvSpPr>
          <p:spPr>
            <a:xfrm>
              <a:off x="1331640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16 Rectángulo"/>
            <p:cNvSpPr/>
            <p:nvPr/>
          </p:nvSpPr>
          <p:spPr>
            <a:xfrm>
              <a:off x="1475656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" name="CuadroTexto 18"/>
          <p:cNvSpPr txBox="1"/>
          <p:nvPr/>
        </p:nvSpPr>
        <p:spPr>
          <a:xfrm>
            <a:off x="6228184" y="2987660"/>
            <a:ext cx="1728192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dirty="0" smtClean="0"/>
              <a:t>+ DARE LIBRARY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55776" y="0"/>
            <a:ext cx="6588224" cy="368280"/>
          </a:xfrm>
        </p:spPr>
        <p:txBody>
          <a:bodyPr>
            <a:normAutofit/>
          </a:bodyPr>
          <a:lstStyle/>
          <a:p>
            <a:pPr algn="r"/>
            <a:r>
              <a:rPr lang="es-ES" sz="2000" dirty="0" smtClean="0">
                <a:latin typeface="Century Gothic" pitchFamily="34" charset="0"/>
              </a:rPr>
              <a:t>THE RECONFIGURABLE ASICS FOR COSMIC VISION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2627784" y="692696"/>
            <a:ext cx="6516216" cy="4525962"/>
          </a:xfrm>
          <a:prstGeom prst="rect">
            <a:avLst/>
          </a:prstGeom>
        </p:spPr>
        <p:txBody>
          <a:bodyPr>
            <a:noAutofit/>
          </a:bodyPr>
          <a:lstStyle/>
          <a:p>
            <a:pPr indent="12700">
              <a:buNone/>
            </a:pPr>
            <a:r>
              <a:rPr lang="en-US" sz="2000" dirty="0" smtClean="0">
                <a:latin typeface="Century Gothic" pitchFamily="34" charset="0"/>
              </a:rPr>
              <a:t>The ASICS are conceived to suit at least the following applications</a:t>
            </a:r>
            <a:r>
              <a:rPr lang="es-ES" sz="2000" dirty="0" smtClean="0">
                <a:latin typeface="Century Gothic" pitchFamily="34" charset="0"/>
              </a:rPr>
              <a:t>:</a:t>
            </a:r>
            <a:endParaRPr lang="en-US" sz="2000" dirty="0" smtClean="0">
              <a:latin typeface="Century Gothic" pitchFamily="34" charset="0"/>
            </a:endParaRPr>
          </a:p>
          <a:p>
            <a:pPr marL="914400" lvl="1" indent="-457200">
              <a:buFont typeface="Wingdings" pitchFamily="2" charset="2"/>
              <a:buChar char="Ø"/>
            </a:pPr>
            <a:r>
              <a:rPr lang="en-US" sz="2000" dirty="0" smtClean="0">
                <a:latin typeface="Century Gothic" pitchFamily="34" charset="0"/>
              </a:rPr>
              <a:t>ADC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US" sz="2000" dirty="0" smtClean="0">
                <a:latin typeface="Century Gothic" pitchFamily="34" charset="0"/>
              </a:rPr>
              <a:t>DAC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US" sz="2000" dirty="0" smtClean="0">
                <a:latin typeface="Century Gothic" pitchFamily="34" charset="0"/>
              </a:rPr>
              <a:t>Filter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US" sz="2000" dirty="0" smtClean="0">
                <a:latin typeface="Century Gothic" pitchFamily="34" charset="0"/>
              </a:rPr>
              <a:t>Low Noise Amplifier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US" sz="2000" dirty="0" smtClean="0">
                <a:latin typeface="Century Gothic" pitchFamily="34" charset="0"/>
              </a:rPr>
              <a:t>Power Amplifier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US" sz="2000" dirty="0" smtClean="0">
                <a:latin typeface="Century Gothic" pitchFamily="34" charset="0"/>
              </a:rPr>
              <a:t>Bessel Filter</a:t>
            </a:r>
          </a:p>
          <a:p>
            <a:pPr marL="914400" lvl="1" indent="-457200">
              <a:buNone/>
            </a:pPr>
            <a:endParaRPr lang="en-US" sz="2000" dirty="0" smtClean="0">
              <a:latin typeface="Century Gothic" pitchFamily="34" charset="0"/>
            </a:endParaRPr>
          </a:p>
          <a:p>
            <a:pPr marL="514350" indent="-457200">
              <a:buFont typeface="+mj-lt"/>
              <a:buAutoNum type="arabicPeriod"/>
            </a:pPr>
            <a:endParaRPr lang="en-US" sz="2000" dirty="0" smtClean="0">
              <a:latin typeface="Century Gothic" pitchFamily="34" charset="0"/>
            </a:endParaRPr>
          </a:p>
          <a:p>
            <a:endParaRPr lang="es-ES" sz="20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s-ES" sz="2000" dirty="0" smtClean="0">
                <a:latin typeface="Century Gothic" pitchFamily="34" charset="0"/>
              </a:rPr>
              <a:t>	</a:t>
            </a:r>
          </a:p>
          <a:p>
            <a:endParaRPr lang="es-ES" sz="2000" dirty="0" smtClean="0">
              <a:latin typeface="Century Gothic" pitchFamily="34" charset="0"/>
            </a:endParaRPr>
          </a:p>
          <a:p>
            <a:pPr>
              <a:buNone/>
            </a:pPr>
            <a:endParaRPr lang="es-ES" sz="2000" dirty="0" smtClean="0">
              <a:latin typeface="Century Gothic" pitchFamily="34" charset="0"/>
            </a:endParaRPr>
          </a:p>
        </p:txBody>
      </p:sp>
      <p:pic>
        <p:nvPicPr>
          <p:cNvPr id="6" name="Picture 2" descr="C:\Users\fgutierrez\Documents\# C VIRTUAL\FOTOS ARQUIMEA\ASIC\CV HF Test Chi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996952"/>
            <a:ext cx="3168352" cy="3168352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4067944" y="4996333"/>
            <a:ext cx="16561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High Frequency Reconfigurable ASIC </a:t>
            </a:r>
          </a:p>
          <a:p>
            <a:r>
              <a:rPr lang="en-GB" sz="1400" i="1" dirty="0" smtClean="0"/>
              <a:t>RUN1</a:t>
            </a:r>
          </a:p>
          <a:p>
            <a:r>
              <a:rPr lang="en-GB" sz="1400" i="1" dirty="0" smtClean="0"/>
              <a:t>Test chip</a:t>
            </a:r>
          </a:p>
          <a:p>
            <a:r>
              <a:rPr lang="en-GB" sz="1400" i="1" u="sng" dirty="0" smtClean="0"/>
              <a:t>Layout view</a:t>
            </a:r>
          </a:p>
          <a:p>
            <a:endParaRPr lang="en-GB" sz="1400" i="1" dirty="0"/>
          </a:p>
        </p:txBody>
      </p:sp>
      <p:sp>
        <p:nvSpPr>
          <p:cNvPr id="8" name="7 Elipse"/>
          <p:cNvSpPr/>
          <p:nvPr/>
        </p:nvSpPr>
        <p:spPr>
          <a:xfrm>
            <a:off x="0" y="3267568"/>
            <a:ext cx="251520" cy="288032"/>
          </a:xfrm>
          <a:prstGeom prst="ellipse">
            <a:avLst/>
          </a:prstGeom>
          <a:noFill/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9" name="18 Grupo"/>
          <p:cNvGrpSpPr/>
          <p:nvPr/>
        </p:nvGrpSpPr>
        <p:grpSpPr>
          <a:xfrm>
            <a:off x="179512" y="3861048"/>
            <a:ext cx="1440160" cy="72008"/>
            <a:chOff x="179512" y="3861048"/>
            <a:chExt cx="1440160" cy="72008"/>
          </a:xfrm>
        </p:grpSpPr>
        <p:sp>
          <p:nvSpPr>
            <p:cNvPr id="9" name="8 Rectángulo"/>
            <p:cNvSpPr/>
            <p:nvPr/>
          </p:nvSpPr>
          <p:spPr>
            <a:xfrm>
              <a:off x="179512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9 Rectángulo"/>
            <p:cNvSpPr/>
            <p:nvPr/>
          </p:nvSpPr>
          <p:spPr>
            <a:xfrm>
              <a:off x="323528" y="3861048"/>
              <a:ext cx="144016" cy="7200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10 Rectángulo"/>
            <p:cNvSpPr/>
            <p:nvPr/>
          </p:nvSpPr>
          <p:spPr>
            <a:xfrm>
              <a:off x="467544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11 Rectángulo"/>
            <p:cNvSpPr/>
            <p:nvPr/>
          </p:nvSpPr>
          <p:spPr>
            <a:xfrm>
              <a:off x="611560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12 Rectángulo"/>
            <p:cNvSpPr/>
            <p:nvPr/>
          </p:nvSpPr>
          <p:spPr>
            <a:xfrm>
              <a:off x="755576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13 Rectángulo"/>
            <p:cNvSpPr/>
            <p:nvPr/>
          </p:nvSpPr>
          <p:spPr>
            <a:xfrm>
              <a:off x="899592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14 Rectángulo"/>
            <p:cNvSpPr/>
            <p:nvPr/>
          </p:nvSpPr>
          <p:spPr>
            <a:xfrm>
              <a:off x="1043608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15 Rectángulo"/>
            <p:cNvSpPr/>
            <p:nvPr/>
          </p:nvSpPr>
          <p:spPr>
            <a:xfrm>
              <a:off x="1187624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16 Rectángulo"/>
            <p:cNvSpPr/>
            <p:nvPr/>
          </p:nvSpPr>
          <p:spPr>
            <a:xfrm>
              <a:off x="1331640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17 Rectángulo"/>
            <p:cNvSpPr/>
            <p:nvPr/>
          </p:nvSpPr>
          <p:spPr>
            <a:xfrm>
              <a:off x="1475656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6665597"/>
              </p:ext>
            </p:extLst>
          </p:nvPr>
        </p:nvGraphicFramePr>
        <p:xfrm>
          <a:off x="2796480" y="1052736"/>
          <a:ext cx="6096000" cy="4480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304256"/>
                <a:gridCol w="3791744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 smtClean="0"/>
                        <a:t>IMB-CNM (CSIC)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dirty="0" smtClean="0"/>
                        <a:t>F. Serra</a:t>
                      </a:r>
                      <a:r>
                        <a:rPr lang="es-ES_tradnl" baseline="0" dirty="0" smtClean="0"/>
                        <a:t> (ICAS)</a:t>
                      </a:r>
                      <a:endParaRPr lang="es-ES_tradnl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b="0" dirty="0" err="1" smtClean="0"/>
                        <a:t>Analog</a:t>
                      </a:r>
                      <a:r>
                        <a:rPr lang="es-ES_tradnl" b="0" dirty="0" smtClean="0"/>
                        <a:t> </a:t>
                      </a:r>
                      <a:r>
                        <a:rPr lang="es-ES_tradnl" b="0" dirty="0" err="1" smtClean="0"/>
                        <a:t>Design</a:t>
                      </a:r>
                      <a:r>
                        <a:rPr lang="es-ES_tradnl" b="0" dirty="0" smtClean="0"/>
                        <a:t> of ADC and DAC MF ASIC</a:t>
                      </a:r>
                      <a:endParaRPr lang="en-GB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 smtClean="0"/>
                        <a:t>IMSE –CNM (CSIC)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baseline="0" dirty="0" smtClean="0"/>
                        <a:t>G. </a:t>
                      </a:r>
                      <a:r>
                        <a:rPr lang="es-ES" sz="1800" b="1" kern="1200" baseline="0" dirty="0" err="1" smtClean="0"/>
                        <a:t>Leger</a:t>
                      </a:r>
                      <a:r>
                        <a:rPr lang="es-ES" sz="1800" b="1" kern="1200" baseline="0" dirty="0" smtClean="0"/>
                        <a:t> </a:t>
                      </a:r>
                      <a:endParaRPr lang="es-ES_tradnl" sz="1800" b="1" i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Analog</a:t>
                      </a:r>
                      <a:r>
                        <a:rPr lang="es-ES_tradnl" dirty="0" smtClean="0"/>
                        <a:t> </a:t>
                      </a:r>
                      <a:r>
                        <a:rPr lang="es-ES_tradnl" dirty="0" err="1" smtClean="0"/>
                        <a:t>Design</a:t>
                      </a:r>
                      <a:r>
                        <a:rPr lang="es-ES_tradnl" dirty="0" smtClean="0"/>
                        <a:t> of ADC and DAC HF ASIC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 smtClean="0"/>
                        <a:t>UPC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baseline="0" dirty="0" smtClean="0"/>
                        <a:t>J. Madrenas (AHA)</a:t>
                      </a:r>
                      <a:endParaRPr lang="es-ES_tradnl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Analog</a:t>
                      </a:r>
                      <a:r>
                        <a:rPr lang="es-ES_tradnl" dirty="0" smtClean="0"/>
                        <a:t> </a:t>
                      </a:r>
                      <a:r>
                        <a:rPr lang="es-ES_tradnl" dirty="0" err="1" smtClean="0"/>
                        <a:t>Design</a:t>
                      </a:r>
                      <a:r>
                        <a:rPr lang="es-ES_tradnl" dirty="0" smtClean="0"/>
                        <a:t> of LNA and PA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 smtClean="0"/>
                        <a:t>UC3M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 smtClean="0"/>
                        <a:t>L. Entrena/M. García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Digital </a:t>
                      </a:r>
                      <a:r>
                        <a:rPr lang="es-ES_tradnl" dirty="0" err="1" smtClean="0"/>
                        <a:t>design</a:t>
                      </a:r>
                      <a:r>
                        <a:rPr lang="es-ES_tradnl" dirty="0" smtClean="0"/>
                        <a:t> </a:t>
                      </a:r>
                      <a:r>
                        <a:rPr lang="es-ES_tradnl" dirty="0" err="1" smtClean="0"/>
                        <a:t>for</a:t>
                      </a:r>
                      <a:r>
                        <a:rPr lang="es-ES_tradnl" dirty="0" smtClean="0"/>
                        <a:t> </a:t>
                      </a:r>
                      <a:r>
                        <a:rPr lang="es-ES_tradnl" dirty="0" err="1" smtClean="0"/>
                        <a:t>all</a:t>
                      </a:r>
                      <a:r>
                        <a:rPr lang="es-ES_tradnl" dirty="0" smtClean="0"/>
                        <a:t> blocks</a:t>
                      </a:r>
                    </a:p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 smtClean="0"/>
                        <a:t>ARQUIMEA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 smtClean="0"/>
                        <a:t>(</a:t>
                      </a:r>
                      <a:r>
                        <a:rPr lang="es-ES_tradnl" b="1" dirty="0" err="1" smtClean="0"/>
                        <a:t>Design</a:t>
                      </a:r>
                      <a:r>
                        <a:rPr lang="es-ES_tradnl" b="1" dirty="0" smtClean="0"/>
                        <a:t> </a:t>
                      </a:r>
                      <a:r>
                        <a:rPr lang="es-ES_tradnl" b="1" dirty="0" err="1" smtClean="0"/>
                        <a:t>team</a:t>
                      </a:r>
                      <a:r>
                        <a:rPr lang="es-ES_tradnl" b="1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Common blocks and chip integration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 smtClean="0"/>
                        <a:t>USE *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 smtClean="0"/>
                        <a:t>A. Torralba/F. Muñoz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Design</a:t>
                      </a:r>
                      <a:r>
                        <a:rPr lang="es-ES_tradnl" dirty="0" smtClean="0"/>
                        <a:t> of </a:t>
                      </a:r>
                      <a:r>
                        <a:rPr lang="es-ES_tradnl" dirty="0" err="1" smtClean="0"/>
                        <a:t>Filters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 smtClean="0"/>
                        <a:t>IMEC*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Digital </a:t>
                      </a:r>
                      <a:r>
                        <a:rPr lang="es-ES_tradnl" dirty="0" err="1" smtClean="0"/>
                        <a:t>Backend</a:t>
                      </a:r>
                      <a:r>
                        <a:rPr lang="es-ES_tradnl" dirty="0" smtClean="0"/>
                        <a:t> (DARE Library)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11 CuadroTexto"/>
          <p:cNvSpPr txBox="1"/>
          <p:nvPr/>
        </p:nvSpPr>
        <p:spPr>
          <a:xfrm>
            <a:off x="2627784" y="557994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* External service</a:t>
            </a:r>
            <a:endParaRPr lang="en-GB" dirty="0"/>
          </a:p>
        </p:txBody>
      </p:sp>
      <p:sp>
        <p:nvSpPr>
          <p:cNvPr id="17" name="1 Título"/>
          <p:cNvSpPr>
            <a:spLocks noGrp="1"/>
          </p:cNvSpPr>
          <p:nvPr>
            <p:ph type="title"/>
          </p:nvPr>
        </p:nvSpPr>
        <p:spPr>
          <a:xfrm>
            <a:off x="2771800" y="0"/>
            <a:ext cx="6372200" cy="368280"/>
          </a:xfrm>
        </p:spPr>
        <p:txBody>
          <a:bodyPr>
            <a:noAutofit/>
          </a:bodyPr>
          <a:lstStyle/>
          <a:p>
            <a:pPr algn="r"/>
            <a:r>
              <a:rPr lang="es-ES" sz="2000" dirty="0" smtClean="0">
                <a:latin typeface="Century Gothic" pitchFamily="34" charset="0"/>
              </a:rPr>
              <a:t>THE RECONFIGURABLE ASICS FOR COSMIC VISION</a:t>
            </a:r>
            <a:br>
              <a:rPr lang="es-ES" sz="2000" dirty="0" smtClean="0">
                <a:latin typeface="Century Gothic" pitchFamily="34" charset="0"/>
              </a:rPr>
            </a:br>
            <a:r>
              <a:rPr lang="es-ES" sz="2000" b="1" dirty="0" smtClean="0">
                <a:latin typeface="Century Gothic" pitchFamily="34" charset="0"/>
              </a:rPr>
              <a:t>DESIGN TEAM</a:t>
            </a:r>
          </a:p>
        </p:txBody>
      </p:sp>
      <p:sp>
        <p:nvSpPr>
          <p:cNvPr id="7" name="6 Elipse"/>
          <p:cNvSpPr/>
          <p:nvPr/>
        </p:nvSpPr>
        <p:spPr>
          <a:xfrm>
            <a:off x="0" y="3267568"/>
            <a:ext cx="251520" cy="288032"/>
          </a:xfrm>
          <a:prstGeom prst="ellipse">
            <a:avLst/>
          </a:prstGeom>
          <a:noFill/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0" name="19 Grupo"/>
          <p:cNvGrpSpPr/>
          <p:nvPr/>
        </p:nvGrpSpPr>
        <p:grpSpPr>
          <a:xfrm>
            <a:off x="179512" y="3861048"/>
            <a:ext cx="1440160" cy="72008"/>
            <a:chOff x="179512" y="3861048"/>
            <a:chExt cx="1440160" cy="72008"/>
          </a:xfrm>
        </p:grpSpPr>
        <p:sp>
          <p:nvSpPr>
            <p:cNvPr id="6" name="5 Rectángulo"/>
            <p:cNvSpPr/>
            <p:nvPr/>
          </p:nvSpPr>
          <p:spPr>
            <a:xfrm>
              <a:off x="179512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7 Rectángulo"/>
            <p:cNvSpPr/>
            <p:nvPr/>
          </p:nvSpPr>
          <p:spPr>
            <a:xfrm>
              <a:off x="323528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8 Rectángulo"/>
            <p:cNvSpPr/>
            <p:nvPr/>
          </p:nvSpPr>
          <p:spPr>
            <a:xfrm>
              <a:off x="467544" y="3861048"/>
              <a:ext cx="144016" cy="7200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9 Rectángulo"/>
            <p:cNvSpPr/>
            <p:nvPr/>
          </p:nvSpPr>
          <p:spPr>
            <a:xfrm>
              <a:off x="611560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12 Rectángulo"/>
            <p:cNvSpPr/>
            <p:nvPr/>
          </p:nvSpPr>
          <p:spPr>
            <a:xfrm>
              <a:off x="755576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13 Rectángulo"/>
            <p:cNvSpPr/>
            <p:nvPr/>
          </p:nvSpPr>
          <p:spPr>
            <a:xfrm>
              <a:off x="899592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14 Rectángulo"/>
            <p:cNvSpPr/>
            <p:nvPr/>
          </p:nvSpPr>
          <p:spPr>
            <a:xfrm>
              <a:off x="1043608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15 Rectángulo"/>
            <p:cNvSpPr/>
            <p:nvPr/>
          </p:nvSpPr>
          <p:spPr>
            <a:xfrm>
              <a:off x="1187624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17 Rectángulo"/>
            <p:cNvSpPr/>
            <p:nvPr/>
          </p:nvSpPr>
          <p:spPr>
            <a:xfrm>
              <a:off x="1331640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18 Rectángulo"/>
            <p:cNvSpPr/>
            <p:nvPr/>
          </p:nvSpPr>
          <p:spPr>
            <a:xfrm>
              <a:off x="1475656" y="3861048"/>
              <a:ext cx="144016" cy="72008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5844</TotalTime>
  <Words>2138</Words>
  <Application>Microsoft Office PowerPoint</Application>
  <PresentationFormat>Presentación en pantalla (4:3)</PresentationFormat>
  <Paragraphs>361</Paragraphs>
  <Slides>29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6" baseType="lpstr">
      <vt:lpstr>Arial</vt:lpstr>
      <vt:lpstr>Calibri</vt:lpstr>
      <vt:lpstr>Century Gothic</vt:lpstr>
      <vt:lpstr>Corbel</vt:lpstr>
      <vt:lpstr>Courier New</vt:lpstr>
      <vt:lpstr>Wingdings</vt:lpstr>
      <vt:lpstr>1_Tema de Office</vt:lpstr>
      <vt:lpstr>RAD HARD ASICS FOR COSMIC VISION    MIXED SIGNAL IPS INTEGRATION   F. Gutiérrez (ARQUIMEA) D. González (ARQUIMEA) R. Jansen (ESA) </vt:lpstr>
      <vt:lpstr>OUTLINE</vt:lpstr>
      <vt:lpstr>ABOUT ARQUIMEA</vt:lpstr>
      <vt:lpstr>Presentación de PowerPoint</vt:lpstr>
      <vt:lpstr>SCOPE  OF THE PRESENTATION</vt:lpstr>
      <vt:lpstr>BACKGROUND</vt:lpstr>
      <vt:lpstr>THE RECONFIGURABLE ASICS FOR COSMIC VISION</vt:lpstr>
      <vt:lpstr>THE RECONFIGURABLE ASICS FOR COSMIC VISION</vt:lpstr>
      <vt:lpstr>THE RECONFIGURABLE ASICS FOR COSMIC VISION DESIGN TEAM</vt:lpstr>
      <vt:lpstr>THE RECONFIGURABLE ASICS  FOR COSMIC VISION IPS SPECS…</vt:lpstr>
      <vt:lpstr>THE RECONFIGURABLE ASICS  FOR COSMIC VISION …IPS SPECS</vt:lpstr>
      <vt:lpstr>THE RECONFIGURABLE ASICS  FOR COSMIC VISION STATUS…</vt:lpstr>
      <vt:lpstr>THE RECONFIGURABLE ASICS  FOR COSMIC VISION …STATUS</vt:lpstr>
      <vt:lpstr>THE RECONFIGURABLE ASICS  FOR COSMIC VISION  IPs REUSABILITY</vt:lpstr>
      <vt:lpstr>THE RECONFIGURABLE ASICS  FOR COSMIC VISION …HF  TEST CHIP IPS AND FLOORPLANT…</vt:lpstr>
      <vt:lpstr>THE RECONFIGURABLE ASICS  FOR COSMIC VISION HF  TEST CHIP IPS AND FLOORPLANT</vt:lpstr>
      <vt:lpstr>IPS DESIGN AND INTEGRATION EXPERIENCE DESIGN </vt:lpstr>
      <vt:lpstr>IPS DESIGN AND INTEGRATION EXPERIENCE VERIFICATION</vt:lpstr>
      <vt:lpstr>IPS DESIGN AND INTEGRATION EXPERIENCE TEST </vt:lpstr>
      <vt:lpstr>IPS DESIGN AND INTEGRATION EXPERIENCE INTEGRATION… </vt:lpstr>
      <vt:lpstr>IPS DESIGN AND INTEGRATION EXPERIENCE …INTEGRATION…  </vt:lpstr>
      <vt:lpstr>IPS DESIGN AND INTEGRATION EXPERIENCE ….INTEGRATION… Integration flow experience…</vt:lpstr>
      <vt:lpstr>IPS DESIGN AND INTEGRATION EXPERIENCE …INTEGRATION… …Integration flow experience…</vt:lpstr>
      <vt:lpstr>…IPS DESIGN AND INTEGRATION EXPERIENCE …INTEGRATION …Integration flow experience</vt:lpstr>
      <vt:lpstr>IPS DEVELOPMENT ROADMAP HF ASIC and IPS: 10 to 100 MHz </vt:lpstr>
      <vt:lpstr>IPS DEVELOPMENT ROADMAP</vt:lpstr>
      <vt:lpstr>OPEN QUESTIONS</vt:lpstr>
      <vt:lpstr>CONCLUSIONS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ANALOG RAD HARD ASICS FOR COSMIC VISION  -  REUSABILITY OF IP CORES</dc:title>
  <dc:creator>Francisco Gutierrez</dc:creator>
  <cp:lastModifiedBy>DIEGO FERNANDEZ</cp:lastModifiedBy>
  <cp:revision>94</cp:revision>
  <dcterms:created xsi:type="dcterms:W3CDTF">2013-09-03T07:28:09Z</dcterms:created>
  <dcterms:modified xsi:type="dcterms:W3CDTF">2013-09-16T12:43:06Z</dcterms:modified>
</cp:coreProperties>
</file>