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74" r:id="rId2"/>
    <p:sldMasterId id="2147484444" r:id="rId3"/>
    <p:sldMasterId id="2147484494" r:id="rId4"/>
  </p:sldMasterIdLst>
  <p:notesMasterIdLst>
    <p:notesMasterId r:id="rId34"/>
  </p:notesMasterIdLst>
  <p:handoutMasterIdLst>
    <p:handoutMasterId r:id="rId35"/>
  </p:handoutMasterIdLst>
  <p:sldIdLst>
    <p:sldId id="468" r:id="rId5"/>
    <p:sldId id="484" r:id="rId6"/>
    <p:sldId id="502" r:id="rId7"/>
    <p:sldId id="504" r:id="rId8"/>
    <p:sldId id="503" r:id="rId9"/>
    <p:sldId id="472" r:id="rId10"/>
    <p:sldId id="469" r:id="rId11"/>
    <p:sldId id="470" r:id="rId12"/>
    <p:sldId id="487" r:id="rId13"/>
    <p:sldId id="488" r:id="rId14"/>
    <p:sldId id="489" r:id="rId15"/>
    <p:sldId id="480" r:id="rId16"/>
    <p:sldId id="486" r:id="rId17"/>
    <p:sldId id="501" r:id="rId18"/>
    <p:sldId id="473" r:id="rId19"/>
    <p:sldId id="477" r:id="rId20"/>
    <p:sldId id="479" r:id="rId21"/>
    <p:sldId id="485" r:id="rId22"/>
    <p:sldId id="482" r:id="rId23"/>
    <p:sldId id="491" r:id="rId24"/>
    <p:sldId id="498" r:id="rId25"/>
    <p:sldId id="500" r:id="rId26"/>
    <p:sldId id="492" r:id="rId27"/>
    <p:sldId id="493" r:id="rId28"/>
    <p:sldId id="497" r:id="rId29"/>
    <p:sldId id="496" r:id="rId30"/>
    <p:sldId id="495" r:id="rId31"/>
    <p:sldId id="494" r:id="rId32"/>
    <p:sldId id="499" r:id="rId33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08B"/>
    <a:srgbClr val="BD86CC"/>
    <a:srgbClr val="F29898"/>
    <a:srgbClr val="EC6464"/>
    <a:srgbClr val="C1E0FF"/>
    <a:srgbClr val="00CC66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3" autoAdjust="0"/>
    <p:restoredTop sz="97701" autoAdjust="0"/>
  </p:normalViewPr>
  <p:slideViewPr>
    <p:cSldViewPr>
      <p:cViewPr varScale="1">
        <p:scale>
          <a:sx n="68" d="100"/>
          <a:sy n="68" d="100"/>
        </p:scale>
        <p:origin x="-93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56"/>
    </p:cViewPr>
  </p:sorterViewPr>
  <p:notesViewPr>
    <p:cSldViewPr>
      <p:cViewPr>
        <p:scale>
          <a:sx n="100" d="100"/>
          <a:sy n="100" d="100"/>
        </p:scale>
        <p:origin x="-912" y="-6"/>
      </p:cViewPr>
      <p:guideLst>
        <p:guide orient="horz" pos="3120"/>
        <p:guide pos="209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2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09113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AAC176DD-6EEC-4735-8C6A-D1CCBDD29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46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05350"/>
            <a:ext cx="5329238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57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7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409113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429B8D33-6F32-48AA-A827-E51D91180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192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729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C logo cym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6638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151620" y="980728"/>
            <a:ext cx="7306580" cy="176419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35696" y="3068960"/>
            <a:ext cx="5936704" cy="256984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0B1C0AAC-2445-45B2-8076-87E969DD0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4ECDE-8699-4863-8DBB-4217DA411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8364" y="152400"/>
            <a:ext cx="1925637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9864" y="152400"/>
            <a:ext cx="56261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42D67-8D67-4921-A4B9-6C142DD8F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274639"/>
            <a:ext cx="7632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443038"/>
            <a:ext cx="3740150" cy="45069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3038"/>
            <a:ext cx="3740150" cy="45069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7163" y="6664325"/>
            <a:ext cx="1800225" cy="144463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fr-FR"/>
              <a:t>Date - </a:t>
            </a:r>
            <a:fld id="{B2AEDF10-2871-4B34-A0E6-674E0DC0FF7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92388" y="6664325"/>
            <a:ext cx="3959225" cy="144463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729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0440F39-86BE-46F0-83C7-B38DF823B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69B10-3497-4C10-BD5A-F5B7B05B1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55334-7F81-486D-86B9-0D9FC7C46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9864" y="1196975"/>
            <a:ext cx="3775075" cy="566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7338" y="1196975"/>
            <a:ext cx="3776662" cy="566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824C1-AF65-4FF0-865B-BE8653D4F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F5EF6-3FEF-4742-8D16-2B873E5A2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C8AC1-0198-43F0-A4FA-1E75F4CFC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2CD20-77C2-4EF8-861E-1DEB3E43F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864" y="1"/>
            <a:ext cx="7704137" cy="7647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9864" y="764704"/>
            <a:ext cx="7704137" cy="6093297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E463C-64B8-4D28-AA0C-05C8CD0B0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527B1-33BB-4116-B019-9F8364BC6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DDD86-DBA1-450F-ADA3-6DB6090B7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E2DF6-B91F-4503-96F5-B86DCF93A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8364" y="152400"/>
            <a:ext cx="1925637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9864" y="152400"/>
            <a:ext cx="56261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41703-2F5B-47CE-8DB5-A70F4C4E2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864" y="152401"/>
            <a:ext cx="7704137" cy="8239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39864" y="1196975"/>
            <a:ext cx="3775075" cy="5661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7338" y="1196975"/>
            <a:ext cx="3776662" cy="5661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729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pW-RT-logo-final-rev-whit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88" y="93663"/>
            <a:ext cx="25368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82132D16-E364-4C7D-A666-C5E667E0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6501" y="0"/>
            <a:ext cx="6637499" cy="836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7" y="836712"/>
            <a:ext cx="8460433" cy="5184576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A9B3A-9477-449C-8C7D-9B207D513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343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035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EEFF8-1FD8-4FF5-9C36-576BFF903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089" y="1239732"/>
            <a:ext cx="4474963" cy="47525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020" y="1226003"/>
            <a:ext cx="4391980" cy="47883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A8F90-98DE-4369-BEF9-974A4BFA4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5876" y="274638"/>
            <a:ext cx="5230924" cy="95811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770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584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770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4584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18-B47B-47EA-8FC9-B7A9F73A2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29DA9-DD3B-45AF-AFD4-A1E7EE2D7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AD294-86B5-46B2-9577-8BD412F0A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1F26D-9562-4503-81BB-78297F23E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937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24745"/>
            <a:ext cx="5111750" cy="48965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881"/>
            <a:ext cx="3008313" cy="36724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5C122-CC0D-4D01-87D9-815BD4B26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0772" y="474254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30772" y="554719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30772" y="530928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78D6-6582-4731-9CF9-62A09E274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12AD5-3CEB-477D-8F0C-A09611359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8363" y="152400"/>
            <a:ext cx="1925637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9863" y="152400"/>
            <a:ext cx="56261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148BE-9886-4222-B399-4420397E9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84BBC-5C45-4C39-A8E1-56BD9637C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signature"/>
          <p:cNvPicPr>
            <a:picLocks noChangeAspect="1" noChangeArrowheads="1"/>
          </p:cNvPicPr>
          <p:nvPr/>
        </p:nvPicPr>
        <p:blipFill>
          <a:blip r:embed="rId2" cstate="print"/>
          <a:srcRect t="-8223"/>
          <a:stretch>
            <a:fillRect/>
          </a:stretch>
        </p:blipFill>
        <p:spPr bwMode="auto">
          <a:xfrm>
            <a:off x="7707313" y="6202363"/>
            <a:ext cx="14366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PPT_Header02" hidden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5" descr="PPT_Header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633413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>
                <a:cs typeface="+mn-cs"/>
              </a:rPr>
              <a:t>ESA UNCLASSIFIED – For Official Use</a:t>
            </a:r>
            <a:endParaRPr lang="en-GB" sz="800" dirty="0">
              <a:cs typeface="+mn-cs"/>
            </a:endParaRP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3886200"/>
            <a:ext cx="7948800" cy="419100"/>
          </a:xfrm>
        </p:spPr>
        <p:txBody>
          <a:bodyPr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4" y="2574925"/>
            <a:ext cx="7947025" cy="57943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06898"/>
            <a:ext cx="7789050" cy="1323439"/>
          </a:xfrm>
        </p:spPr>
        <p:txBody>
          <a:bodyPr anchor="t"/>
          <a:lstStyle>
            <a:lvl1pPr algn="l">
              <a:defRPr sz="4000" b="1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2906713"/>
            <a:ext cx="77890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9864" y="1196975"/>
            <a:ext cx="3775075" cy="566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7338" y="1196975"/>
            <a:ext cx="3776662" cy="566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BD4F0-67A7-488C-BD3C-345A26CF7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673225"/>
            <a:ext cx="3889376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673225"/>
            <a:ext cx="3888000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381600"/>
            <a:ext cx="6105600" cy="428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666800"/>
            <a:ext cx="3895200" cy="4968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6875"/>
            <a:ext cx="3896416" cy="49532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2174400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409890"/>
            <a:ext cx="61056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6874"/>
            <a:ext cx="4968875" cy="432435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666800"/>
            <a:ext cx="2846388" cy="4324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5069086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666873"/>
            <a:ext cx="5932488" cy="339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5372100"/>
            <a:ext cx="5932800" cy="619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0E0B7-1A9A-4C64-9521-EE6093B14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930DB-926F-43EE-ABFC-EEE11BD56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E0132-533A-426F-8355-586EF2947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4F256-F677-4885-B22E-88ACE30A7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F5DB1-492D-47D4-B8DD-25F34A7CE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2C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439863" y="152400"/>
            <a:ext cx="77041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1439863" y="1196975"/>
            <a:ext cx="7704137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971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E18F0629-0E20-42F0-82C6-011F941AA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8" descr="STC logo cym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36638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4540" r:id="rId1"/>
    <p:sldLayoutId id="2147484501" r:id="rId2"/>
    <p:sldLayoutId id="2147484502" r:id="rId3"/>
    <p:sldLayoutId id="2147484503" r:id="rId4"/>
    <p:sldLayoutId id="2147484504" r:id="rId5"/>
    <p:sldLayoutId id="2147484505" r:id="rId6"/>
    <p:sldLayoutId id="2147484506" r:id="rId7"/>
    <p:sldLayoutId id="2147484507" r:id="rId8"/>
    <p:sldLayoutId id="2147484508" r:id="rId9"/>
    <p:sldLayoutId id="2147484509" r:id="rId10"/>
    <p:sldLayoutId id="2147484510" r:id="rId11"/>
    <p:sldLayoutId id="214748454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72C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439863" y="152400"/>
            <a:ext cx="77041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1439863" y="1019175"/>
            <a:ext cx="7704137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971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7C004523-1A1D-4DEB-BF57-02A5AC1FA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42" r:id="rId1"/>
    <p:sldLayoutId id="2147484511" r:id="rId2"/>
    <p:sldLayoutId id="2147484512" r:id="rId3"/>
    <p:sldLayoutId id="2147484513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  <p:sldLayoutId id="2147484543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72C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2449513" y="0"/>
            <a:ext cx="66357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792163" y="765175"/>
            <a:ext cx="83248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381750"/>
            <a:ext cx="971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042BF4A-AE95-42D7-839B-F98753EE0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7653" name="Picture 5" descr="SpW-RT-logo-final-rev-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26988" y="0"/>
            <a:ext cx="2384426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4544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  <p:sldLayoutId id="21474845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5" descr="PPT_Header02" hidden="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6" descr="PPT_Header0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22" descr="signature"/>
          <p:cNvPicPr>
            <a:picLocks noChangeAspect="1" noChangeArrowheads="1"/>
          </p:cNvPicPr>
          <p:nvPr/>
        </p:nvPicPr>
        <p:blipFill>
          <a:blip r:embed="rId13" cstate="print"/>
          <a:srcRect t="-8223"/>
          <a:stretch>
            <a:fillRect/>
          </a:stretch>
        </p:blipFill>
        <p:spPr bwMode="auto">
          <a:xfrm>
            <a:off x="7707313" y="6202363"/>
            <a:ext cx="14366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73225"/>
            <a:ext cx="79057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27063" y="309563"/>
            <a:ext cx="61039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5330" name="Text Box 34"/>
          <p:cNvSpPr txBox="1">
            <a:spLocks noChangeAspect="1" noChangeArrowheads="1"/>
          </p:cNvSpPr>
          <p:nvPr/>
        </p:nvSpPr>
        <p:spPr bwMode="auto">
          <a:xfrm>
            <a:off x="630238" y="6197600"/>
            <a:ext cx="6977062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/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800" noProof="1">
                <a:solidFill>
                  <a:schemeClr val="bg2"/>
                </a:solidFill>
                <a:cs typeface="+mn-cs"/>
              </a:rPr>
              <a:t>ESA Presentation | DD/MM/YYYY | Slide  </a:t>
            </a:r>
            <a:fld id="{77C912F5-B4B4-462C-B2DD-5EF5739F8F04}" type="slidenum">
              <a:rPr lang="en-GB" sz="800" noProof="1">
                <a:solidFill>
                  <a:schemeClr val="bg2"/>
                </a:solidFill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GB" sz="800" noProof="1">
              <a:solidFill>
                <a:schemeClr val="bg2"/>
              </a:solidFill>
              <a:cs typeface="+mn-cs"/>
            </a:endParaRPr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633413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>
                <a:cs typeface="+mn-cs"/>
              </a:rPr>
              <a:t>ESA UNCLASSIFIED – For Official Use</a:t>
            </a:r>
            <a:endParaRPr lang="en-GB" sz="800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rabicPeriod"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1227138" indent="-419100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lphaLcPeriod"/>
        <a:defRPr sz="1600">
          <a:solidFill>
            <a:schemeClr val="bg2"/>
          </a:solidFill>
          <a:latin typeface="+mn-lt"/>
        </a:defRPr>
      </a:lvl2pPr>
      <a:lvl3pPr marL="1825625" indent="-419100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3pPr>
      <a:lvl4pPr marL="2424113" indent="-419100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4pPr>
      <a:lvl5pPr marL="3022600" indent="-419100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r-dundee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620" y="980728"/>
            <a:ext cx="7704856" cy="1764196"/>
          </a:xfrm>
        </p:spPr>
        <p:txBody>
          <a:bodyPr/>
          <a:lstStyle/>
          <a:p>
            <a:pPr algn="ctr"/>
            <a:r>
              <a:rPr lang="en-GB" sz="3600" dirty="0" smtClean="0"/>
              <a:t>Experience in Developing SpaceWire and SpaceFibre IP Cores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2960948"/>
            <a:ext cx="7884876" cy="2677852"/>
          </a:xfrm>
        </p:spPr>
        <p:txBody>
          <a:bodyPr/>
          <a:lstStyle/>
          <a:p>
            <a:r>
              <a:rPr lang="en-GB" dirty="0" smtClean="0"/>
              <a:t>Steve Parkes, Chris McClements</a:t>
            </a:r>
          </a:p>
          <a:p>
            <a:r>
              <a:rPr lang="en-GB" dirty="0" smtClean="0"/>
              <a:t>University of Dundee</a:t>
            </a:r>
          </a:p>
          <a:p>
            <a:r>
              <a:rPr lang="en-GB" dirty="0" smtClean="0"/>
              <a:t>Albert Ferrer </a:t>
            </a:r>
            <a:r>
              <a:rPr lang="en-GB" dirty="0" err="1" smtClean="0"/>
              <a:t>Florit</a:t>
            </a:r>
            <a:r>
              <a:rPr lang="en-GB" dirty="0" smtClean="0"/>
              <a:t>, Alberto Gonzalez </a:t>
            </a:r>
            <a:r>
              <a:rPr lang="en-GB" dirty="0" err="1" smtClean="0"/>
              <a:t>Villafranca</a:t>
            </a:r>
            <a:endParaRPr lang="en-GB" dirty="0" smtClean="0"/>
          </a:p>
          <a:p>
            <a:r>
              <a:rPr lang="en-GB" dirty="0" smtClean="0"/>
              <a:t>STAR-Dundee Ltd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C0AAC-2445-45B2-8076-87E969DD0DE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Incremental Delivery Life Cycle</a:t>
            </a:r>
          </a:p>
        </p:txBody>
      </p:sp>
      <p:sp>
        <p:nvSpPr>
          <p:cNvPr id="52228" name="AutoShape 1028"/>
          <p:cNvSpPr>
            <a:spLocks noChangeArrowheads="1"/>
          </p:cNvSpPr>
          <p:nvPr/>
        </p:nvSpPr>
        <p:spPr bwMode="auto">
          <a:xfrm>
            <a:off x="1012825" y="9807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Requirements</a:t>
            </a:r>
          </a:p>
          <a:p>
            <a:pPr algn="ctr"/>
            <a:r>
              <a:rPr lang="en-GB" altLang="en-US"/>
              <a:t>Gathering</a:t>
            </a:r>
          </a:p>
        </p:txBody>
      </p:sp>
      <p:sp>
        <p:nvSpPr>
          <p:cNvPr id="52229" name="AutoShape 1029"/>
          <p:cNvSpPr>
            <a:spLocks noChangeArrowheads="1"/>
          </p:cNvSpPr>
          <p:nvPr/>
        </p:nvSpPr>
        <p:spPr bwMode="auto">
          <a:xfrm>
            <a:off x="2155825" y="17427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Analysis</a:t>
            </a:r>
          </a:p>
        </p:txBody>
      </p:sp>
      <p:sp>
        <p:nvSpPr>
          <p:cNvPr id="52230" name="AutoShape 1030"/>
          <p:cNvSpPr>
            <a:spLocks noChangeArrowheads="1"/>
          </p:cNvSpPr>
          <p:nvPr/>
        </p:nvSpPr>
        <p:spPr bwMode="auto">
          <a:xfrm>
            <a:off x="3222625" y="25047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Design</a:t>
            </a:r>
          </a:p>
        </p:txBody>
      </p:sp>
      <p:sp>
        <p:nvSpPr>
          <p:cNvPr id="52231" name="AutoShape 1031"/>
          <p:cNvSpPr>
            <a:spLocks noChangeArrowheads="1"/>
          </p:cNvSpPr>
          <p:nvPr/>
        </p:nvSpPr>
        <p:spPr bwMode="auto">
          <a:xfrm>
            <a:off x="3222625" y="33429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Implementation</a:t>
            </a:r>
          </a:p>
          <a:p>
            <a:pPr algn="ctr"/>
            <a:r>
              <a:rPr lang="en-GB" altLang="en-US"/>
              <a:t>&amp; Testing</a:t>
            </a:r>
          </a:p>
        </p:txBody>
      </p:sp>
      <p:sp>
        <p:nvSpPr>
          <p:cNvPr id="52232" name="AutoShape 1032"/>
          <p:cNvSpPr>
            <a:spLocks noChangeArrowheads="1"/>
          </p:cNvSpPr>
          <p:nvPr/>
        </p:nvSpPr>
        <p:spPr bwMode="auto">
          <a:xfrm>
            <a:off x="3527425" y="41049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Integration</a:t>
            </a:r>
          </a:p>
          <a:p>
            <a:pPr algn="ctr"/>
            <a:r>
              <a:rPr lang="en-GB" altLang="en-US"/>
              <a:t>&amp; System Test</a:t>
            </a:r>
          </a:p>
        </p:txBody>
      </p:sp>
      <p:sp>
        <p:nvSpPr>
          <p:cNvPr id="52233" name="AutoShape 1033"/>
          <p:cNvSpPr>
            <a:spLocks noChangeArrowheads="1"/>
          </p:cNvSpPr>
          <p:nvPr/>
        </p:nvSpPr>
        <p:spPr bwMode="auto">
          <a:xfrm>
            <a:off x="4060825" y="56289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Maintenance</a:t>
            </a:r>
          </a:p>
        </p:txBody>
      </p:sp>
      <p:sp>
        <p:nvSpPr>
          <p:cNvPr id="52234" name="AutoShape 1034"/>
          <p:cNvSpPr>
            <a:spLocks noChangeArrowheads="1"/>
          </p:cNvSpPr>
          <p:nvPr/>
        </p:nvSpPr>
        <p:spPr bwMode="auto">
          <a:xfrm>
            <a:off x="3756025" y="48669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Installation</a:t>
            </a:r>
          </a:p>
        </p:txBody>
      </p:sp>
      <p:sp>
        <p:nvSpPr>
          <p:cNvPr id="52235" name="Line 1035"/>
          <p:cNvSpPr>
            <a:spLocks noChangeShapeType="1"/>
          </p:cNvSpPr>
          <p:nvPr/>
        </p:nvSpPr>
        <p:spPr bwMode="auto">
          <a:xfrm>
            <a:off x="2079625" y="1590328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36" name="Line 1036"/>
          <p:cNvSpPr>
            <a:spLocks noChangeShapeType="1"/>
          </p:cNvSpPr>
          <p:nvPr/>
        </p:nvSpPr>
        <p:spPr bwMode="auto">
          <a:xfrm>
            <a:off x="3146425" y="2352328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41" name="Freeform 1041"/>
          <p:cNvSpPr>
            <a:spLocks/>
          </p:cNvSpPr>
          <p:nvPr/>
        </p:nvSpPr>
        <p:spPr bwMode="auto">
          <a:xfrm>
            <a:off x="1774825" y="1590328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42" name="Freeform 1042"/>
          <p:cNvSpPr>
            <a:spLocks/>
          </p:cNvSpPr>
          <p:nvPr/>
        </p:nvSpPr>
        <p:spPr bwMode="auto">
          <a:xfrm>
            <a:off x="2841625" y="2352328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52" name="Line 1052"/>
          <p:cNvSpPr>
            <a:spLocks noChangeShapeType="1"/>
          </p:cNvSpPr>
          <p:nvPr/>
        </p:nvSpPr>
        <p:spPr bwMode="auto">
          <a:xfrm>
            <a:off x="4060825" y="3114328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53" name="Line 1053"/>
          <p:cNvSpPr>
            <a:spLocks noChangeShapeType="1"/>
          </p:cNvSpPr>
          <p:nvPr/>
        </p:nvSpPr>
        <p:spPr bwMode="auto">
          <a:xfrm>
            <a:off x="4137025" y="395252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54" name="Line 1054"/>
          <p:cNvSpPr>
            <a:spLocks noChangeShapeType="1"/>
          </p:cNvSpPr>
          <p:nvPr/>
        </p:nvSpPr>
        <p:spPr bwMode="auto">
          <a:xfrm>
            <a:off x="4365625" y="471452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55" name="Line 1055"/>
          <p:cNvSpPr>
            <a:spLocks noChangeShapeType="1"/>
          </p:cNvSpPr>
          <p:nvPr/>
        </p:nvSpPr>
        <p:spPr bwMode="auto">
          <a:xfrm>
            <a:off x="4670425" y="547652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56" name="AutoShape 1056"/>
          <p:cNvSpPr>
            <a:spLocks noChangeArrowheads="1"/>
          </p:cNvSpPr>
          <p:nvPr/>
        </p:nvSpPr>
        <p:spPr bwMode="auto">
          <a:xfrm>
            <a:off x="6651625" y="35715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Implementation</a:t>
            </a:r>
          </a:p>
          <a:p>
            <a:pPr algn="ctr"/>
            <a:r>
              <a:rPr lang="en-GB" altLang="en-US"/>
              <a:t>&amp; Testing</a:t>
            </a:r>
          </a:p>
        </p:txBody>
      </p:sp>
      <p:sp>
        <p:nvSpPr>
          <p:cNvPr id="52257" name="AutoShape 1057"/>
          <p:cNvSpPr>
            <a:spLocks noChangeArrowheads="1"/>
          </p:cNvSpPr>
          <p:nvPr/>
        </p:nvSpPr>
        <p:spPr bwMode="auto">
          <a:xfrm>
            <a:off x="6956425" y="43335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Integration</a:t>
            </a:r>
          </a:p>
          <a:p>
            <a:pPr algn="ctr"/>
            <a:r>
              <a:rPr lang="en-GB" altLang="en-US"/>
              <a:t>&amp; System Test</a:t>
            </a:r>
          </a:p>
        </p:txBody>
      </p:sp>
      <p:sp>
        <p:nvSpPr>
          <p:cNvPr id="52258" name="AutoShape 1058"/>
          <p:cNvSpPr>
            <a:spLocks noChangeArrowheads="1"/>
          </p:cNvSpPr>
          <p:nvPr/>
        </p:nvSpPr>
        <p:spPr bwMode="auto">
          <a:xfrm>
            <a:off x="7489825" y="58575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Maintenance</a:t>
            </a:r>
          </a:p>
        </p:txBody>
      </p:sp>
      <p:sp>
        <p:nvSpPr>
          <p:cNvPr id="52259" name="AutoShape 1059"/>
          <p:cNvSpPr>
            <a:spLocks noChangeArrowheads="1"/>
          </p:cNvSpPr>
          <p:nvPr/>
        </p:nvSpPr>
        <p:spPr bwMode="auto">
          <a:xfrm>
            <a:off x="7185025" y="5095528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Installation</a:t>
            </a:r>
          </a:p>
        </p:txBody>
      </p:sp>
      <p:sp>
        <p:nvSpPr>
          <p:cNvPr id="52260" name="Line 1060"/>
          <p:cNvSpPr>
            <a:spLocks noChangeShapeType="1"/>
          </p:cNvSpPr>
          <p:nvPr/>
        </p:nvSpPr>
        <p:spPr bwMode="auto">
          <a:xfrm>
            <a:off x="7566025" y="418112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61" name="Line 1061"/>
          <p:cNvSpPr>
            <a:spLocks noChangeShapeType="1"/>
          </p:cNvSpPr>
          <p:nvPr/>
        </p:nvSpPr>
        <p:spPr bwMode="auto">
          <a:xfrm>
            <a:off x="7794625" y="494312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62" name="Line 1062"/>
          <p:cNvSpPr>
            <a:spLocks noChangeShapeType="1"/>
          </p:cNvSpPr>
          <p:nvPr/>
        </p:nvSpPr>
        <p:spPr bwMode="auto">
          <a:xfrm>
            <a:off x="8099425" y="5705128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64" name="Freeform 1064"/>
          <p:cNvSpPr>
            <a:spLocks/>
          </p:cNvSpPr>
          <p:nvPr/>
        </p:nvSpPr>
        <p:spPr bwMode="auto">
          <a:xfrm>
            <a:off x="5356225" y="3876328"/>
            <a:ext cx="1295400" cy="1295400"/>
          </a:xfrm>
          <a:custGeom>
            <a:avLst/>
            <a:gdLst>
              <a:gd name="T0" fmla="*/ 0 w 816"/>
              <a:gd name="T1" fmla="*/ 816 h 816"/>
              <a:gd name="T2" fmla="*/ 192 w 816"/>
              <a:gd name="T3" fmla="*/ 816 h 816"/>
              <a:gd name="T4" fmla="*/ 528 w 816"/>
              <a:gd name="T5" fmla="*/ 0 h 816"/>
              <a:gd name="T6" fmla="*/ 816 w 816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6" h="816">
                <a:moveTo>
                  <a:pt x="0" y="816"/>
                </a:moveTo>
                <a:lnTo>
                  <a:pt x="192" y="816"/>
                </a:lnTo>
                <a:lnTo>
                  <a:pt x="528" y="0"/>
                </a:lnTo>
                <a:lnTo>
                  <a:pt x="816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65" name="Freeform 1065"/>
          <p:cNvSpPr>
            <a:spLocks/>
          </p:cNvSpPr>
          <p:nvPr/>
        </p:nvSpPr>
        <p:spPr bwMode="auto">
          <a:xfrm>
            <a:off x="4822825" y="2809528"/>
            <a:ext cx="2514600" cy="762000"/>
          </a:xfrm>
          <a:custGeom>
            <a:avLst/>
            <a:gdLst>
              <a:gd name="T0" fmla="*/ 0 w 1584"/>
              <a:gd name="T1" fmla="*/ 0 h 480"/>
              <a:gd name="T2" fmla="*/ 1440 w 1584"/>
              <a:gd name="T3" fmla="*/ 0 h 480"/>
              <a:gd name="T4" fmla="*/ 1584 w 1584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84" h="480">
                <a:moveTo>
                  <a:pt x="0" y="0"/>
                </a:moveTo>
                <a:lnTo>
                  <a:pt x="1440" y="0"/>
                </a:lnTo>
                <a:lnTo>
                  <a:pt x="1584" y="48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66" name="Text Box 1066"/>
          <p:cNvSpPr txBox="1">
            <a:spLocks noChangeArrowheads="1"/>
          </p:cNvSpPr>
          <p:nvPr/>
        </p:nvSpPr>
        <p:spPr bwMode="auto">
          <a:xfrm>
            <a:off x="2232025" y="3495328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/>
              <a:t>Part 1</a:t>
            </a:r>
          </a:p>
        </p:txBody>
      </p:sp>
      <p:sp>
        <p:nvSpPr>
          <p:cNvPr id="52267" name="Text Box 1067"/>
          <p:cNvSpPr txBox="1">
            <a:spLocks noChangeArrowheads="1"/>
          </p:cNvSpPr>
          <p:nvPr/>
        </p:nvSpPr>
        <p:spPr bwMode="auto">
          <a:xfrm>
            <a:off x="7642225" y="3038128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32357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Evolutionary Life Cycle</a:t>
            </a:r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892629" y="945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Requirements</a:t>
            </a: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1273629" y="1707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Analysis</a:t>
            </a:r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1654629" y="2469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Design</a:t>
            </a: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>
            <a:off x="2035629" y="3231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Implementation</a:t>
            </a:r>
          </a:p>
        </p:txBody>
      </p:sp>
      <p:sp>
        <p:nvSpPr>
          <p:cNvPr id="53256" name="AutoShape 8"/>
          <p:cNvSpPr>
            <a:spLocks noChangeArrowheads="1"/>
          </p:cNvSpPr>
          <p:nvPr/>
        </p:nvSpPr>
        <p:spPr bwMode="auto">
          <a:xfrm>
            <a:off x="2416629" y="3993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Integration</a:t>
            </a:r>
          </a:p>
        </p:txBody>
      </p:sp>
      <p:sp>
        <p:nvSpPr>
          <p:cNvPr id="53257" name="AutoShape 9"/>
          <p:cNvSpPr>
            <a:spLocks noChangeArrowheads="1"/>
          </p:cNvSpPr>
          <p:nvPr/>
        </p:nvSpPr>
        <p:spPr bwMode="auto">
          <a:xfrm>
            <a:off x="3254829" y="5517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Maintenance</a:t>
            </a:r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auto">
          <a:xfrm>
            <a:off x="2873829" y="47555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Installation</a:t>
            </a:r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>
            <a:off x="1807029" y="15551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>
            <a:off x="2188029" y="23171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>
            <a:off x="2645229" y="30791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76" name="Line 28"/>
          <p:cNvSpPr>
            <a:spLocks noChangeShapeType="1"/>
          </p:cNvSpPr>
          <p:nvPr/>
        </p:nvSpPr>
        <p:spPr bwMode="auto">
          <a:xfrm>
            <a:off x="3026229" y="38411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>
            <a:off x="3407229" y="46031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78" name="Line 30"/>
          <p:cNvSpPr>
            <a:spLocks noChangeShapeType="1"/>
          </p:cNvSpPr>
          <p:nvPr/>
        </p:nvSpPr>
        <p:spPr bwMode="auto">
          <a:xfrm>
            <a:off x="3788229" y="53651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0" name="Freeform 32"/>
          <p:cNvSpPr>
            <a:spLocks/>
          </p:cNvSpPr>
          <p:nvPr/>
        </p:nvSpPr>
        <p:spPr bwMode="auto">
          <a:xfrm>
            <a:off x="2492829" y="13265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1" name="Freeform 33"/>
          <p:cNvSpPr>
            <a:spLocks/>
          </p:cNvSpPr>
          <p:nvPr/>
        </p:nvSpPr>
        <p:spPr bwMode="auto">
          <a:xfrm>
            <a:off x="2873829" y="20885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2" name="Freeform 34"/>
          <p:cNvSpPr>
            <a:spLocks/>
          </p:cNvSpPr>
          <p:nvPr/>
        </p:nvSpPr>
        <p:spPr bwMode="auto">
          <a:xfrm>
            <a:off x="3254829" y="28505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3" name="Freeform 35"/>
          <p:cNvSpPr>
            <a:spLocks/>
          </p:cNvSpPr>
          <p:nvPr/>
        </p:nvSpPr>
        <p:spPr bwMode="auto">
          <a:xfrm>
            <a:off x="3635829" y="36125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4" name="Freeform 36"/>
          <p:cNvSpPr>
            <a:spLocks/>
          </p:cNvSpPr>
          <p:nvPr/>
        </p:nvSpPr>
        <p:spPr bwMode="auto">
          <a:xfrm>
            <a:off x="4016829" y="43745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5" name="Freeform 37"/>
          <p:cNvSpPr>
            <a:spLocks/>
          </p:cNvSpPr>
          <p:nvPr/>
        </p:nvSpPr>
        <p:spPr bwMode="auto">
          <a:xfrm>
            <a:off x="4474029" y="51365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86" name="AutoShape 38"/>
          <p:cNvSpPr>
            <a:spLocks noChangeArrowheads="1"/>
          </p:cNvSpPr>
          <p:nvPr/>
        </p:nvSpPr>
        <p:spPr bwMode="auto">
          <a:xfrm>
            <a:off x="5156178" y="1021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Requirements</a:t>
            </a:r>
          </a:p>
        </p:txBody>
      </p:sp>
      <p:sp>
        <p:nvSpPr>
          <p:cNvPr id="53287" name="AutoShape 39"/>
          <p:cNvSpPr>
            <a:spLocks noChangeArrowheads="1"/>
          </p:cNvSpPr>
          <p:nvPr/>
        </p:nvSpPr>
        <p:spPr bwMode="auto">
          <a:xfrm>
            <a:off x="5537178" y="1783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Analysis</a:t>
            </a:r>
          </a:p>
        </p:txBody>
      </p:sp>
      <p:sp>
        <p:nvSpPr>
          <p:cNvPr id="53288" name="AutoShape 40"/>
          <p:cNvSpPr>
            <a:spLocks noChangeArrowheads="1"/>
          </p:cNvSpPr>
          <p:nvPr/>
        </p:nvSpPr>
        <p:spPr bwMode="auto">
          <a:xfrm>
            <a:off x="5918178" y="2545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Design</a:t>
            </a:r>
          </a:p>
        </p:txBody>
      </p:sp>
      <p:sp>
        <p:nvSpPr>
          <p:cNvPr id="53289" name="AutoShape 41"/>
          <p:cNvSpPr>
            <a:spLocks noChangeArrowheads="1"/>
          </p:cNvSpPr>
          <p:nvPr/>
        </p:nvSpPr>
        <p:spPr bwMode="auto">
          <a:xfrm>
            <a:off x="6299178" y="3307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Implementation</a:t>
            </a:r>
          </a:p>
        </p:txBody>
      </p:sp>
      <p:sp>
        <p:nvSpPr>
          <p:cNvPr id="53290" name="AutoShape 42"/>
          <p:cNvSpPr>
            <a:spLocks noChangeArrowheads="1"/>
          </p:cNvSpPr>
          <p:nvPr/>
        </p:nvSpPr>
        <p:spPr bwMode="auto">
          <a:xfrm>
            <a:off x="6680178" y="4069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Integration</a:t>
            </a:r>
          </a:p>
        </p:txBody>
      </p:sp>
      <p:sp>
        <p:nvSpPr>
          <p:cNvPr id="53291" name="AutoShape 43"/>
          <p:cNvSpPr>
            <a:spLocks noChangeArrowheads="1"/>
          </p:cNvSpPr>
          <p:nvPr/>
        </p:nvSpPr>
        <p:spPr bwMode="auto">
          <a:xfrm>
            <a:off x="7518378" y="5593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Maintenance</a:t>
            </a:r>
          </a:p>
        </p:txBody>
      </p:sp>
      <p:sp>
        <p:nvSpPr>
          <p:cNvPr id="53292" name="AutoShape 44"/>
          <p:cNvSpPr>
            <a:spLocks noChangeArrowheads="1"/>
          </p:cNvSpPr>
          <p:nvPr/>
        </p:nvSpPr>
        <p:spPr bwMode="auto">
          <a:xfrm>
            <a:off x="7137378" y="4831702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Installation</a:t>
            </a:r>
          </a:p>
        </p:txBody>
      </p:sp>
      <p:sp>
        <p:nvSpPr>
          <p:cNvPr id="53293" name="Line 45"/>
          <p:cNvSpPr>
            <a:spLocks noChangeShapeType="1"/>
          </p:cNvSpPr>
          <p:nvPr/>
        </p:nvSpPr>
        <p:spPr bwMode="auto">
          <a:xfrm>
            <a:off x="6070578" y="16313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94" name="Line 46"/>
          <p:cNvSpPr>
            <a:spLocks noChangeShapeType="1"/>
          </p:cNvSpPr>
          <p:nvPr/>
        </p:nvSpPr>
        <p:spPr bwMode="auto">
          <a:xfrm>
            <a:off x="6451578" y="23933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95" name="Line 47"/>
          <p:cNvSpPr>
            <a:spLocks noChangeShapeType="1"/>
          </p:cNvSpPr>
          <p:nvPr/>
        </p:nvSpPr>
        <p:spPr bwMode="auto">
          <a:xfrm>
            <a:off x="6908778" y="31553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96" name="Line 48"/>
          <p:cNvSpPr>
            <a:spLocks noChangeShapeType="1"/>
          </p:cNvSpPr>
          <p:nvPr/>
        </p:nvSpPr>
        <p:spPr bwMode="auto">
          <a:xfrm>
            <a:off x="7289778" y="39173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97" name="Line 49"/>
          <p:cNvSpPr>
            <a:spLocks noChangeShapeType="1"/>
          </p:cNvSpPr>
          <p:nvPr/>
        </p:nvSpPr>
        <p:spPr bwMode="auto">
          <a:xfrm>
            <a:off x="7670778" y="46793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98" name="Line 50"/>
          <p:cNvSpPr>
            <a:spLocks noChangeShapeType="1"/>
          </p:cNvSpPr>
          <p:nvPr/>
        </p:nvSpPr>
        <p:spPr bwMode="auto">
          <a:xfrm>
            <a:off x="8051778" y="5441302"/>
            <a:ext cx="762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99" name="Freeform 51"/>
          <p:cNvSpPr>
            <a:spLocks/>
          </p:cNvSpPr>
          <p:nvPr/>
        </p:nvSpPr>
        <p:spPr bwMode="auto">
          <a:xfrm>
            <a:off x="6756378" y="14027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0" name="Freeform 52"/>
          <p:cNvSpPr>
            <a:spLocks/>
          </p:cNvSpPr>
          <p:nvPr/>
        </p:nvSpPr>
        <p:spPr bwMode="auto">
          <a:xfrm>
            <a:off x="7137378" y="21647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1" name="Freeform 53"/>
          <p:cNvSpPr>
            <a:spLocks/>
          </p:cNvSpPr>
          <p:nvPr/>
        </p:nvSpPr>
        <p:spPr bwMode="auto">
          <a:xfrm>
            <a:off x="7518378" y="29267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2" name="Freeform 54"/>
          <p:cNvSpPr>
            <a:spLocks/>
          </p:cNvSpPr>
          <p:nvPr/>
        </p:nvSpPr>
        <p:spPr bwMode="auto">
          <a:xfrm>
            <a:off x="7899378" y="36887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3" name="Freeform 55"/>
          <p:cNvSpPr>
            <a:spLocks/>
          </p:cNvSpPr>
          <p:nvPr/>
        </p:nvSpPr>
        <p:spPr bwMode="auto">
          <a:xfrm>
            <a:off x="8280378" y="44507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4" name="Freeform 56"/>
          <p:cNvSpPr>
            <a:spLocks/>
          </p:cNvSpPr>
          <p:nvPr/>
        </p:nvSpPr>
        <p:spPr bwMode="auto">
          <a:xfrm>
            <a:off x="8737578" y="5212702"/>
            <a:ext cx="228600" cy="381000"/>
          </a:xfrm>
          <a:custGeom>
            <a:avLst/>
            <a:gdLst>
              <a:gd name="T0" fmla="*/ 144 w 144"/>
              <a:gd name="T1" fmla="*/ 240 h 240"/>
              <a:gd name="T2" fmla="*/ 144 w 144"/>
              <a:gd name="T3" fmla="*/ 48 h 240"/>
              <a:gd name="T4" fmla="*/ 0 w 144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240"/>
                </a:moveTo>
                <a:lnTo>
                  <a:pt x="144" y="4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5" name="Freeform 57"/>
          <p:cNvSpPr>
            <a:spLocks/>
          </p:cNvSpPr>
          <p:nvPr/>
        </p:nvSpPr>
        <p:spPr bwMode="auto">
          <a:xfrm>
            <a:off x="4474029" y="1402702"/>
            <a:ext cx="682149" cy="3581400"/>
          </a:xfrm>
          <a:custGeom>
            <a:avLst/>
            <a:gdLst>
              <a:gd name="T0" fmla="*/ 0 w 528"/>
              <a:gd name="T1" fmla="*/ 2256 h 2256"/>
              <a:gd name="T2" fmla="*/ 144 w 528"/>
              <a:gd name="T3" fmla="*/ 2256 h 2256"/>
              <a:gd name="T4" fmla="*/ 384 w 528"/>
              <a:gd name="T5" fmla="*/ 0 h 2256"/>
              <a:gd name="T6" fmla="*/ 528 w 528"/>
              <a:gd name="T7" fmla="*/ 0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8" h="2256">
                <a:moveTo>
                  <a:pt x="0" y="2256"/>
                </a:moveTo>
                <a:lnTo>
                  <a:pt x="144" y="2256"/>
                </a:lnTo>
                <a:lnTo>
                  <a:pt x="384" y="0"/>
                </a:lnTo>
                <a:lnTo>
                  <a:pt x="528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306" name="Text Box 58"/>
          <p:cNvSpPr txBox="1">
            <a:spLocks noChangeArrowheads="1"/>
          </p:cNvSpPr>
          <p:nvPr/>
        </p:nvSpPr>
        <p:spPr bwMode="auto">
          <a:xfrm>
            <a:off x="4839154" y="3191815"/>
            <a:ext cx="1187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User</a:t>
            </a:r>
          </a:p>
          <a:p>
            <a:r>
              <a:rPr lang="en-US" altLang="en-US"/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33088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Risk Driven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Focused on risk</a:t>
            </a:r>
          </a:p>
          <a:p>
            <a:r>
              <a:rPr lang="en-GB" dirty="0" smtClean="0"/>
              <a:t>What is main risk at start of project?</a:t>
            </a:r>
          </a:p>
          <a:p>
            <a:pPr lvl="1"/>
            <a:r>
              <a:rPr lang="en-GB" dirty="0" smtClean="0"/>
              <a:t>Gather requirements at start of project because it is the highest risk area</a:t>
            </a:r>
          </a:p>
          <a:p>
            <a:pPr lvl="1"/>
            <a:r>
              <a:rPr lang="en-GB" dirty="0" smtClean="0"/>
              <a:t>Design an architecture because it is the next highest risk</a:t>
            </a:r>
          </a:p>
          <a:p>
            <a:r>
              <a:rPr lang="en-GB" dirty="0" smtClean="0"/>
              <a:t>Assess risk and work on riskiest area first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0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Risk Driven Development</a:t>
            </a:r>
            <a:endParaRPr lang="en-GB" alt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9864" y="764705"/>
            <a:ext cx="7704137" cy="1944216"/>
          </a:xfrm>
        </p:spPr>
        <p:txBody>
          <a:bodyPr/>
          <a:lstStyle/>
          <a:p>
            <a:r>
              <a:rPr lang="en-GB" altLang="en-US" dirty="0" smtClean="0"/>
              <a:t>Driven by technical and business risk</a:t>
            </a:r>
          </a:p>
          <a:p>
            <a:r>
              <a:rPr lang="en-GB" altLang="en-US" dirty="0" smtClean="0"/>
              <a:t>Assess risk</a:t>
            </a:r>
          </a:p>
          <a:p>
            <a:r>
              <a:rPr lang="en-GB" altLang="en-US" dirty="0" smtClean="0"/>
              <a:t>Minimise major risk as quickly as possible</a:t>
            </a:r>
            <a:endParaRPr lang="en-GB" altLang="en-US" dirty="0"/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4191000" y="3733800"/>
            <a:ext cx="1676400" cy="1676400"/>
          </a:xfrm>
          <a:custGeom>
            <a:avLst/>
            <a:gdLst>
              <a:gd name="G0" fmla="+- 117344 0 0"/>
              <a:gd name="G1" fmla="+- -5026025 0 0"/>
              <a:gd name="G2" fmla="+- 117344 0 -5026025"/>
              <a:gd name="G3" fmla="+- 10800 0 0"/>
              <a:gd name="G4" fmla="+- 0 0 1173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13 0 0"/>
              <a:gd name="G9" fmla="+- 0 0 -5026025"/>
              <a:gd name="G10" fmla="+- 8513 0 2700"/>
              <a:gd name="G11" fmla="cos G10 117344"/>
              <a:gd name="G12" fmla="sin G10 117344"/>
              <a:gd name="G13" fmla="cos 13500 117344"/>
              <a:gd name="G14" fmla="sin 13500 117344"/>
              <a:gd name="G15" fmla="+- G11 10800 0"/>
              <a:gd name="G16" fmla="+- G12 10800 0"/>
              <a:gd name="G17" fmla="+- G13 10800 0"/>
              <a:gd name="G18" fmla="+- G14 10800 0"/>
              <a:gd name="G19" fmla="*/ 8513 1 2"/>
              <a:gd name="G20" fmla="+- G19 5400 0"/>
              <a:gd name="G21" fmla="cos G20 117344"/>
              <a:gd name="G22" fmla="sin G20 117344"/>
              <a:gd name="G23" fmla="+- G21 10800 0"/>
              <a:gd name="G24" fmla="+- G12 G23 G22"/>
              <a:gd name="G25" fmla="+- G22 G23 G11"/>
              <a:gd name="G26" fmla="cos 10800 117344"/>
              <a:gd name="G27" fmla="sin 10800 117344"/>
              <a:gd name="G28" fmla="cos 8513 117344"/>
              <a:gd name="G29" fmla="sin 8513 1173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026025"/>
              <a:gd name="G36" fmla="sin G34 -5026025"/>
              <a:gd name="G37" fmla="+/ -5026025 1173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13 G39"/>
              <a:gd name="G43" fmla="sin 8513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373 w 21600"/>
              <a:gd name="T5" fmla="*/ 4232 h 21600"/>
              <a:gd name="T6" fmla="*/ 13023 w 21600"/>
              <a:gd name="T7" fmla="*/ 1402 h 21600"/>
              <a:gd name="T8" fmla="*/ 17558 w 21600"/>
              <a:gd name="T9" fmla="*/ 5623 h 21600"/>
              <a:gd name="T10" fmla="*/ 24293 w 21600"/>
              <a:gd name="T11" fmla="*/ 11221 h 21600"/>
              <a:gd name="T12" fmla="*/ 20332 w 21600"/>
              <a:gd name="T13" fmla="*/ 14943 h 21600"/>
              <a:gd name="T14" fmla="*/ 16610 w 21600"/>
              <a:gd name="T15" fmla="*/ 1098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08" y="11065"/>
                </a:moveTo>
                <a:cubicBezTo>
                  <a:pt x="19311" y="10977"/>
                  <a:pt x="19313" y="10888"/>
                  <a:pt x="19313" y="10800"/>
                </a:cubicBezTo>
                <a:cubicBezTo>
                  <a:pt x="19313" y="6853"/>
                  <a:pt x="16600" y="3424"/>
                  <a:pt x="12759" y="2515"/>
                </a:cubicBezTo>
                <a:lnTo>
                  <a:pt x="13286" y="290"/>
                </a:lnTo>
                <a:cubicBezTo>
                  <a:pt x="18158" y="1442"/>
                  <a:pt x="21600" y="5793"/>
                  <a:pt x="21600" y="10800"/>
                </a:cubicBezTo>
                <a:cubicBezTo>
                  <a:pt x="21600" y="10912"/>
                  <a:pt x="21598" y="11025"/>
                  <a:pt x="21594" y="11137"/>
                </a:cubicBezTo>
                <a:lnTo>
                  <a:pt x="24293" y="11221"/>
                </a:lnTo>
                <a:lnTo>
                  <a:pt x="20332" y="14943"/>
                </a:lnTo>
                <a:lnTo>
                  <a:pt x="16610" y="10981"/>
                </a:lnTo>
                <a:lnTo>
                  <a:pt x="19308" y="1106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 rot="5400000">
            <a:off x="4191000" y="4114800"/>
            <a:ext cx="1676400" cy="1676400"/>
          </a:xfrm>
          <a:custGeom>
            <a:avLst/>
            <a:gdLst>
              <a:gd name="G0" fmla="+- 117344 0 0"/>
              <a:gd name="G1" fmla="+- -4942826 0 0"/>
              <a:gd name="G2" fmla="+- 117344 0 -4942826"/>
              <a:gd name="G3" fmla="+- 10800 0 0"/>
              <a:gd name="G4" fmla="+- 0 0 1173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13 0 0"/>
              <a:gd name="G9" fmla="+- 0 0 -4942826"/>
              <a:gd name="G10" fmla="+- 8513 0 2700"/>
              <a:gd name="G11" fmla="cos G10 117344"/>
              <a:gd name="G12" fmla="sin G10 117344"/>
              <a:gd name="G13" fmla="cos 13500 117344"/>
              <a:gd name="G14" fmla="sin 13500 117344"/>
              <a:gd name="G15" fmla="+- G11 10800 0"/>
              <a:gd name="G16" fmla="+- G12 10800 0"/>
              <a:gd name="G17" fmla="+- G13 10800 0"/>
              <a:gd name="G18" fmla="+- G14 10800 0"/>
              <a:gd name="G19" fmla="*/ 8513 1 2"/>
              <a:gd name="G20" fmla="+- G19 5400 0"/>
              <a:gd name="G21" fmla="cos G20 117344"/>
              <a:gd name="G22" fmla="sin G20 117344"/>
              <a:gd name="G23" fmla="+- G21 10800 0"/>
              <a:gd name="G24" fmla="+- G12 G23 G22"/>
              <a:gd name="G25" fmla="+- G22 G23 G11"/>
              <a:gd name="G26" fmla="cos 10800 117344"/>
              <a:gd name="G27" fmla="sin 10800 117344"/>
              <a:gd name="G28" fmla="cos 8513 117344"/>
              <a:gd name="G29" fmla="sin 8513 1173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942826"/>
              <a:gd name="G36" fmla="sin G34 -4942826"/>
              <a:gd name="G37" fmla="+/ -4942826 1173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13 G39"/>
              <a:gd name="G43" fmla="sin 8513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446 w 21600"/>
              <a:gd name="T5" fmla="*/ 4328 h 21600"/>
              <a:gd name="T6" fmla="*/ 13230 w 21600"/>
              <a:gd name="T7" fmla="*/ 1453 h 21600"/>
              <a:gd name="T8" fmla="*/ 17615 w 21600"/>
              <a:gd name="T9" fmla="*/ 5698 h 21600"/>
              <a:gd name="T10" fmla="*/ 24293 w 21600"/>
              <a:gd name="T11" fmla="*/ 11221 h 21600"/>
              <a:gd name="T12" fmla="*/ 20332 w 21600"/>
              <a:gd name="T13" fmla="*/ 14943 h 21600"/>
              <a:gd name="T14" fmla="*/ 16610 w 21600"/>
              <a:gd name="T15" fmla="*/ 1098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08" y="11065"/>
                </a:moveTo>
                <a:cubicBezTo>
                  <a:pt x="19311" y="10977"/>
                  <a:pt x="19313" y="10888"/>
                  <a:pt x="19313" y="10800"/>
                </a:cubicBezTo>
                <a:cubicBezTo>
                  <a:pt x="19313" y="6923"/>
                  <a:pt x="16694" y="3536"/>
                  <a:pt x="12942" y="2561"/>
                </a:cubicBezTo>
                <a:lnTo>
                  <a:pt x="13518" y="347"/>
                </a:lnTo>
                <a:cubicBezTo>
                  <a:pt x="18277" y="1585"/>
                  <a:pt x="21600" y="5882"/>
                  <a:pt x="21600" y="10800"/>
                </a:cubicBezTo>
                <a:cubicBezTo>
                  <a:pt x="21600" y="10912"/>
                  <a:pt x="21598" y="11025"/>
                  <a:pt x="21594" y="11137"/>
                </a:cubicBezTo>
                <a:lnTo>
                  <a:pt x="24293" y="11221"/>
                </a:lnTo>
                <a:lnTo>
                  <a:pt x="20332" y="14943"/>
                </a:lnTo>
                <a:lnTo>
                  <a:pt x="16610" y="10981"/>
                </a:lnTo>
                <a:lnTo>
                  <a:pt x="19308" y="1106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9" name="AutoShape 7"/>
          <p:cNvSpPr>
            <a:spLocks noChangeArrowheads="1"/>
          </p:cNvSpPr>
          <p:nvPr/>
        </p:nvSpPr>
        <p:spPr bwMode="auto">
          <a:xfrm flipH="1" flipV="1">
            <a:off x="3886200" y="4114800"/>
            <a:ext cx="1676400" cy="1676400"/>
          </a:xfrm>
          <a:custGeom>
            <a:avLst/>
            <a:gdLst>
              <a:gd name="G0" fmla="+- 117344 0 0"/>
              <a:gd name="G1" fmla="+- -4752281 0 0"/>
              <a:gd name="G2" fmla="+- 117344 0 -4752281"/>
              <a:gd name="G3" fmla="+- 10800 0 0"/>
              <a:gd name="G4" fmla="+- 0 0 1173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13 0 0"/>
              <a:gd name="G9" fmla="+- 0 0 -4752281"/>
              <a:gd name="G10" fmla="+- 8513 0 2700"/>
              <a:gd name="G11" fmla="cos G10 117344"/>
              <a:gd name="G12" fmla="sin G10 117344"/>
              <a:gd name="G13" fmla="cos 13500 117344"/>
              <a:gd name="G14" fmla="sin 13500 117344"/>
              <a:gd name="G15" fmla="+- G11 10800 0"/>
              <a:gd name="G16" fmla="+- G12 10800 0"/>
              <a:gd name="G17" fmla="+- G13 10800 0"/>
              <a:gd name="G18" fmla="+- G14 10800 0"/>
              <a:gd name="G19" fmla="*/ 8513 1 2"/>
              <a:gd name="G20" fmla="+- G19 5400 0"/>
              <a:gd name="G21" fmla="cos G20 117344"/>
              <a:gd name="G22" fmla="sin G20 117344"/>
              <a:gd name="G23" fmla="+- G21 10800 0"/>
              <a:gd name="G24" fmla="+- G12 G23 G22"/>
              <a:gd name="G25" fmla="+- G22 G23 G11"/>
              <a:gd name="G26" fmla="cos 10800 117344"/>
              <a:gd name="G27" fmla="sin 10800 117344"/>
              <a:gd name="G28" fmla="cos 8513 117344"/>
              <a:gd name="G29" fmla="sin 8513 1173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752281"/>
              <a:gd name="G36" fmla="sin G34 -4752281"/>
              <a:gd name="G37" fmla="+/ -4752281 1173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13 G39"/>
              <a:gd name="G43" fmla="sin 8513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607 w 21600"/>
              <a:gd name="T5" fmla="*/ 4549 h 21600"/>
              <a:gd name="T6" fmla="*/ 13701 w 21600"/>
              <a:gd name="T7" fmla="*/ 1589 h 21600"/>
              <a:gd name="T8" fmla="*/ 17742 w 21600"/>
              <a:gd name="T9" fmla="*/ 5873 h 21600"/>
              <a:gd name="T10" fmla="*/ 24293 w 21600"/>
              <a:gd name="T11" fmla="*/ 11221 h 21600"/>
              <a:gd name="T12" fmla="*/ 20332 w 21600"/>
              <a:gd name="T13" fmla="*/ 14943 h 21600"/>
              <a:gd name="T14" fmla="*/ 16610 w 21600"/>
              <a:gd name="T15" fmla="*/ 1098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08" y="11065"/>
                </a:moveTo>
                <a:cubicBezTo>
                  <a:pt x="19311" y="10977"/>
                  <a:pt x="19313" y="10888"/>
                  <a:pt x="19313" y="10800"/>
                </a:cubicBezTo>
                <a:cubicBezTo>
                  <a:pt x="19313" y="7083"/>
                  <a:pt x="16902" y="3797"/>
                  <a:pt x="13357" y="2680"/>
                </a:cubicBezTo>
                <a:lnTo>
                  <a:pt x="14045" y="499"/>
                </a:lnTo>
                <a:cubicBezTo>
                  <a:pt x="18541" y="1915"/>
                  <a:pt x="21600" y="6085"/>
                  <a:pt x="21600" y="10800"/>
                </a:cubicBezTo>
                <a:cubicBezTo>
                  <a:pt x="21600" y="10912"/>
                  <a:pt x="21598" y="11025"/>
                  <a:pt x="21594" y="11137"/>
                </a:cubicBezTo>
                <a:lnTo>
                  <a:pt x="24293" y="11221"/>
                </a:lnTo>
                <a:lnTo>
                  <a:pt x="20332" y="14943"/>
                </a:lnTo>
                <a:lnTo>
                  <a:pt x="16610" y="10981"/>
                </a:lnTo>
                <a:lnTo>
                  <a:pt x="19308" y="1106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400" name="AutoShape 8"/>
          <p:cNvSpPr>
            <a:spLocks noChangeArrowheads="1"/>
          </p:cNvSpPr>
          <p:nvPr/>
        </p:nvSpPr>
        <p:spPr bwMode="auto">
          <a:xfrm rot="16200000">
            <a:off x="3886200" y="3733800"/>
            <a:ext cx="1676400" cy="1676400"/>
          </a:xfrm>
          <a:custGeom>
            <a:avLst/>
            <a:gdLst>
              <a:gd name="G0" fmla="+- 117344 0 0"/>
              <a:gd name="G1" fmla="+- -4928082 0 0"/>
              <a:gd name="G2" fmla="+- 117344 0 -4928082"/>
              <a:gd name="G3" fmla="+- 10800 0 0"/>
              <a:gd name="G4" fmla="+- 0 0 1173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13 0 0"/>
              <a:gd name="G9" fmla="+- 0 0 -4928082"/>
              <a:gd name="G10" fmla="+- 8513 0 2700"/>
              <a:gd name="G11" fmla="cos G10 117344"/>
              <a:gd name="G12" fmla="sin G10 117344"/>
              <a:gd name="G13" fmla="cos 13500 117344"/>
              <a:gd name="G14" fmla="sin 13500 117344"/>
              <a:gd name="G15" fmla="+- G11 10800 0"/>
              <a:gd name="G16" fmla="+- G12 10800 0"/>
              <a:gd name="G17" fmla="+- G13 10800 0"/>
              <a:gd name="G18" fmla="+- G14 10800 0"/>
              <a:gd name="G19" fmla="*/ 8513 1 2"/>
              <a:gd name="G20" fmla="+- G19 5400 0"/>
              <a:gd name="G21" fmla="cos G20 117344"/>
              <a:gd name="G22" fmla="sin G20 117344"/>
              <a:gd name="G23" fmla="+- G21 10800 0"/>
              <a:gd name="G24" fmla="+- G12 G23 G22"/>
              <a:gd name="G25" fmla="+- G22 G23 G11"/>
              <a:gd name="G26" fmla="cos 10800 117344"/>
              <a:gd name="G27" fmla="sin 10800 117344"/>
              <a:gd name="G28" fmla="cos 8513 117344"/>
              <a:gd name="G29" fmla="sin 8513 1173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928082"/>
              <a:gd name="G36" fmla="sin G34 -4928082"/>
              <a:gd name="G37" fmla="+/ -4928082 1173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13 G39"/>
              <a:gd name="G43" fmla="sin 8513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458 w 21600"/>
              <a:gd name="T5" fmla="*/ 4345 h 21600"/>
              <a:gd name="T6" fmla="*/ 13267 w 21600"/>
              <a:gd name="T7" fmla="*/ 1463 h 21600"/>
              <a:gd name="T8" fmla="*/ 17625 w 21600"/>
              <a:gd name="T9" fmla="*/ 5712 h 21600"/>
              <a:gd name="T10" fmla="*/ 24293 w 21600"/>
              <a:gd name="T11" fmla="*/ 11221 h 21600"/>
              <a:gd name="T12" fmla="*/ 20332 w 21600"/>
              <a:gd name="T13" fmla="*/ 14943 h 21600"/>
              <a:gd name="T14" fmla="*/ 16610 w 21600"/>
              <a:gd name="T15" fmla="*/ 1098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08" y="11065"/>
                </a:moveTo>
                <a:cubicBezTo>
                  <a:pt x="19311" y="10977"/>
                  <a:pt x="19313" y="10888"/>
                  <a:pt x="19313" y="10800"/>
                </a:cubicBezTo>
                <a:cubicBezTo>
                  <a:pt x="19313" y="6936"/>
                  <a:pt x="16710" y="3556"/>
                  <a:pt x="12975" y="2569"/>
                </a:cubicBezTo>
                <a:lnTo>
                  <a:pt x="13559" y="358"/>
                </a:lnTo>
                <a:cubicBezTo>
                  <a:pt x="18298" y="1610"/>
                  <a:pt x="21600" y="5898"/>
                  <a:pt x="21600" y="10800"/>
                </a:cubicBezTo>
                <a:cubicBezTo>
                  <a:pt x="21600" y="10912"/>
                  <a:pt x="21598" y="11025"/>
                  <a:pt x="21594" y="11137"/>
                </a:cubicBezTo>
                <a:lnTo>
                  <a:pt x="24293" y="11221"/>
                </a:lnTo>
                <a:lnTo>
                  <a:pt x="20332" y="14943"/>
                </a:lnTo>
                <a:lnTo>
                  <a:pt x="16610" y="10981"/>
                </a:lnTo>
                <a:lnTo>
                  <a:pt x="19308" y="1106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401" name="AutoShape 9"/>
          <p:cNvSpPr>
            <a:spLocks noChangeArrowheads="1"/>
          </p:cNvSpPr>
          <p:nvPr/>
        </p:nvSpPr>
        <p:spPr bwMode="auto">
          <a:xfrm rot="5400000" flipV="1">
            <a:off x="2438400" y="2743200"/>
            <a:ext cx="1676400" cy="2133600"/>
          </a:xfrm>
          <a:custGeom>
            <a:avLst/>
            <a:gdLst>
              <a:gd name="G0" fmla="+- 117344 0 0"/>
              <a:gd name="G1" fmla="+- -3947456 0 0"/>
              <a:gd name="G2" fmla="+- 117344 0 -3947456"/>
              <a:gd name="G3" fmla="+- 10800 0 0"/>
              <a:gd name="G4" fmla="+- 0 0 1173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13 0 0"/>
              <a:gd name="G9" fmla="+- 0 0 -3947456"/>
              <a:gd name="G10" fmla="+- 8513 0 2700"/>
              <a:gd name="G11" fmla="cos G10 117344"/>
              <a:gd name="G12" fmla="sin G10 117344"/>
              <a:gd name="G13" fmla="cos 13500 117344"/>
              <a:gd name="G14" fmla="sin 13500 117344"/>
              <a:gd name="G15" fmla="+- G11 10800 0"/>
              <a:gd name="G16" fmla="+- G12 10800 0"/>
              <a:gd name="G17" fmla="+- G13 10800 0"/>
              <a:gd name="G18" fmla="+- G14 10800 0"/>
              <a:gd name="G19" fmla="*/ 8513 1 2"/>
              <a:gd name="G20" fmla="+- G19 5400 0"/>
              <a:gd name="G21" fmla="cos G20 117344"/>
              <a:gd name="G22" fmla="sin G20 117344"/>
              <a:gd name="G23" fmla="+- G21 10800 0"/>
              <a:gd name="G24" fmla="+- G12 G23 G22"/>
              <a:gd name="G25" fmla="+- G22 G23 G11"/>
              <a:gd name="G26" fmla="cos 10800 117344"/>
              <a:gd name="G27" fmla="sin 10800 117344"/>
              <a:gd name="G28" fmla="cos 8513 117344"/>
              <a:gd name="G29" fmla="sin 8513 1173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947456"/>
              <a:gd name="G36" fmla="sin G34 -3947456"/>
              <a:gd name="G37" fmla="+/ -3947456 1173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13 G39"/>
              <a:gd name="G43" fmla="sin 8513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25 w 21600"/>
              <a:gd name="T5" fmla="*/ 5527 h 21600"/>
              <a:gd name="T6" fmla="*/ 15594 w 21600"/>
              <a:gd name="T7" fmla="*/ 2417 h 21600"/>
              <a:gd name="T8" fmla="*/ 18229 w 21600"/>
              <a:gd name="T9" fmla="*/ 6644 h 21600"/>
              <a:gd name="T10" fmla="*/ 24293 w 21600"/>
              <a:gd name="T11" fmla="*/ 11221 h 21600"/>
              <a:gd name="T12" fmla="*/ 20332 w 21600"/>
              <a:gd name="T13" fmla="*/ 14943 h 21600"/>
              <a:gd name="T14" fmla="*/ 16610 w 21600"/>
              <a:gd name="T15" fmla="*/ 1098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08" y="11065"/>
                </a:moveTo>
                <a:cubicBezTo>
                  <a:pt x="19311" y="10977"/>
                  <a:pt x="19313" y="10888"/>
                  <a:pt x="19313" y="10800"/>
                </a:cubicBezTo>
                <a:cubicBezTo>
                  <a:pt x="19313" y="7746"/>
                  <a:pt x="17677" y="4926"/>
                  <a:pt x="15026" y="3410"/>
                </a:cubicBezTo>
                <a:lnTo>
                  <a:pt x="16161" y="1425"/>
                </a:lnTo>
                <a:cubicBezTo>
                  <a:pt x="19524" y="3348"/>
                  <a:pt x="21600" y="6925"/>
                  <a:pt x="21600" y="10800"/>
                </a:cubicBezTo>
                <a:cubicBezTo>
                  <a:pt x="21600" y="10912"/>
                  <a:pt x="21598" y="11025"/>
                  <a:pt x="21594" y="11137"/>
                </a:cubicBezTo>
                <a:lnTo>
                  <a:pt x="24293" y="11221"/>
                </a:lnTo>
                <a:lnTo>
                  <a:pt x="20332" y="14943"/>
                </a:lnTo>
                <a:lnTo>
                  <a:pt x="16610" y="10981"/>
                </a:lnTo>
                <a:lnTo>
                  <a:pt x="19308" y="1106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402" name="AutoShape 10"/>
          <p:cNvSpPr>
            <a:spLocks noChangeArrowheads="1"/>
          </p:cNvSpPr>
          <p:nvPr/>
        </p:nvSpPr>
        <p:spPr bwMode="auto">
          <a:xfrm rot="5400000" flipV="1">
            <a:off x="6019800" y="3810000"/>
            <a:ext cx="1676400" cy="2133600"/>
          </a:xfrm>
          <a:custGeom>
            <a:avLst/>
            <a:gdLst>
              <a:gd name="G0" fmla="+- 117344 0 0"/>
              <a:gd name="G1" fmla="+- -3947456 0 0"/>
              <a:gd name="G2" fmla="+- 117344 0 -3947456"/>
              <a:gd name="G3" fmla="+- 10800 0 0"/>
              <a:gd name="G4" fmla="+- 0 0 1173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513 0 0"/>
              <a:gd name="G9" fmla="+- 0 0 -3947456"/>
              <a:gd name="G10" fmla="+- 8513 0 2700"/>
              <a:gd name="G11" fmla="cos G10 117344"/>
              <a:gd name="G12" fmla="sin G10 117344"/>
              <a:gd name="G13" fmla="cos 13500 117344"/>
              <a:gd name="G14" fmla="sin 13500 117344"/>
              <a:gd name="G15" fmla="+- G11 10800 0"/>
              <a:gd name="G16" fmla="+- G12 10800 0"/>
              <a:gd name="G17" fmla="+- G13 10800 0"/>
              <a:gd name="G18" fmla="+- G14 10800 0"/>
              <a:gd name="G19" fmla="*/ 8513 1 2"/>
              <a:gd name="G20" fmla="+- G19 5400 0"/>
              <a:gd name="G21" fmla="cos G20 117344"/>
              <a:gd name="G22" fmla="sin G20 117344"/>
              <a:gd name="G23" fmla="+- G21 10800 0"/>
              <a:gd name="G24" fmla="+- G12 G23 G22"/>
              <a:gd name="G25" fmla="+- G22 G23 G11"/>
              <a:gd name="G26" fmla="cos 10800 117344"/>
              <a:gd name="G27" fmla="sin 10800 117344"/>
              <a:gd name="G28" fmla="cos 8513 117344"/>
              <a:gd name="G29" fmla="sin 8513 1173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947456"/>
              <a:gd name="G36" fmla="sin G34 -3947456"/>
              <a:gd name="G37" fmla="+/ -3947456 1173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513 G39"/>
              <a:gd name="G43" fmla="sin 8513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25 w 21600"/>
              <a:gd name="T5" fmla="*/ 5527 h 21600"/>
              <a:gd name="T6" fmla="*/ 15594 w 21600"/>
              <a:gd name="T7" fmla="*/ 2417 h 21600"/>
              <a:gd name="T8" fmla="*/ 18229 w 21600"/>
              <a:gd name="T9" fmla="*/ 6644 h 21600"/>
              <a:gd name="T10" fmla="*/ 24293 w 21600"/>
              <a:gd name="T11" fmla="*/ 11221 h 21600"/>
              <a:gd name="T12" fmla="*/ 20332 w 21600"/>
              <a:gd name="T13" fmla="*/ 14943 h 21600"/>
              <a:gd name="T14" fmla="*/ 16610 w 21600"/>
              <a:gd name="T15" fmla="*/ 1098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08" y="11065"/>
                </a:moveTo>
                <a:cubicBezTo>
                  <a:pt x="19311" y="10977"/>
                  <a:pt x="19313" y="10888"/>
                  <a:pt x="19313" y="10800"/>
                </a:cubicBezTo>
                <a:cubicBezTo>
                  <a:pt x="19313" y="7746"/>
                  <a:pt x="17677" y="4926"/>
                  <a:pt x="15026" y="3410"/>
                </a:cubicBezTo>
                <a:lnTo>
                  <a:pt x="16161" y="1425"/>
                </a:lnTo>
                <a:cubicBezTo>
                  <a:pt x="19524" y="3348"/>
                  <a:pt x="21600" y="6925"/>
                  <a:pt x="21600" y="10800"/>
                </a:cubicBezTo>
                <a:cubicBezTo>
                  <a:pt x="21600" y="10912"/>
                  <a:pt x="21598" y="11025"/>
                  <a:pt x="21594" y="11137"/>
                </a:cubicBezTo>
                <a:lnTo>
                  <a:pt x="24293" y="11221"/>
                </a:lnTo>
                <a:lnTo>
                  <a:pt x="20332" y="14943"/>
                </a:lnTo>
                <a:lnTo>
                  <a:pt x="16610" y="10981"/>
                </a:lnTo>
                <a:lnTo>
                  <a:pt x="19308" y="1106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381000" y="3505200"/>
            <a:ext cx="2203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/>
              <a:t>Initial Risks</a:t>
            </a:r>
          </a:p>
          <a:p>
            <a:r>
              <a:rPr lang="en-GB" altLang="en-US" dirty="0"/>
              <a:t>Initial Project Scope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2895600" y="2971800"/>
            <a:ext cx="17208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/>
              <a:t>Define iteration</a:t>
            </a:r>
          </a:p>
          <a:p>
            <a:r>
              <a:rPr lang="en-GB" altLang="en-US" dirty="0"/>
              <a:t>to address</a:t>
            </a:r>
          </a:p>
          <a:p>
            <a:r>
              <a:rPr lang="en-GB" altLang="en-US" dirty="0"/>
              <a:t>highest risks</a:t>
            </a: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5791200" y="3657600"/>
            <a:ext cx="194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Plan and develop</a:t>
            </a:r>
          </a:p>
          <a:p>
            <a:r>
              <a:rPr lang="en-GB" altLang="en-US"/>
              <a:t>the iteration</a:t>
            </a:r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5943600" y="4724400"/>
            <a:ext cx="217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/>
              <a:t>Assess the iteration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7239000" y="5334000"/>
            <a:ext cx="122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Risks</a:t>
            </a:r>
          </a:p>
          <a:p>
            <a:r>
              <a:rPr lang="en-GB" altLang="en-US"/>
              <a:t>eliminated</a:t>
            </a: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4800600" y="5867400"/>
            <a:ext cx="1403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Revise risk</a:t>
            </a:r>
          </a:p>
          <a:p>
            <a:r>
              <a:rPr lang="en-GB" altLang="en-US"/>
              <a:t>assessment</a:t>
            </a: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2743200" y="5181600"/>
            <a:ext cx="1365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Revise</a:t>
            </a:r>
          </a:p>
          <a:p>
            <a:r>
              <a:rPr lang="en-GB" altLang="en-US"/>
              <a:t>project plan</a:t>
            </a:r>
          </a:p>
        </p:txBody>
      </p:sp>
      <p:sp>
        <p:nvSpPr>
          <p:cNvPr id="59410" name="Text Box 18"/>
          <p:cNvSpPr txBox="1">
            <a:spLocks noChangeArrowheads="1"/>
          </p:cNvSpPr>
          <p:nvPr/>
        </p:nvSpPr>
        <p:spPr bwMode="auto">
          <a:xfrm>
            <a:off x="4267200" y="4572000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2000" dirty="0"/>
              <a:t>Iteration N</a:t>
            </a: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381000" y="6248400"/>
            <a:ext cx="1631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/>
              <a:t>(From Quatrani)</a:t>
            </a:r>
          </a:p>
        </p:txBody>
      </p:sp>
    </p:spTree>
    <p:extLst>
      <p:ext uri="{BB962C8B-B14F-4D97-AF65-F5344CB8AC3E}">
        <p14:creationId xmlns:p14="http://schemas.microsoft.com/office/powerpoint/2010/main" val="217368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398" grpId="0" animBg="1"/>
      <p:bldP spid="59399" grpId="0" animBg="1"/>
      <p:bldP spid="59400" grpId="0" animBg="1"/>
      <p:bldP spid="59401" grpId="0" animBg="1"/>
      <p:bldP spid="59402" grpId="0" animBg="1"/>
      <p:bldP spid="59403" grpId="0"/>
      <p:bldP spid="59404" grpId="0"/>
      <p:bldP spid="59405" grpId="0"/>
      <p:bldP spid="59406" grpId="0"/>
      <p:bldP spid="59407" grpId="0"/>
      <p:bldP spid="59408" grpId="0"/>
      <p:bldP spid="59409" grpId="0"/>
      <p:bldP spid="594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43" name="Group 15"/>
          <p:cNvGrpSpPr>
            <a:grpSpLocks/>
          </p:cNvGrpSpPr>
          <p:nvPr/>
        </p:nvGrpSpPr>
        <p:grpSpPr bwMode="auto">
          <a:xfrm>
            <a:off x="2362200" y="1828800"/>
            <a:ext cx="4419600" cy="4114800"/>
            <a:chOff x="1632" y="1248"/>
            <a:chExt cx="2400" cy="2400"/>
          </a:xfrm>
        </p:grpSpPr>
        <p:sp>
          <p:nvSpPr>
            <p:cNvPr id="73731" name="Rectangle 3"/>
            <p:cNvSpPr>
              <a:spLocks noChangeArrowheads="1"/>
            </p:cNvSpPr>
            <p:nvPr/>
          </p:nvSpPr>
          <p:spPr bwMode="auto">
            <a:xfrm>
              <a:off x="1632" y="1248"/>
              <a:ext cx="1200" cy="1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732" name="Rectangle 4"/>
            <p:cNvSpPr>
              <a:spLocks noChangeArrowheads="1"/>
            </p:cNvSpPr>
            <p:nvPr/>
          </p:nvSpPr>
          <p:spPr bwMode="auto">
            <a:xfrm>
              <a:off x="2832" y="1248"/>
              <a:ext cx="1200" cy="1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733" name="Rectangle 5"/>
            <p:cNvSpPr>
              <a:spLocks noChangeArrowheads="1"/>
            </p:cNvSpPr>
            <p:nvPr/>
          </p:nvSpPr>
          <p:spPr bwMode="auto">
            <a:xfrm>
              <a:off x="1632" y="2448"/>
              <a:ext cx="1200" cy="1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735" name="Rectangle 7"/>
            <p:cNvSpPr>
              <a:spLocks noChangeArrowheads="1"/>
            </p:cNvSpPr>
            <p:nvPr/>
          </p:nvSpPr>
          <p:spPr bwMode="auto">
            <a:xfrm>
              <a:off x="2832" y="2448"/>
              <a:ext cx="1200" cy="1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Spiral Development Cycle</a:t>
            </a:r>
          </a:p>
        </p:txBody>
      </p:sp>
      <p:sp>
        <p:nvSpPr>
          <p:cNvPr id="73742" name="Freeform 14"/>
          <p:cNvSpPr>
            <a:spLocks/>
          </p:cNvSpPr>
          <p:nvPr/>
        </p:nvSpPr>
        <p:spPr bwMode="auto">
          <a:xfrm>
            <a:off x="2981325" y="2079625"/>
            <a:ext cx="3570288" cy="3316288"/>
          </a:xfrm>
          <a:custGeom>
            <a:avLst/>
            <a:gdLst>
              <a:gd name="T0" fmla="*/ 851 w 2249"/>
              <a:gd name="T1" fmla="*/ 1133 h 2089"/>
              <a:gd name="T2" fmla="*/ 954 w 2249"/>
              <a:gd name="T3" fmla="*/ 994 h 2089"/>
              <a:gd name="T4" fmla="*/ 1095 w 2249"/>
              <a:gd name="T5" fmla="*/ 1031 h 2089"/>
              <a:gd name="T6" fmla="*/ 1154 w 2249"/>
              <a:gd name="T7" fmla="*/ 1141 h 2089"/>
              <a:gd name="T8" fmla="*/ 1146 w 2249"/>
              <a:gd name="T9" fmla="*/ 1282 h 2089"/>
              <a:gd name="T10" fmla="*/ 1050 w 2249"/>
              <a:gd name="T11" fmla="*/ 1378 h 2089"/>
              <a:gd name="T12" fmla="*/ 834 w 2249"/>
              <a:gd name="T13" fmla="*/ 1394 h 2089"/>
              <a:gd name="T14" fmla="*/ 666 w 2249"/>
              <a:gd name="T15" fmla="*/ 1138 h 2089"/>
              <a:gd name="T16" fmla="*/ 750 w 2249"/>
              <a:gd name="T17" fmla="*/ 880 h 2089"/>
              <a:gd name="T18" fmla="*/ 954 w 2249"/>
              <a:gd name="T19" fmla="*/ 754 h 2089"/>
              <a:gd name="T20" fmla="*/ 1290 w 2249"/>
              <a:gd name="T21" fmla="*/ 802 h 2089"/>
              <a:gd name="T22" fmla="*/ 1482 w 2249"/>
              <a:gd name="T23" fmla="*/ 1138 h 2089"/>
              <a:gd name="T24" fmla="*/ 1386 w 2249"/>
              <a:gd name="T25" fmla="*/ 1570 h 2089"/>
              <a:gd name="T26" fmla="*/ 954 w 2249"/>
              <a:gd name="T27" fmla="*/ 1714 h 2089"/>
              <a:gd name="T28" fmla="*/ 547 w 2249"/>
              <a:gd name="T29" fmla="*/ 1537 h 2089"/>
              <a:gd name="T30" fmla="*/ 378 w 2249"/>
              <a:gd name="T31" fmla="*/ 1138 h 2089"/>
              <a:gd name="T32" fmla="*/ 522 w 2249"/>
              <a:gd name="T33" fmla="*/ 706 h 2089"/>
              <a:gd name="T34" fmla="*/ 968 w 2249"/>
              <a:gd name="T35" fmla="*/ 442 h 2089"/>
              <a:gd name="T36" fmla="*/ 1530 w 2249"/>
              <a:gd name="T37" fmla="*/ 562 h 2089"/>
              <a:gd name="T38" fmla="*/ 1818 w 2249"/>
              <a:gd name="T39" fmla="*/ 1138 h 2089"/>
              <a:gd name="T40" fmla="*/ 1651 w 2249"/>
              <a:gd name="T41" fmla="*/ 1806 h 2089"/>
              <a:gd name="T42" fmla="*/ 952 w 2249"/>
              <a:gd name="T43" fmla="*/ 2084 h 2089"/>
              <a:gd name="T44" fmla="*/ 244 w 2249"/>
              <a:gd name="T45" fmla="*/ 1773 h 2089"/>
              <a:gd name="T46" fmla="*/ 0 w 2249"/>
              <a:gd name="T47" fmla="*/ 1133 h 2089"/>
              <a:gd name="T48" fmla="*/ 244 w 2249"/>
              <a:gd name="T49" fmla="*/ 450 h 2089"/>
              <a:gd name="T50" fmla="*/ 960 w 2249"/>
              <a:gd name="T51" fmla="*/ 29 h 2089"/>
              <a:gd name="T52" fmla="*/ 1777 w 2249"/>
              <a:gd name="T53" fmla="*/ 273 h 2089"/>
              <a:gd name="T54" fmla="*/ 2249 w 2249"/>
              <a:gd name="T55" fmla="*/ 1141 h 2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9" h="2089">
                <a:moveTo>
                  <a:pt x="851" y="1133"/>
                </a:moveTo>
                <a:cubicBezTo>
                  <a:pt x="870" y="1110"/>
                  <a:pt x="913" y="1011"/>
                  <a:pt x="954" y="994"/>
                </a:cubicBezTo>
                <a:cubicBezTo>
                  <a:pt x="995" y="977"/>
                  <a:pt x="1062" y="1007"/>
                  <a:pt x="1095" y="1031"/>
                </a:cubicBezTo>
                <a:cubicBezTo>
                  <a:pt x="1128" y="1055"/>
                  <a:pt x="1146" y="1099"/>
                  <a:pt x="1154" y="1141"/>
                </a:cubicBezTo>
                <a:cubicBezTo>
                  <a:pt x="1162" y="1183"/>
                  <a:pt x="1163" y="1242"/>
                  <a:pt x="1146" y="1282"/>
                </a:cubicBezTo>
                <a:cubicBezTo>
                  <a:pt x="1129" y="1322"/>
                  <a:pt x="1102" y="1359"/>
                  <a:pt x="1050" y="1378"/>
                </a:cubicBezTo>
                <a:cubicBezTo>
                  <a:pt x="998" y="1397"/>
                  <a:pt x="898" y="1434"/>
                  <a:pt x="834" y="1394"/>
                </a:cubicBezTo>
                <a:cubicBezTo>
                  <a:pt x="770" y="1354"/>
                  <a:pt x="680" y="1224"/>
                  <a:pt x="666" y="1138"/>
                </a:cubicBezTo>
                <a:cubicBezTo>
                  <a:pt x="652" y="1052"/>
                  <a:pt x="702" y="944"/>
                  <a:pt x="750" y="880"/>
                </a:cubicBezTo>
                <a:cubicBezTo>
                  <a:pt x="798" y="816"/>
                  <a:pt x="864" y="767"/>
                  <a:pt x="954" y="754"/>
                </a:cubicBezTo>
                <a:cubicBezTo>
                  <a:pt x="1044" y="741"/>
                  <a:pt x="1202" y="738"/>
                  <a:pt x="1290" y="802"/>
                </a:cubicBezTo>
                <a:cubicBezTo>
                  <a:pt x="1378" y="866"/>
                  <a:pt x="1466" y="1010"/>
                  <a:pt x="1482" y="1138"/>
                </a:cubicBezTo>
                <a:cubicBezTo>
                  <a:pt x="1498" y="1266"/>
                  <a:pt x="1474" y="1474"/>
                  <a:pt x="1386" y="1570"/>
                </a:cubicBezTo>
                <a:cubicBezTo>
                  <a:pt x="1298" y="1666"/>
                  <a:pt x="1094" y="1719"/>
                  <a:pt x="954" y="1714"/>
                </a:cubicBezTo>
                <a:cubicBezTo>
                  <a:pt x="814" y="1709"/>
                  <a:pt x="643" y="1633"/>
                  <a:pt x="547" y="1537"/>
                </a:cubicBezTo>
                <a:cubicBezTo>
                  <a:pt x="451" y="1441"/>
                  <a:pt x="382" y="1276"/>
                  <a:pt x="378" y="1138"/>
                </a:cubicBezTo>
                <a:cubicBezTo>
                  <a:pt x="374" y="1000"/>
                  <a:pt x="424" y="822"/>
                  <a:pt x="522" y="706"/>
                </a:cubicBezTo>
                <a:cubicBezTo>
                  <a:pt x="620" y="590"/>
                  <a:pt x="800" y="466"/>
                  <a:pt x="968" y="442"/>
                </a:cubicBezTo>
                <a:cubicBezTo>
                  <a:pt x="1136" y="418"/>
                  <a:pt x="1388" y="446"/>
                  <a:pt x="1530" y="562"/>
                </a:cubicBezTo>
                <a:cubicBezTo>
                  <a:pt x="1672" y="678"/>
                  <a:pt x="1798" y="931"/>
                  <a:pt x="1818" y="1138"/>
                </a:cubicBezTo>
                <a:cubicBezTo>
                  <a:pt x="1838" y="1345"/>
                  <a:pt x="1795" y="1648"/>
                  <a:pt x="1651" y="1806"/>
                </a:cubicBezTo>
                <a:cubicBezTo>
                  <a:pt x="1507" y="1964"/>
                  <a:pt x="1186" y="2089"/>
                  <a:pt x="952" y="2084"/>
                </a:cubicBezTo>
                <a:cubicBezTo>
                  <a:pt x="718" y="2079"/>
                  <a:pt x="403" y="1931"/>
                  <a:pt x="244" y="1773"/>
                </a:cubicBezTo>
                <a:cubicBezTo>
                  <a:pt x="85" y="1615"/>
                  <a:pt x="0" y="1353"/>
                  <a:pt x="0" y="1133"/>
                </a:cubicBezTo>
                <a:cubicBezTo>
                  <a:pt x="0" y="913"/>
                  <a:pt x="84" y="634"/>
                  <a:pt x="244" y="450"/>
                </a:cubicBezTo>
                <a:cubicBezTo>
                  <a:pt x="404" y="266"/>
                  <a:pt x="705" y="58"/>
                  <a:pt x="960" y="29"/>
                </a:cubicBezTo>
                <a:cubicBezTo>
                  <a:pt x="1215" y="0"/>
                  <a:pt x="1562" y="88"/>
                  <a:pt x="1777" y="273"/>
                </a:cubicBezTo>
                <a:cubicBezTo>
                  <a:pt x="1992" y="458"/>
                  <a:pt x="2151" y="960"/>
                  <a:pt x="2249" y="1141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2362200" y="1828800"/>
            <a:ext cx="1174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/>
              <a:t>Planning</a:t>
            </a:r>
          </a:p>
        </p:txBody>
      </p:sp>
      <p:sp>
        <p:nvSpPr>
          <p:cNvPr id="73745" name="Text Box 17"/>
          <p:cNvSpPr txBox="1">
            <a:spLocks noChangeArrowheads="1"/>
          </p:cNvSpPr>
          <p:nvPr/>
        </p:nvSpPr>
        <p:spPr bwMode="auto">
          <a:xfrm>
            <a:off x="5105400" y="1828800"/>
            <a:ext cx="1697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/>
              <a:t>Risk Analysis</a:t>
            </a:r>
          </a:p>
        </p:txBody>
      </p:sp>
      <p:sp>
        <p:nvSpPr>
          <p:cNvPr id="73746" name="Text Box 18"/>
          <p:cNvSpPr txBox="1">
            <a:spLocks noChangeArrowheads="1"/>
          </p:cNvSpPr>
          <p:nvPr/>
        </p:nvSpPr>
        <p:spPr bwMode="auto">
          <a:xfrm>
            <a:off x="5029200" y="5562600"/>
            <a:ext cx="177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/>
              <a:t>Software Dev.</a:t>
            </a:r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>
            <a:off x="2438400" y="5562600"/>
            <a:ext cx="1978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/>
              <a:t>User Evaluation</a:t>
            </a:r>
          </a:p>
        </p:txBody>
      </p:sp>
      <p:sp>
        <p:nvSpPr>
          <p:cNvPr id="73748" name="Oval 20"/>
          <p:cNvSpPr>
            <a:spLocks noChangeArrowheads="1"/>
          </p:cNvSpPr>
          <p:nvPr/>
        </p:nvSpPr>
        <p:spPr bwMode="auto">
          <a:xfrm>
            <a:off x="4267200" y="3810000"/>
            <a:ext cx="152400" cy="152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9" name="Line 21"/>
          <p:cNvSpPr>
            <a:spLocks noChangeShapeType="1"/>
          </p:cNvSpPr>
          <p:nvPr/>
        </p:nvSpPr>
        <p:spPr bwMode="auto">
          <a:xfrm>
            <a:off x="5867400" y="38862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0" name="Line 22"/>
          <p:cNvSpPr>
            <a:spLocks noChangeShapeType="1"/>
          </p:cNvSpPr>
          <p:nvPr/>
        </p:nvSpPr>
        <p:spPr bwMode="auto">
          <a:xfrm>
            <a:off x="4495800" y="3276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1" name="Line 23"/>
          <p:cNvSpPr>
            <a:spLocks noChangeShapeType="1"/>
          </p:cNvSpPr>
          <p:nvPr/>
        </p:nvSpPr>
        <p:spPr bwMode="auto">
          <a:xfrm flipH="1" flipV="1">
            <a:off x="3352800" y="4876800"/>
            <a:ext cx="76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2" name="Line 24"/>
          <p:cNvSpPr>
            <a:spLocks noChangeShapeType="1"/>
          </p:cNvSpPr>
          <p:nvPr/>
        </p:nvSpPr>
        <p:spPr bwMode="auto">
          <a:xfrm flipH="1">
            <a:off x="4953000" y="4648200"/>
            <a:ext cx="76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3" name="Text Box 25"/>
          <p:cNvSpPr txBox="1">
            <a:spLocks noChangeArrowheads="1"/>
          </p:cNvSpPr>
          <p:nvPr/>
        </p:nvSpPr>
        <p:spPr bwMode="auto">
          <a:xfrm>
            <a:off x="6795" y="3321050"/>
            <a:ext cx="23487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latin typeface="Calibri" panose="020F0502020204030204" pitchFamily="34" charset="0"/>
              </a:rPr>
              <a:t>Initial requirements</a:t>
            </a:r>
          </a:p>
          <a:p>
            <a:r>
              <a:rPr lang="en-GB" altLang="en-US" dirty="0">
                <a:latin typeface="Calibri" panose="020F0502020204030204" pitchFamily="34" charset="0"/>
              </a:rPr>
              <a:t>gathering and planning</a:t>
            </a:r>
          </a:p>
        </p:txBody>
      </p:sp>
      <p:sp>
        <p:nvSpPr>
          <p:cNvPr id="73754" name="Text Box 26"/>
          <p:cNvSpPr txBox="1">
            <a:spLocks noChangeArrowheads="1"/>
          </p:cNvSpPr>
          <p:nvPr/>
        </p:nvSpPr>
        <p:spPr bwMode="auto">
          <a:xfrm>
            <a:off x="2965604" y="898525"/>
            <a:ext cx="24591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latin typeface="Calibri" panose="020F0502020204030204" pitchFamily="34" charset="0"/>
              </a:rPr>
              <a:t>Subsequent planning</a:t>
            </a:r>
          </a:p>
          <a:p>
            <a:r>
              <a:rPr lang="en-GB" altLang="en-US" dirty="0">
                <a:latin typeface="Calibri" panose="020F0502020204030204" pitchFamily="34" charset="0"/>
              </a:rPr>
              <a:t>following user comment</a:t>
            </a:r>
          </a:p>
        </p:txBody>
      </p:sp>
      <p:sp>
        <p:nvSpPr>
          <p:cNvPr id="73755" name="Text Box 27"/>
          <p:cNvSpPr txBox="1">
            <a:spLocks noChangeArrowheads="1"/>
          </p:cNvSpPr>
          <p:nvPr/>
        </p:nvSpPr>
        <p:spPr bwMode="auto">
          <a:xfrm>
            <a:off x="6858000" y="1752600"/>
            <a:ext cx="1941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>
                <a:latin typeface="Calibri" panose="020F0502020204030204" pitchFamily="34" charset="0"/>
              </a:rPr>
              <a:t>Initial Risk Analysis</a:t>
            </a:r>
          </a:p>
        </p:txBody>
      </p:sp>
      <p:sp>
        <p:nvSpPr>
          <p:cNvPr id="73756" name="Line 28"/>
          <p:cNvSpPr>
            <a:spLocks noChangeShapeType="1"/>
          </p:cNvSpPr>
          <p:nvPr/>
        </p:nvSpPr>
        <p:spPr bwMode="auto">
          <a:xfrm>
            <a:off x="2159732" y="3617913"/>
            <a:ext cx="2259868" cy="115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8" name="Line 30"/>
          <p:cNvSpPr>
            <a:spLocks noChangeShapeType="1"/>
          </p:cNvSpPr>
          <p:nvPr/>
        </p:nvSpPr>
        <p:spPr bwMode="auto">
          <a:xfrm>
            <a:off x="4067944" y="1539875"/>
            <a:ext cx="275456" cy="173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9" name="Line 31"/>
          <p:cNvSpPr>
            <a:spLocks noChangeShapeType="1"/>
          </p:cNvSpPr>
          <p:nvPr/>
        </p:nvSpPr>
        <p:spPr bwMode="auto">
          <a:xfrm flipH="1">
            <a:off x="4766469" y="2133600"/>
            <a:ext cx="2472531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60" name="Text Box 32"/>
          <p:cNvSpPr txBox="1">
            <a:spLocks noChangeArrowheads="1"/>
          </p:cNvSpPr>
          <p:nvPr/>
        </p:nvSpPr>
        <p:spPr bwMode="auto">
          <a:xfrm>
            <a:off x="7169150" y="2590800"/>
            <a:ext cx="19748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>
                <a:latin typeface="Calibri" panose="020F0502020204030204" pitchFamily="34" charset="0"/>
              </a:rPr>
              <a:t>Risk analysis based</a:t>
            </a:r>
          </a:p>
          <a:p>
            <a:r>
              <a:rPr lang="en-GB" altLang="en-US">
                <a:latin typeface="Calibri" panose="020F0502020204030204" pitchFamily="34" charset="0"/>
              </a:rPr>
              <a:t>on latest plans and</a:t>
            </a:r>
          </a:p>
          <a:p>
            <a:r>
              <a:rPr lang="en-GB" altLang="en-US">
                <a:latin typeface="Calibri" panose="020F0502020204030204" pitchFamily="34" charset="0"/>
              </a:rPr>
              <a:t>user feedback</a:t>
            </a:r>
          </a:p>
        </p:txBody>
      </p:sp>
      <p:sp>
        <p:nvSpPr>
          <p:cNvPr id="73761" name="Line 33"/>
          <p:cNvSpPr>
            <a:spLocks noChangeShapeType="1"/>
          </p:cNvSpPr>
          <p:nvPr/>
        </p:nvSpPr>
        <p:spPr bwMode="auto">
          <a:xfrm flipH="1">
            <a:off x="5334000" y="3048000"/>
            <a:ext cx="18288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62" name="Line 34"/>
          <p:cNvSpPr>
            <a:spLocks noChangeShapeType="1"/>
          </p:cNvSpPr>
          <p:nvPr/>
        </p:nvSpPr>
        <p:spPr bwMode="auto">
          <a:xfrm>
            <a:off x="6781800" y="38862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64" name="Text Box 36"/>
          <p:cNvSpPr txBox="1">
            <a:spLocks noChangeArrowheads="1"/>
          </p:cNvSpPr>
          <p:nvPr/>
        </p:nvSpPr>
        <p:spPr bwMode="auto">
          <a:xfrm>
            <a:off x="7223125" y="3617913"/>
            <a:ext cx="1390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b="1" i="1"/>
              <a:t>Go / No-Go</a:t>
            </a:r>
          </a:p>
          <a:p>
            <a:r>
              <a:rPr lang="en-GB" altLang="en-US" b="1" i="1"/>
              <a:t>Decision</a:t>
            </a:r>
            <a:endParaRPr lang="en-GB" altLang="en-US"/>
          </a:p>
        </p:txBody>
      </p:sp>
      <p:sp>
        <p:nvSpPr>
          <p:cNvPr id="73766" name="Text Box 38"/>
          <p:cNvSpPr txBox="1">
            <a:spLocks noChangeArrowheads="1"/>
          </p:cNvSpPr>
          <p:nvPr/>
        </p:nvSpPr>
        <p:spPr bwMode="auto">
          <a:xfrm>
            <a:off x="7029450" y="4495800"/>
            <a:ext cx="211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latin typeface="Calibri" panose="020F0502020204030204" pitchFamily="34" charset="0"/>
              </a:rPr>
              <a:t>Develop first version</a:t>
            </a:r>
          </a:p>
          <a:p>
            <a:r>
              <a:rPr lang="en-GB" altLang="en-US" dirty="0">
                <a:latin typeface="Calibri" panose="020F0502020204030204" pitchFamily="34" charset="0"/>
              </a:rPr>
              <a:t>or prototype</a:t>
            </a:r>
          </a:p>
        </p:txBody>
      </p:sp>
      <p:sp>
        <p:nvSpPr>
          <p:cNvPr id="73767" name="Text Box 39"/>
          <p:cNvSpPr txBox="1">
            <a:spLocks noChangeArrowheads="1"/>
          </p:cNvSpPr>
          <p:nvPr/>
        </p:nvSpPr>
        <p:spPr bwMode="auto">
          <a:xfrm>
            <a:off x="7086600" y="5334000"/>
            <a:ext cx="183960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latin typeface="Calibri" panose="020F0502020204030204" pitchFamily="34" charset="0"/>
              </a:rPr>
              <a:t>Subsequent</a:t>
            </a:r>
          </a:p>
          <a:p>
            <a:r>
              <a:rPr lang="en-GB" altLang="en-US" dirty="0">
                <a:latin typeface="Calibri" panose="020F0502020204030204" pitchFamily="34" charset="0"/>
              </a:rPr>
              <a:t>development or</a:t>
            </a:r>
          </a:p>
          <a:p>
            <a:r>
              <a:rPr lang="en-GB" altLang="en-US" dirty="0">
                <a:latin typeface="Calibri" panose="020F0502020204030204" pitchFamily="34" charset="0"/>
              </a:rPr>
              <a:t>more prototyping</a:t>
            </a:r>
          </a:p>
        </p:txBody>
      </p:sp>
      <p:sp>
        <p:nvSpPr>
          <p:cNvPr id="73768" name="Line 40"/>
          <p:cNvSpPr>
            <a:spLocks noChangeShapeType="1"/>
          </p:cNvSpPr>
          <p:nvPr/>
        </p:nvSpPr>
        <p:spPr bwMode="auto">
          <a:xfrm flipH="1" flipV="1">
            <a:off x="4766469" y="4149080"/>
            <a:ext cx="2320131" cy="65152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69" name="Line 41"/>
          <p:cNvSpPr>
            <a:spLocks noChangeShapeType="1"/>
          </p:cNvSpPr>
          <p:nvPr/>
        </p:nvSpPr>
        <p:spPr bwMode="auto">
          <a:xfrm flipH="1" flipV="1">
            <a:off x="5105400" y="4648200"/>
            <a:ext cx="19812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6795" y="4591734"/>
            <a:ext cx="212122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>
                <a:latin typeface="Calibri" panose="020F0502020204030204" pitchFamily="34" charset="0"/>
              </a:rPr>
              <a:t>Initial </a:t>
            </a:r>
            <a:r>
              <a:rPr lang="en-GB" altLang="en-US" dirty="0" smtClean="0">
                <a:latin typeface="Calibri" panose="020F0502020204030204" pitchFamily="34" charset="0"/>
              </a:rPr>
              <a:t>feedback from</a:t>
            </a:r>
          </a:p>
          <a:p>
            <a:r>
              <a:rPr lang="en-GB" altLang="en-US" dirty="0" smtClean="0">
                <a:latin typeface="Calibri" panose="020F0502020204030204" pitchFamily="34" charset="0"/>
              </a:rPr>
              <a:t>users</a:t>
            </a:r>
            <a:endParaRPr lang="en-GB" altLang="en-US" dirty="0">
              <a:latin typeface="Calibri" panose="020F0502020204030204" pitchFamily="34" charset="0"/>
            </a:endParaRPr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 flipV="1">
            <a:off x="2159732" y="4149080"/>
            <a:ext cx="2035439" cy="73951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25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3" grpId="0"/>
      <p:bldP spid="73754" grpId="0"/>
      <p:bldP spid="73755" grpId="0"/>
      <p:bldP spid="73756" grpId="0" animBg="1"/>
      <p:bldP spid="73758" grpId="0" animBg="1"/>
      <p:bldP spid="73759" grpId="0" animBg="1"/>
      <p:bldP spid="73760" grpId="0"/>
      <p:bldP spid="73761" grpId="0" animBg="1"/>
      <p:bldP spid="73766" grpId="0"/>
      <p:bldP spid="73767" grpId="0"/>
      <p:bldP spid="73768" grpId="0" animBg="1"/>
      <p:bldP spid="73769" grpId="0" animBg="1"/>
      <p:bldP spid="34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a Space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From many applications</a:t>
            </a:r>
          </a:p>
          <a:p>
            <a:pPr lvl="1"/>
            <a:r>
              <a:rPr lang="en-GB" dirty="0" smtClean="0"/>
              <a:t>From many organisations</a:t>
            </a:r>
          </a:p>
          <a:p>
            <a:pPr lvl="1"/>
            <a:r>
              <a:rPr lang="en-GB" dirty="0" smtClean="0"/>
              <a:t>From many countries</a:t>
            </a:r>
          </a:p>
          <a:p>
            <a:pPr lvl="1"/>
            <a:r>
              <a:rPr lang="en-GB" dirty="0" smtClean="0"/>
              <a:t>Need to build a consensus</a:t>
            </a:r>
          </a:p>
          <a:p>
            <a:r>
              <a:rPr lang="en-GB" dirty="0" smtClean="0"/>
              <a:t>Technology</a:t>
            </a:r>
          </a:p>
          <a:p>
            <a:pPr lvl="1"/>
            <a:r>
              <a:rPr lang="en-GB" dirty="0" smtClean="0"/>
              <a:t>May not exist</a:t>
            </a:r>
          </a:p>
          <a:p>
            <a:pPr lvl="1"/>
            <a:r>
              <a:rPr lang="en-GB" dirty="0" smtClean="0"/>
              <a:t>Target future technologies which may change</a:t>
            </a:r>
          </a:p>
          <a:p>
            <a:pPr lvl="1"/>
            <a:r>
              <a:rPr lang="en-GB" dirty="0" smtClean="0"/>
              <a:t>Need to target multiple technologies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Terrestrial standards</a:t>
            </a:r>
          </a:p>
          <a:p>
            <a:pPr lvl="1"/>
            <a:r>
              <a:rPr lang="en-GB" dirty="0" smtClean="0"/>
              <a:t>Each focused on specific niche</a:t>
            </a:r>
          </a:p>
          <a:p>
            <a:pPr lvl="1"/>
            <a:r>
              <a:rPr lang="en-GB" dirty="0" smtClean="0"/>
              <a:t>Has many applications/users within that niche</a:t>
            </a:r>
          </a:p>
          <a:p>
            <a:r>
              <a:rPr lang="en-GB" dirty="0" smtClean="0"/>
              <a:t>Space standards</a:t>
            </a:r>
          </a:p>
          <a:p>
            <a:pPr lvl="1"/>
            <a:r>
              <a:rPr lang="en-GB" dirty="0" smtClean="0"/>
              <a:t>Limited missions</a:t>
            </a:r>
          </a:p>
          <a:p>
            <a:pPr lvl="1"/>
            <a:r>
              <a:rPr lang="en-GB" dirty="0" smtClean="0"/>
              <a:t>Limited applications/users</a:t>
            </a:r>
          </a:p>
          <a:p>
            <a:pPr lvl="1"/>
            <a:r>
              <a:rPr lang="en-GB" dirty="0" smtClean="0"/>
              <a:t>Need to cover wide range of applications</a:t>
            </a:r>
          </a:p>
          <a:p>
            <a:pPr lvl="1"/>
            <a:r>
              <a:rPr lang="en-GB" dirty="0" smtClean="0"/>
              <a:t>Or it will not be cost effective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the Standards Team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an efficient and effective </a:t>
            </a:r>
            <a:r>
              <a:rPr lang="en-GB" dirty="0"/>
              <a:t>t</a:t>
            </a:r>
            <a:r>
              <a:rPr lang="en-GB" dirty="0" smtClean="0"/>
              <a:t>eam</a:t>
            </a:r>
          </a:p>
          <a:p>
            <a:r>
              <a:rPr lang="en-GB" dirty="0" smtClean="0"/>
              <a:t>Key people</a:t>
            </a:r>
          </a:p>
          <a:p>
            <a:pPr lvl="1"/>
            <a:r>
              <a:rPr lang="en-GB" dirty="0" smtClean="0"/>
              <a:t>Systems engineers who have designed missions</a:t>
            </a:r>
          </a:p>
          <a:p>
            <a:pPr lvl="1"/>
            <a:r>
              <a:rPr lang="en-GB" dirty="0" smtClean="0"/>
              <a:t>Electronic engineers who have designed flight systems</a:t>
            </a:r>
          </a:p>
          <a:p>
            <a:pPr lvl="1"/>
            <a:r>
              <a:rPr lang="en-GB" dirty="0" smtClean="0"/>
              <a:t>A team that will cover the experimentation, prototyping, drafting</a:t>
            </a:r>
          </a:p>
          <a:p>
            <a:pPr lvl="1"/>
            <a:r>
              <a:rPr lang="en-GB" dirty="0" smtClean="0"/>
              <a:t>Other teams working on validation</a:t>
            </a:r>
          </a:p>
          <a:p>
            <a:pPr lvl="2"/>
            <a:r>
              <a:rPr lang="en-GB" dirty="0" smtClean="0"/>
              <a:t>Applications</a:t>
            </a:r>
          </a:p>
          <a:p>
            <a:pPr lvl="2"/>
            <a:r>
              <a:rPr lang="en-GB" dirty="0" smtClean="0"/>
              <a:t>Simulation</a:t>
            </a:r>
          </a:p>
          <a:p>
            <a:pPr lvl="2"/>
            <a:r>
              <a:rPr lang="en-GB" dirty="0" smtClean="0"/>
              <a:t>Interoperability</a:t>
            </a:r>
          </a:p>
          <a:p>
            <a:pPr lvl="2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mtClean="0"/>
              <a:t>A Successful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Open standard</a:t>
            </a:r>
          </a:p>
          <a:p>
            <a:pPr lvl="1"/>
            <a:r>
              <a:rPr lang="en-GB" smtClean="0"/>
              <a:t>Available for everyone to use</a:t>
            </a:r>
          </a:p>
          <a:p>
            <a:r>
              <a:rPr lang="en-GB" smtClean="0"/>
              <a:t>A convincing solution</a:t>
            </a:r>
          </a:p>
          <a:p>
            <a:pPr lvl="1"/>
            <a:r>
              <a:rPr lang="en-GB" smtClean="0"/>
              <a:t>With clear benefits</a:t>
            </a:r>
          </a:p>
          <a:p>
            <a:r>
              <a:rPr lang="en-GB" smtClean="0"/>
              <a:t>Generic and easily adaptable</a:t>
            </a:r>
          </a:p>
          <a:p>
            <a:pPr lvl="1"/>
            <a:r>
              <a:rPr lang="en-GB" smtClean="0"/>
              <a:t>Supporting many applications</a:t>
            </a:r>
          </a:p>
          <a:p>
            <a:r>
              <a:rPr lang="en-GB" smtClean="0"/>
              <a:t>IP cores and chips available</a:t>
            </a:r>
          </a:p>
          <a:p>
            <a:pPr lvl="1"/>
            <a:r>
              <a:rPr lang="en-GB" smtClean="0"/>
              <a:t>Especially flight capable implementations</a:t>
            </a:r>
          </a:p>
          <a:p>
            <a:r>
              <a:rPr lang="en-GB" smtClean="0"/>
              <a:t>International partners</a:t>
            </a:r>
          </a:p>
          <a:p>
            <a:pPr lvl="1"/>
            <a:r>
              <a:rPr lang="en-GB" smtClean="0"/>
              <a:t>Proven interoperability</a:t>
            </a:r>
          </a:p>
          <a:p>
            <a:r>
              <a:rPr lang="en-GB" smtClean="0"/>
              <a:t>Comprehensible</a:t>
            </a:r>
          </a:p>
          <a:p>
            <a:pPr lvl="1"/>
            <a:r>
              <a:rPr lang="en-GB" smtClean="0"/>
              <a:t>Less than 200 pages</a:t>
            </a:r>
          </a:p>
          <a:p>
            <a:pPr lvl="1"/>
            <a:r>
              <a:rPr lang="en-GB" smtClean="0"/>
              <a:t>ECSS are a great help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E463C-64B8-4D28-AA0C-05C8CD0B00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</a:t>
            </a:r>
            <a:r>
              <a:rPr lang="en-GB" baseline="0" dirty="0" smtClean="0"/>
              <a:t> a Draft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0" fontAlgn="base" hangingPunct="0"/>
            <a:r>
              <a:rPr lang="en-GB" dirty="0" smtClean="0">
                <a:effectLst/>
              </a:rPr>
              <a:t>Review against requirements</a:t>
            </a:r>
          </a:p>
          <a:p>
            <a:pPr lvl="1"/>
            <a:r>
              <a:rPr lang="en-GB" dirty="0" smtClean="0"/>
              <a:t>To check nothing important missed</a:t>
            </a:r>
            <a:endParaRPr lang="en-GB" dirty="0" smtClean="0">
              <a:effectLst/>
            </a:endParaRPr>
          </a:p>
          <a:p>
            <a:pPr rtl="0" eaLnBrk="0" fontAlgn="base" hangingPunct="0"/>
            <a:r>
              <a:rPr lang="en-GB" dirty="0" smtClean="0">
                <a:effectLst/>
              </a:rPr>
              <a:t>High-level software simulation</a:t>
            </a:r>
          </a:p>
          <a:p>
            <a:pPr lvl="1"/>
            <a:r>
              <a:rPr lang="en-GB" dirty="0" smtClean="0"/>
              <a:t>To explore alternative solutions</a:t>
            </a:r>
          </a:p>
          <a:p>
            <a:pPr lvl="1"/>
            <a:r>
              <a:rPr lang="en-GB" dirty="0" smtClean="0"/>
              <a:t>Focused investigations</a:t>
            </a:r>
          </a:p>
          <a:p>
            <a:r>
              <a:rPr lang="en-GB" dirty="0" smtClean="0">
                <a:effectLst/>
              </a:rPr>
              <a:t>VHDL IP Core in FPGA</a:t>
            </a:r>
          </a:p>
          <a:p>
            <a:pPr lvl="1"/>
            <a:r>
              <a:rPr lang="en-GB" dirty="0" smtClean="0"/>
              <a:t>Real time execution</a:t>
            </a:r>
          </a:p>
          <a:p>
            <a:pPr lvl="1"/>
            <a:r>
              <a:rPr lang="en-GB" dirty="0" smtClean="0"/>
              <a:t>Allows full system testing</a:t>
            </a:r>
          </a:p>
          <a:p>
            <a:r>
              <a:rPr lang="en-GB" dirty="0" smtClean="0">
                <a:effectLst/>
              </a:rPr>
              <a:t>Simulation software</a:t>
            </a:r>
          </a:p>
          <a:p>
            <a:pPr lvl="1"/>
            <a:r>
              <a:rPr lang="en-GB" dirty="0" smtClean="0"/>
              <a:t>System-C, SDL, OPNET</a:t>
            </a:r>
          </a:p>
          <a:p>
            <a:pPr lvl="1"/>
            <a:r>
              <a:rPr lang="en-GB" dirty="0" smtClean="0"/>
              <a:t>Validating standard specification</a:t>
            </a:r>
          </a:p>
          <a:p>
            <a:r>
              <a:rPr lang="en-GB" dirty="0" smtClean="0">
                <a:effectLst/>
              </a:rPr>
              <a:t>Interoperability testing</a:t>
            </a:r>
          </a:p>
          <a:p>
            <a:pPr lvl="1"/>
            <a:r>
              <a:rPr lang="en-GB" dirty="0" smtClean="0"/>
              <a:t>Is the standard unambiguous and interoperable</a:t>
            </a:r>
            <a:endParaRPr lang="en-GB" dirty="0" smtClean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VHDL</a:t>
            </a:r>
            <a:r>
              <a:rPr lang="en-GB" baseline="0" dirty="0" smtClean="0"/>
              <a:t> IP Cores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University of Dundee and STAR-Dundee</a:t>
            </a:r>
          </a:p>
          <a:p>
            <a:pPr lvl="1"/>
            <a:r>
              <a:rPr lang="en-GB" dirty="0" smtClean="0"/>
              <a:t>Developed several widely used VHDL IP Cores</a:t>
            </a:r>
          </a:p>
          <a:p>
            <a:r>
              <a:rPr lang="en-GB" dirty="0" smtClean="0"/>
              <a:t>SpaceWire</a:t>
            </a:r>
          </a:p>
          <a:p>
            <a:pPr lvl="1"/>
            <a:r>
              <a:rPr lang="en-GB" dirty="0" smtClean="0"/>
              <a:t>CODEC (ESA-b)</a:t>
            </a:r>
          </a:p>
          <a:p>
            <a:pPr lvl="1"/>
            <a:r>
              <a:rPr lang="en-GB" dirty="0"/>
              <a:t>Router</a:t>
            </a:r>
          </a:p>
          <a:p>
            <a:pPr lvl="1"/>
            <a:r>
              <a:rPr lang="en-GB" dirty="0" smtClean="0"/>
              <a:t>RMAP Target</a:t>
            </a:r>
          </a:p>
          <a:p>
            <a:pPr lvl="1"/>
            <a:r>
              <a:rPr lang="en-GB" dirty="0" smtClean="0"/>
              <a:t>RMAP Initiator</a:t>
            </a:r>
          </a:p>
          <a:p>
            <a:r>
              <a:rPr lang="en-GB" dirty="0" smtClean="0"/>
              <a:t>SpaceFibre CODEC</a:t>
            </a:r>
          </a:p>
          <a:p>
            <a:r>
              <a:rPr lang="en-GB" dirty="0" smtClean="0"/>
              <a:t>Many others including</a:t>
            </a:r>
          </a:p>
          <a:p>
            <a:pPr lvl="1"/>
            <a:r>
              <a:rPr lang="en-GB" dirty="0"/>
              <a:t>I2C, UART, SPI, CAN, </a:t>
            </a:r>
            <a:r>
              <a:rPr lang="en-GB" dirty="0" smtClean="0"/>
              <a:t>EDAC, …</a:t>
            </a:r>
            <a:endParaRPr lang="en-GB" dirty="0"/>
          </a:p>
          <a:p>
            <a:pPr lvl="1"/>
            <a:r>
              <a:rPr lang="en-GB" dirty="0" smtClean="0"/>
              <a:t>AHB Switch Matrix</a:t>
            </a:r>
          </a:p>
          <a:p>
            <a:pPr lvl="1"/>
            <a:r>
              <a:rPr lang="en-GB" dirty="0" smtClean="0"/>
              <a:t>3 Gsamples/s FFT processor (300 GOPS)</a:t>
            </a:r>
          </a:p>
          <a:p>
            <a:r>
              <a:rPr lang="en-GB" dirty="0" smtClean="0"/>
              <a:t>Information from </a:t>
            </a:r>
            <a:r>
              <a:rPr lang="en-GB" dirty="0" smtClean="0">
                <a:hlinkClick r:id="rId2"/>
              </a:rPr>
              <a:t>www.star-dundee.com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the SpaceFibre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Draft </a:t>
            </a:r>
            <a:r>
              <a:rPr lang="en-GB" dirty="0" smtClean="0"/>
              <a:t>A (Oct 2007)</a:t>
            </a:r>
            <a:endParaRPr lang="en-GB" dirty="0"/>
          </a:p>
          <a:p>
            <a:pPr lvl="1"/>
            <a:r>
              <a:rPr lang="en-GB" dirty="0" smtClean="0"/>
              <a:t>Gathering and understanding requirements</a:t>
            </a:r>
          </a:p>
          <a:p>
            <a:pPr lvl="1"/>
            <a:r>
              <a:rPr lang="en-GB" dirty="0" smtClean="0"/>
              <a:t>Researching and understanding technologies</a:t>
            </a:r>
            <a:endParaRPr lang="en-GB" dirty="0"/>
          </a:p>
          <a:p>
            <a:pPr lvl="1"/>
            <a:r>
              <a:rPr lang="en-GB" dirty="0" smtClean="0"/>
              <a:t>Focused on lower levels of standard</a:t>
            </a:r>
          </a:p>
          <a:p>
            <a:pPr lvl="2"/>
            <a:r>
              <a:rPr lang="en-GB" dirty="0" smtClean="0"/>
              <a:t>I.e. the CODEC</a:t>
            </a:r>
          </a:p>
          <a:p>
            <a:pPr lvl="1"/>
            <a:r>
              <a:rPr lang="en-GB" dirty="0" smtClean="0"/>
              <a:t>IP core implemented and tested</a:t>
            </a:r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5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73707"/>
            <a:ext cx="4500500" cy="337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6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the SpaceFibre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Draft B (Sept 2011)</a:t>
            </a:r>
            <a:endParaRPr lang="en-GB" dirty="0"/>
          </a:p>
          <a:p>
            <a:pPr lvl="1"/>
            <a:r>
              <a:rPr lang="en-GB" dirty="0" smtClean="0"/>
              <a:t>Introducing QoS and Retry</a:t>
            </a:r>
          </a:p>
          <a:p>
            <a:pPr lvl="1"/>
            <a:r>
              <a:rPr lang="en-GB" dirty="0"/>
              <a:t>Prototyping with software and VHDL</a:t>
            </a:r>
          </a:p>
          <a:p>
            <a:pPr lvl="1"/>
            <a:r>
              <a:rPr lang="en-GB" dirty="0" smtClean="0"/>
              <a:t>Drafted in ECSS format</a:t>
            </a:r>
          </a:p>
          <a:p>
            <a:r>
              <a:rPr lang="en-GB" dirty="0" smtClean="0"/>
              <a:t>Draft C (Dec 2011)</a:t>
            </a:r>
          </a:p>
          <a:p>
            <a:pPr lvl="1"/>
            <a:r>
              <a:rPr lang="en-GB" dirty="0" smtClean="0"/>
              <a:t>Further prototyping and simulation of QoS</a:t>
            </a:r>
          </a:p>
          <a:p>
            <a:pPr lvl="1"/>
            <a:r>
              <a:rPr lang="en-GB" dirty="0" smtClean="0"/>
              <a:t>Extensive improvements</a:t>
            </a:r>
          </a:p>
          <a:p>
            <a:r>
              <a:rPr lang="en-GB" dirty="0" smtClean="0"/>
              <a:t>Draft D (Feb 2012)</a:t>
            </a:r>
          </a:p>
          <a:p>
            <a:pPr lvl="1"/>
            <a:r>
              <a:rPr lang="en-GB" dirty="0" smtClean="0"/>
              <a:t>Formal review</a:t>
            </a:r>
          </a:p>
          <a:p>
            <a:pPr lvl="1"/>
            <a:r>
              <a:rPr lang="en-GB" dirty="0" smtClean="0"/>
              <a:t>Validation through simulation </a:t>
            </a:r>
          </a:p>
          <a:p>
            <a:pPr lvl="1"/>
            <a:r>
              <a:rPr lang="en-GB" dirty="0" smtClean="0"/>
              <a:t>Interoperability testing</a:t>
            </a:r>
          </a:p>
          <a:p>
            <a:pPr lvl="1"/>
            <a:r>
              <a:rPr lang="en-GB" dirty="0" smtClean="0"/>
              <a:t>Corrections and clarifications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2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the SpaceFibre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Draft E (Sept 2012)</a:t>
            </a:r>
          </a:p>
          <a:p>
            <a:pPr lvl="1"/>
            <a:r>
              <a:rPr lang="en-GB" dirty="0" smtClean="0"/>
              <a:t>Prototype implementation and testing</a:t>
            </a:r>
          </a:p>
          <a:p>
            <a:pPr lvl="1"/>
            <a:r>
              <a:rPr lang="en-GB" dirty="0" smtClean="0"/>
              <a:t>Validation through simulation (System-C, SDL)</a:t>
            </a:r>
          </a:p>
          <a:p>
            <a:pPr lvl="1"/>
            <a:r>
              <a:rPr lang="en-GB" dirty="0" smtClean="0"/>
              <a:t>Interoperability testing</a:t>
            </a:r>
          </a:p>
          <a:p>
            <a:pPr lvl="1"/>
            <a:r>
              <a:rPr lang="en-GB" dirty="0" smtClean="0"/>
              <a:t>Extensive improvements</a:t>
            </a:r>
          </a:p>
          <a:p>
            <a:r>
              <a:rPr lang="en-GB" dirty="0" smtClean="0"/>
              <a:t>Draft F (Sept 2013)</a:t>
            </a:r>
          </a:p>
          <a:p>
            <a:pPr lvl="1"/>
            <a:r>
              <a:rPr lang="en-GB" dirty="0" smtClean="0"/>
              <a:t>Rationalisation of protocol stack</a:t>
            </a:r>
          </a:p>
          <a:p>
            <a:pPr lvl="1"/>
            <a:r>
              <a:rPr lang="en-GB" dirty="0" smtClean="0"/>
              <a:t>Addition of network and management layers</a:t>
            </a:r>
          </a:p>
          <a:p>
            <a:pPr lvl="1"/>
            <a:r>
              <a:rPr lang="en-GB" dirty="0" smtClean="0"/>
              <a:t>Improvement of FDIR</a:t>
            </a:r>
            <a:endParaRPr lang="en-GB" dirty="0"/>
          </a:p>
          <a:p>
            <a:pPr lvl="1"/>
            <a:r>
              <a:rPr lang="en-GB" dirty="0" smtClean="0"/>
              <a:t>Simplification of lane layer</a:t>
            </a:r>
          </a:p>
          <a:p>
            <a:pPr lvl="1"/>
            <a:r>
              <a:rPr lang="en-GB" dirty="0" smtClean="0"/>
              <a:t>Removing of much non-normative material</a:t>
            </a:r>
          </a:p>
          <a:p>
            <a:pPr lvl="1"/>
            <a:r>
              <a:rPr lang="en-GB" dirty="0" smtClean="0"/>
              <a:t>Extensive testing in hardware</a:t>
            </a:r>
          </a:p>
          <a:p>
            <a:pPr lvl="1"/>
            <a:r>
              <a:rPr lang="en-GB" dirty="0" smtClean="0"/>
              <a:t>First experimental ASIC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8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439864" y="1"/>
            <a:ext cx="7704137" cy="664965"/>
          </a:xfrm>
        </p:spPr>
        <p:txBody>
          <a:bodyPr/>
          <a:lstStyle/>
          <a:p>
            <a:r>
              <a:rPr lang="en-GB" dirty="0" smtClean="0"/>
              <a:t>SpaceFibre Standard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BF3BB9-0375-4585-B903-7E0341CB077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0" name="Rounded Rectangle 172"/>
          <p:cNvSpPr>
            <a:spLocks noChangeArrowheads="1"/>
          </p:cNvSpPr>
          <p:nvPr/>
        </p:nvSpPr>
        <p:spPr bwMode="auto">
          <a:xfrm>
            <a:off x="2781324" y="2352891"/>
            <a:ext cx="4948162" cy="368975"/>
          </a:xfrm>
          <a:prstGeom prst="roundRect">
            <a:avLst>
              <a:gd name="adj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1600" dirty="0" smtClean="0"/>
              <a:t>Quality Layer</a:t>
            </a:r>
            <a:endParaRPr lang="en-GB" sz="1600" dirty="0"/>
          </a:p>
        </p:txBody>
      </p:sp>
      <p:sp>
        <p:nvSpPr>
          <p:cNvPr id="61" name="Rounded Rectangle 173"/>
          <p:cNvSpPr>
            <a:spLocks noChangeArrowheads="1"/>
          </p:cNvSpPr>
          <p:nvPr/>
        </p:nvSpPr>
        <p:spPr bwMode="auto">
          <a:xfrm>
            <a:off x="4021919" y="3952232"/>
            <a:ext cx="2416707" cy="368975"/>
          </a:xfrm>
          <a:prstGeom prst="roundRect">
            <a:avLst>
              <a:gd name="adj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 smtClean="0"/>
              <a:t>Lane Layer</a:t>
            </a:r>
            <a:endParaRPr lang="en-GB" sz="1600" dirty="0"/>
          </a:p>
        </p:txBody>
      </p:sp>
      <p:sp>
        <p:nvSpPr>
          <p:cNvPr id="63" name="Text Box 386"/>
          <p:cNvSpPr txBox="1">
            <a:spLocks noChangeArrowheads="1"/>
          </p:cNvSpPr>
          <p:nvPr/>
        </p:nvSpPr>
        <p:spPr bwMode="auto">
          <a:xfrm>
            <a:off x="4252158" y="2005620"/>
            <a:ext cx="1170895" cy="41331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dirty="0"/>
              <a:t>VC Interface</a:t>
            </a:r>
          </a:p>
        </p:txBody>
      </p:sp>
      <p:cxnSp>
        <p:nvCxnSpPr>
          <p:cNvPr id="64" name="Straight Arrow Connector 181"/>
          <p:cNvCxnSpPr>
            <a:cxnSpLocks noChangeShapeType="1"/>
          </p:cNvCxnSpPr>
          <p:nvPr/>
        </p:nvCxnSpPr>
        <p:spPr bwMode="auto">
          <a:xfrm rot="5400000">
            <a:off x="4633273" y="3736523"/>
            <a:ext cx="430017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65" name="Straight Arrow Connector 182"/>
          <p:cNvCxnSpPr>
            <a:cxnSpLocks noChangeShapeType="1"/>
          </p:cNvCxnSpPr>
          <p:nvPr/>
        </p:nvCxnSpPr>
        <p:spPr bwMode="auto">
          <a:xfrm rot="5400000">
            <a:off x="5365737" y="3735844"/>
            <a:ext cx="431375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cxnSp>
        <p:nvCxnSpPr>
          <p:cNvPr id="66" name="Straight Arrow Connector 183"/>
          <p:cNvCxnSpPr>
            <a:cxnSpLocks noChangeShapeType="1"/>
          </p:cNvCxnSpPr>
          <p:nvPr/>
        </p:nvCxnSpPr>
        <p:spPr bwMode="auto">
          <a:xfrm rot="5400000">
            <a:off x="4633273" y="4535514"/>
            <a:ext cx="430019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67" name="Straight Arrow Connector 184"/>
          <p:cNvCxnSpPr>
            <a:cxnSpLocks noChangeShapeType="1"/>
          </p:cNvCxnSpPr>
          <p:nvPr/>
        </p:nvCxnSpPr>
        <p:spPr bwMode="auto">
          <a:xfrm rot="5400000">
            <a:off x="5365737" y="4534837"/>
            <a:ext cx="431375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cxnSp>
        <p:nvCxnSpPr>
          <p:cNvPr id="68" name="Straight Arrow Connector 192"/>
          <p:cNvCxnSpPr>
            <a:cxnSpLocks noChangeShapeType="1"/>
          </p:cNvCxnSpPr>
          <p:nvPr/>
        </p:nvCxnSpPr>
        <p:spPr bwMode="auto">
          <a:xfrm rot="5400000">
            <a:off x="3265837" y="2137859"/>
            <a:ext cx="431375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69" name="Straight Arrow Connector 193"/>
          <p:cNvCxnSpPr>
            <a:cxnSpLocks noChangeShapeType="1"/>
          </p:cNvCxnSpPr>
          <p:nvPr/>
        </p:nvCxnSpPr>
        <p:spPr bwMode="auto">
          <a:xfrm rot="5400000">
            <a:off x="4059936" y="2137180"/>
            <a:ext cx="430019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sp>
        <p:nvSpPr>
          <p:cNvPr id="71" name="Rounded Rectangle 173"/>
          <p:cNvSpPr>
            <a:spLocks noChangeArrowheads="1"/>
          </p:cNvSpPr>
          <p:nvPr/>
        </p:nvSpPr>
        <p:spPr bwMode="auto">
          <a:xfrm>
            <a:off x="4021919" y="3153240"/>
            <a:ext cx="2416707" cy="368975"/>
          </a:xfrm>
          <a:prstGeom prst="roundRect">
            <a:avLst>
              <a:gd name="adj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 smtClean="0"/>
              <a:t>Multi-Lane Layer</a:t>
            </a:r>
            <a:endParaRPr lang="en-GB" sz="1600" dirty="0"/>
          </a:p>
        </p:txBody>
      </p:sp>
      <p:cxnSp>
        <p:nvCxnSpPr>
          <p:cNvPr id="72" name="Straight Arrow Connector 181"/>
          <p:cNvCxnSpPr>
            <a:cxnSpLocks noChangeShapeType="1"/>
          </p:cNvCxnSpPr>
          <p:nvPr/>
        </p:nvCxnSpPr>
        <p:spPr bwMode="auto">
          <a:xfrm rot="5400000">
            <a:off x="4061338" y="2937530"/>
            <a:ext cx="430019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73" name="Straight Arrow Connector 182"/>
          <p:cNvCxnSpPr>
            <a:cxnSpLocks noChangeShapeType="1"/>
          </p:cNvCxnSpPr>
          <p:nvPr/>
        </p:nvCxnSpPr>
        <p:spPr bwMode="auto">
          <a:xfrm rot="5400000">
            <a:off x="4664835" y="2938208"/>
            <a:ext cx="431375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sp>
        <p:nvSpPr>
          <p:cNvPr id="75" name="Rounded Rectangle 174"/>
          <p:cNvSpPr>
            <a:spLocks noChangeArrowheads="1"/>
          </p:cNvSpPr>
          <p:nvPr/>
        </p:nvSpPr>
        <p:spPr bwMode="auto">
          <a:xfrm>
            <a:off x="4020518" y="4752581"/>
            <a:ext cx="2416707" cy="370332"/>
          </a:xfrm>
          <a:prstGeom prst="roundRect">
            <a:avLst>
              <a:gd name="adj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 smtClean="0"/>
              <a:t>Physical Layer</a:t>
            </a:r>
            <a:endParaRPr lang="en-GB" sz="1600" dirty="0"/>
          </a:p>
        </p:txBody>
      </p:sp>
      <p:sp>
        <p:nvSpPr>
          <p:cNvPr id="76" name="Text Box 386"/>
          <p:cNvSpPr txBox="1">
            <a:spLocks noChangeArrowheads="1"/>
          </p:cNvSpPr>
          <p:nvPr/>
        </p:nvSpPr>
        <p:spPr bwMode="auto">
          <a:xfrm>
            <a:off x="6759661" y="1996353"/>
            <a:ext cx="1735676" cy="41331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dirty="0"/>
              <a:t>Broadcast Interface</a:t>
            </a:r>
          </a:p>
        </p:txBody>
      </p:sp>
      <p:grpSp>
        <p:nvGrpSpPr>
          <p:cNvPr id="78" name="Group 1"/>
          <p:cNvGrpSpPr>
            <a:grpSpLocks/>
          </p:cNvGrpSpPr>
          <p:nvPr/>
        </p:nvGrpSpPr>
        <p:grpSpPr bwMode="auto">
          <a:xfrm>
            <a:off x="6179876" y="1922872"/>
            <a:ext cx="593421" cy="431376"/>
            <a:chOff x="5595145" y="2468785"/>
            <a:chExt cx="901700" cy="504825"/>
          </a:xfrm>
          <a:solidFill>
            <a:schemeClr val="bg1">
              <a:lumMod val="60000"/>
              <a:lumOff val="40000"/>
            </a:schemeClr>
          </a:solidFill>
        </p:grpSpPr>
        <p:cxnSp>
          <p:nvCxnSpPr>
            <p:cNvPr id="79" name="Straight Arrow Connector 181"/>
            <p:cNvCxnSpPr>
              <a:cxnSpLocks noChangeShapeType="1"/>
            </p:cNvCxnSpPr>
            <p:nvPr/>
          </p:nvCxnSpPr>
          <p:spPr bwMode="auto">
            <a:xfrm rot="5400000">
              <a:off x="5344320" y="2721197"/>
              <a:ext cx="503238" cy="1587"/>
            </a:xfrm>
            <a:prstGeom prst="straightConnector1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/>
          </p:spPr>
        </p:cxnSp>
        <p:cxnSp>
          <p:nvCxnSpPr>
            <p:cNvPr id="80" name="Straight Arrow Connector 182"/>
            <p:cNvCxnSpPr>
              <a:cxnSpLocks noChangeShapeType="1"/>
            </p:cNvCxnSpPr>
            <p:nvPr/>
          </p:nvCxnSpPr>
          <p:spPr bwMode="auto">
            <a:xfrm rot="5400000">
              <a:off x="6243638" y="2720404"/>
              <a:ext cx="504825" cy="1588"/>
            </a:xfrm>
            <a:prstGeom prst="straightConnector1">
              <a:avLst/>
            </a:prstGeom>
            <a:grpFill/>
            <a:ln w="9525" algn="ctr">
              <a:solidFill>
                <a:schemeClr val="tx1"/>
              </a:solidFill>
              <a:round/>
              <a:headEnd type="arrow" w="med" len="med"/>
              <a:tailEnd/>
            </a:ln>
            <a:extLst/>
          </p:spPr>
        </p:cxnSp>
      </p:grpSp>
      <p:sp>
        <p:nvSpPr>
          <p:cNvPr id="88" name="Text Box 355"/>
          <p:cNvSpPr txBox="1">
            <a:spLocks noChangeArrowheads="1"/>
          </p:cNvSpPr>
          <p:nvPr/>
        </p:nvSpPr>
        <p:spPr bwMode="auto">
          <a:xfrm>
            <a:off x="4329253" y="5537493"/>
            <a:ext cx="1592711" cy="41331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dirty="0"/>
              <a:t>Physical Interface</a:t>
            </a:r>
          </a:p>
        </p:txBody>
      </p:sp>
      <p:cxnSp>
        <p:nvCxnSpPr>
          <p:cNvPr id="89" name="Straight Arrow Connector 186"/>
          <p:cNvCxnSpPr>
            <a:cxnSpLocks noChangeShapeType="1"/>
          </p:cNvCxnSpPr>
          <p:nvPr/>
        </p:nvCxnSpPr>
        <p:spPr bwMode="auto">
          <a:xfrm rot="5400000">
            <a:off x="4652220" y="5329760"/>
            <a:ext cx="431375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90" name="Straight Arrow Connector 187"/>
          <p:cNvCxnSpPr>
            <a:cxnSpLocks noChangeShapeType="1"/>
          </p:cNvCxnSpPr>
          <p:nvPr/>
        </p:nvCxnSpPr>
        <p:spPr bwMode="auto">
          <a:xfrm rot="5400000">
            <a:off x="5384639" y="5329082"/>
            <a:ext cx="430017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sp>
        <p:nvSpPr>
          <p:cNvPr id="96" name="Rounded Rectangle 172"/>
          <p:cNvSpPr>
            <a:spLocks noChangeArrowheads="1"/>
          </p:cNvSpPr>
          <p:nvPr/>
        </p:nvSpPr>
        <p:spPr bwMode="auto">
          <a:xfrm>
            <a:off x="2781326" y="1544632"/>
            <a:ext cx="4948160" cy="368975"/>
          </a:xfrm>
          <a:prstGeom prst="roundRect">
            <a:avLst>
              <a:gd name="adj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/>
              <a:t>Network Layer</a:t>
            </a:r>
          </a:p>
        </p:txBody>
      </p:sp>
      <p:sp>
        <p:nvSpPr>
          <p:cNvPr id="97" name="Text Box 386"/>
          <p:cNvSpPr txBox="1">
            <a:spLocks noChangeArrowheads="1"/>
          </p:cNvSpPr>
          <p:nvPr/>
        </p:nvSpPr>
        <p:spPr bwMode="auto">
          <a:xfrm>
            <a:off x="3140185" y="822895"/>
            <a:ext cx="1473810" cy="41331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dirty="0" smtClean="0"/>
              <a:t>Packet Interface</a:t>
            </a:r>
            <a:endParaRPr lang="en-GB" sz="1600" dirty="0"/>
          </a:p>
        </p:txBody>
      </p:sp>
      <p:cxnSp>
        <p:nvCxnSpPr>
          <p:cNvPr id="98" name="Straight Arrow Connector 192"/>
          <p:cNvCxnSpPr>
            <a:cxnSpLocks noChangeShapeType="1"/>
          </p:cNvCxnSpPr>
          <p:nvPr/>
        </p:nvCxnSpPr>
        <p:spPr bwMode="auto">
          <a:xfrm rot="5400000">
            <a:off x="3267239" y="1317392"/>
            <a:ext cx="431375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99" name="Straight Arrow Connector 193"/>
          <p:cNvCxnSpPr>
            <a:cxnSpLocks noChangeShapeType="1"/>
          </p:cNvCxnSpPr>
          <p:nvPr/>
        </p:nvCxnSpPr>
        <p:spPr bwMode="auto">
          <a:xfrm rot="5400000">
            <a:off x="4061338" y="1316713"/>
            <a:ext cx="430017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sp>
        <p:nvSpPr>
          <p:cNvPr id="100" name="Rounded Rectangle 172"/>
          <p:cNvSpPr>
            <a:spLocks noChangeArrowheads="1"/>
          </p:cNvSpPr>
          <p:nvPr/>
        </p:nvSpPr>
        <p:spPr bwMode="auto">
          <a:xfrm rot="16200000">
            <a:off x="51078" y="3137024"/>
            <a:ext cx="3590489" cy="381290"/>
          </a:xfrm>
          <a:prstGeom prst="roundRect">
            <a:avLst>
              <a:gd name="adj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1600" dirty="0"/>
              <a:t>Management Layer</a:t>
            </a:r>
          </a:p>
        </p:txBody>
      </p:sp>
      <p:cxnSp>
        <p:nvCxnSpPr>
          <p:cNvPr id="102" name="Straight Arrow Connector 192"/>
          <p:cNvCxnSpPr>
            <a:cxnSpLocks noChangeShapeType="1"/>
          </p:cNvCxnSpPr>
          <p:nvPr/>
        </p:nvCxnSpPr>
        <p:spPr bwMode="auto">
          <a:xfrm>
            <a:off x="2036968" y="1729119"/>
            <a:ext cx="744357" cy="0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/>
        </p:spPr>
      </p:cxnSp>
      <p:cxnSp>
        <p:nvCxnSpPr>
          <p:cNvPr id="103" name="Straight Arrow Connector 192"/>
          <p:cNvCxnSpPr>
            <a:cxnSpLocks noChangeShapeType="1"/>
          </p:cNvCxnSpPr>
          <p:nvPr/>
        </p:nvCxnSpPr>
        <p:spPr bwMode="auto">
          <a:xfrm>
            <a:off x="2036968" y="2537378"/>
            <a:ext cx="744357" cy="0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/>
        </p:spPr>
      </p:cxnSp>
      <p:cxnSp>
        <p:nvCxnSpPr>
          <p:cNvPr id="104" name="Straight Arrow Connector 192"/>
          <p:cNvCxnSpPr>
            <a:cxnSpLocks noChangeShapeType="1"/>
            <a:endCxn id="71" idx="1"/>
          </p:cNvCxnSpPr>
          <p:nvPr/>
        </p:nvCxnSpPr>
        <p:spPr bwMode="auto">
          <a:xfrm>
            <a:off x="2036968" y="3337727"/>
            <a:ext cx="1984952" cy="0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/>
        </p:spPr>
      </p:cxnSp>
      <p:cxnSp>
        <p:nvCxnSpPr>
          <p:cNvPr id="105" name="Straight Arrow Connector 192"/>
          <p:cNvCxnSpPr>
            <a:cxnSpLocks noChangeShapeType="1"/>
          </p:cNvCxnSpPr>
          <p:nvPr/>
        </p:nvCxnSpPr>
        <p:spPr bwMode="auto">
          <a:xfrm>
            <a:off x="2035566" y="4136719"/>
            <a:ext cx="1984952" cy="0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/>
        </p:spPr>
      </p:cxnSp>
      <p:cxnSp>
        <p:nvCxnSpPr>
          <p:cNvPr id="106" name="Straight Arrow Connector 192"/>
          <p:cNvCxnSpPr>
            <a:cxnSpLocks noChangeShapeType="1"/>
          </p:cNvCxnSpPr>
          <p:nvPr/>
        </p:nvCxnSpPr>
        <p:spPr bwMode="auto">
          <a:xfrm>
            <a:off x="2035566" y="4953347"/>
            <a:ext cx="1984952" cy="0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/>
        </p:spPr>
      </p:cxnSp>
      <p:cxnSp>
        <p:nvCxnSpPr>
          <p:cNvPr id="110" name="Straight Arrow Connector 192"/>
          <p:cNvCxnSpPr>
            <a:cxnSpLocks noChangeShapeType="1"/>
          </p:cNvCxnSpPr>
          <p:nvPr/>
        </p:nvCxnSpPr>
        <p:spPr bwMode="auto">
          <a:xfrm>
            <a:off x="1840714" y="1227193"/>
            <a:ext cx="1" cy="306585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/>
        </p:spPr>
      </p:cxnSp>
      <p:sp>
        <p:nvSpPr>
          <p:cNvPr id="111" name="Text Box 386"/>
          <p:cNvSpPr txBox="1">
            <a:spLocks noChangeArrowheads="1"/>
          </p:cNvSpPr>
          <p:nvPr/>
        </p:nvSpPr>
        <p:spPr bwMode="auto">
          <a:xfrm>
            <a:off x="1324596" y="736143"/>
            <a:ext cx="1084550" cy="63876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Management</a:t>
            </a:r>
          </a:p>
          <a:p>
            <a:pPr eaLnBrk="1" hangingPunct="1"/>
            <a:r>
              <a:rPr lang="en-GB" sz="1400" dirty="0"/>
              <a:t> Interface</a:t>
            </a:r>
          </a:p>
        </p:txBody>
      </p:sp>
      <p:sp>
        <p:nvSpPr>
          <p:cNvPr id="139" name="Text Box 386"/>
          <p:cNvSpPr txBox="1">
            <a:spLocks noChangeArrowheads="1"/>
          </p:cNvSpPr>
          <p:nvPr/>
        </p:nvSpPr>
        <p:spPr bwMode="auto">
          <a:xfrm>
            <a:off x="5235816" y="813875"/>
            <a:ext cx="2521274" cy="41331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dirty="0" smtClean="0"/>
              <a:t>Broadcast Message Interface</a:t>
            </a:r>
            <a:endParaRPr lang="en-GB" sz="1600" dirty="0"/>
          </a:p>
        </p:txBody>
      </p:sp>
      <p:cxnSp>
        <p:nvCxnSpPr>
          <p:cNvPr id="140" name="Straight Arrow Connector 192"/>
          <p:cNvCxnSpPr>
            <a:cxnSpLocks noChangeShapeType="1"/>
          </p:cNvCxnSpPr>
          <p:nvPr/>
        </p:nvCxnSpPr>
        <p:spPr bwMode="auto">
          <a:xfrm rot="5400000">
            <a:off x="5966292" y="1323293"/>
            <a:ext cx="431375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141" name="Straight Arrow Connector 193"/>
          <p:cNvCxnSpPr>
            <a:cxnSpLocks noChangeShapeType="1"/>
          </p:cNvCxnSpPr>
          <p:nvPr/>
        </p:nvCxnSpPr>
        <p:spPr bwMode="auto">
          <a:xfrm rot="5400000">
            <a:off x="6545353" y="1334107"/>
            <a:ext cx="430017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  <p:cxnSp>
        <p:nvCxnSpPr>
          <p:cNvPr id="147" name="Straight Arrow Connector 181"/>
          <p:cNvCxnSpPr>
            <a:cxnSpLocks noChangeShapeType="1"/>
          </p:cNvCxnSpPr>
          <p:nvPr/>
        </p:nvCxnSpPr>
        <p:spPr bwMode="auto">
          <a:xfrm rot="5400000">
            <a:off x="5361392" y="2942537"/>
            <a:ext cx="430019" cy="1401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 type="arrow" w="med" len="med"/>
          </a:ln>
          <a:extLst/>
        </p:spPr>
      </p:cxnSp>
      <p:cxnSp>
        <p:nvCxnSpPr>
          <p:cNvPr id="148" name="Straight Arrow Connector 182"/>
          <p:cNvCxnSpPr>
            <a:cxnSpLocks noChangeShapeType="1"/>
          </p:cNvCxnSpPr>
          <p:nvPr/>
        </p:nvCxnSpPr>
        <p:spPr bwMode="auto">
          <a:xfrm rot="5400000">
            <a:off x="5964889" y="2943216"/>
            <a:ext cx="431375" cy="1402"/>
          </a:xfrm>
          <a:prstGeom prst="straightConnector1">
            <a:avLst/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arrow" w="med" len="med"/>
            <a:tailEnd/>
          </a:ln>
          <a:extLst/>
        </p:spPr>
      </p:cxnSp>
    </p:spTree>
    <p:extLst>
      <p:ext uri="{BB962C8B-B14F-4D97-AF65-F5344CB8AC3E}">
        <p14:creationId xmlns:p14="http://schemas.microsoft.com/office/powerpoint/2010/main" val="36706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SpaceFibre Validation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FE7CD6-4DAE-4AD6-90D4-77C950832A7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8963" y="883217"/>
            <a:ext cx="3808993" cy="2088232"/>
          </a:xfrm>
          <a:prstGeom prst="rect">
            <a:avLst/>
          </a:prstGeom>
        </p:spPr>
      </p:pic>
      <p:pic>
        <p:nvPicPr>
          <p:cNvPr id="7" name="Content Placeholder 4" descr="IMG_534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883217"/>
            <a:ext cx="355563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719" y="3188433"/>
            <a:ext cx="4644008" cy="34830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192287"/>
            <a:ext cx="2700300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2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Interoperability testing Dec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F3D05B-2EAD-42AB-9847-F20C0F26731A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3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SpaceWire-RT</a:t>
            </a:r>
            <a:endParaRPr lang="en-GB" alt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EU Framework 7 research project</a:t>
            </a:r>
          </a:p>
          <a:p>
            <a:r>
              <a:rPr lang="en-GB" altLang="en-US" dirty="0" smtClean="0"/>
              <a:t>Russian and European Partners</a:t>
            </a:r>
          </a:p>
          <a:p>
            <a:r>
              <a:rPr lang="en-GB" altLang="en-US" dirty="0" smtClean="0"/>
              <a:t>Major input to requirements, QoS/FDIR and 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7F57C-CB9A-4A7D-802A-32C5C5B50896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9221" name="Picture 5" descr="IMG_73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874963"/>
            <a:ext cx="6011863" cy="398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4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SpaceFibre running over 100m fibre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A72D47-FFD9-47B5-81D8-50F30A1C260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863714"/>
            <a:ext cx="7992380" cy="59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9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 of IP core essential to support standard specification</a:t>
            </a:r>
          </a:p>
          <a:p>
            <a:pPr lvl="1"/>
            <a:r>
              <a:rPr lang="en-GB" dirty="0" smtClean="0"/>
              <a:t>Allows full-speed, system-level testing</a:t>
            </a:r>
          </a:p>
          <a:p>
            <a:pPr lvl="1"/>
            <a:r>
              <a:rPr lang="en-GB" dirty="0" smtClean="0"/>
              <a:t>Necessary for interoperability testing</a:t>
            </a:r>
          </a:p>
          <a:p>
            <a:pPr lvl="1"/>
            <a:r>
              <a:rPr lang="en-GB" dirty="0" smtClean="0"/>
              <a:t>Necessary for demonstration</a:t>
            </a:r>
          </a:p>
          <a:p>
            <a:pPr lvl="2"/>
            <a:r>
              <a:rPr lang="en-GB" dirty="0" smtClean="0"/>
              <a:t>Raising confidence in the technology</a:t>
            </a:r>
          </a:p>
          <a:p>
            <a:pPr lvl="1"/>
            <a:r>
              <a:rPr lang="en-GB" dirty="0"/>
              <a:t>Enables early implementations of </a:t>
            </a:r>
          </a:p>
          <a:p>
            <a:pPr lvl="2"/>
            <a:r>
              <a:rPr lang="en-GB" dirty="0"/>
              <a:t>FPGAs</a:t>
            </a:r>
          </a:p>
          <a:p>
            <a:pPr lvl="2"/>
            <a:r>
              <a:rPr lang="en-GB" dirty="0"/>
              <a:t>Test and development equipment</a:t>
            </a:r>
          </a:p>
          <a:p>
            <a:r>
              <a:rPr lang="en-GB" dirty="0" smtClean="0"/>
              <a:t>Many iterations of IP core necessary</a:t>
            </a:r>
          </a:p>
          <a:p>
            <a:pPr lvl="1"/>
            <a:r>
              <a:rPr lang="en-GB" dirty="0" smtClean="0"/>
              <a:t>For SpaceFibre already many major revisions of SpaceFibre IP core</a:t>
            </a:r>
          </a:p>
          <a:p>
            <a:pPr lvl="2"/>
            <a:r>
              <a:rPr lang="en-GB" dirty="0" smtClean="0"/>
              <a:t>Takes a lot of effort</a:t>
            </a:r>
          </a:p>
          <a:p>
            <a:pPr lvl="1"/>
            <a:r>
              <a:rPr lang="en-GB" dirty="0" smtClean="0"/>
              <a:t>Complemented by other forms of validation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standards developed in this way:</a:t>
            </a:r>
          </a:p>
          <a:p>
            <a:pPr lvl="1"/>
            <a:r>
              <a:rPr lang="en-GB" dirty="0" smtClean="0"/>
              <a:t>SpaceWire</a:t>
            </a:r>
          </a:p>
          <a:p>
            <a:pPr lvl="2"/>
            <a:r>
              <a:rPr lang="en-GB" dirty="0" smtClean="0"/>
              <a:t>SpaceWire CODEC and Router cores</a:t>
            </a:r>
          </a:p>
          <a:p>
            <a:pPr lvl="1"/>
            <a:r>
              <a:rPr lang="en-GB" dirty="0" smtClean="0"/>
              <a:t>SpaceWire RMAP</a:t>
            </a:r>
          </a:p>
          <a:p>
            <a:pPr lvl="2"/>
            <a:r>
              <a:rPr lang="en-GB" dirty="0" smtClean="0"/>
              <a:t>RMAP Target and Initiator cores</a:t>
            </a:r>
          </a:p>
          <a:p>
            <a:pPr lvl="1"/>
            <a:r>
              <a:rPr lang="en-GB" dirty="0" smtClean="0"/>
              <a:t>SpaceFibre</a:t>
            </a:r>
          </a:p>
          <a:p>
            <a:pPr lvl="2"/>
            <a:r>
              <a:rPr lang="en-GB" dirty="0" smtClean="0"/>
              <a:t>SpaceFibre Interface core</a:t>
            </a:r>
          </a:p>
          <a:p>
            <a:pPr lvl="3"/>
            <a:r>
              <a:rPr lang="en-GB" dirty="0" smtClean="0"/>
              <a:t>Including SpaceFibre Lane and QoS</a:t>
            </a:r>
          </a:p>
          <a:p>
            <a:r>
              <a:rPr lang="en-GB" dirty="0" smtClean="0"/>
              <a:t>Spiral model an appropriate life cycle model</a:t>
            </a:r>
          </a:p>
          <a:p>
            <a:pPr lvl="1"/>
            <a:r>
              <a:rPr lang="en-GB" dirty="0" smtClean="0"/>
              <a:t>Much more appropriate </a:t>
            </a:r>
            <a:r>
              <a:rPr lang="en-GB" smtClean="0"/>
              <a:t>that waterfall or V model</a:t>
            </a: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7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Atmel AT6981</a:t>
            </a:r>
            <a:r>
              <a:rPr lang="en-GB" baseline="0" dirty="0" smtClean="0"/>
              <a:t> </a:t>
            </a:r>
            <a:r>
              <a:rPr lang="en-GB" baseline="0" dirty="0" smtClean="0"/>
              <a:t>Castor Architecture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B39A60-D0D0-48FD-8289-27044F14DAD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678258" y="1009359"/>
            <a:ext cx="8489406" cy="5535648"/>
            <a:chOff x="890630" y="650144"/>
            <a:chExt cx="8489406" cy="6224768"/>
          </a:xfrm>
        </p:grpSpPr>
        <p:sp>
          <p:nvSpPr>
            <p:cNvPr id="5" name="Rectangle 4"/>
            <p:cNvSpPr/>
            <p:nvPr/>
          </p:nvSpPr>
          <p:spPr bwMode="auto">
            <a:xfrm>
              <a:off x="7118171" y="1226208"/>
              <a:ext cx="1116124" cy="19442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SpW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Router 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>
              <a:off x="8234295" y="1442232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7" name="Straight Arrow Connector 6"/>
            <p:cNvCxnSpPr/>
            <p:nvPr/>
          </p:nvCxnSpPr>
          <p:spPr bwMode="auto">
            <a:xfrm>
              <a:off x="8234295" y="1658256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>
              <a:off x="8234295" y="1874280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8234295" y="2090304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8918371" y="1427950"/>
              <a:ext cx="461665" cy="1515270"/>
            </a:xfrm>
            <a:prstGeom prst="rect">
              <a:avLst/>
            </a:prstGeom>
            <a:noFill/>
          </p:spPr>
          <p:txBody>
            <a:bodyPr vert="vert" wrap="square" rtlCol="0" anchor="ctr">
              <a:spAutoFit/>
            </a:bodyPr>
            <a:lstStyle/>
            <a:p>
              <a:pPr algn="ctr"/>
              <a:r>
                <a:rPr lang="en-GB" dirty="0" smtClean="0"/>
                <a:t>SpaceWire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4921927" y="3224400"/>
              <a:ext cx="1578297" cy="6120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Configuration Registers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921927" y="1503061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SpW Engine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6506103" y="1719085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4417871" y="1719085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5" name="Rectangle 14"/>
            <p:cNvSpPr/>
            <p:nvPr/>
          </p:nvSpPr>
          <p:spPr bwMode="auto">
            <a:xfrm>
              <a:off x="4921927" y="2007117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SpW Engine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6506103" y="2223141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417871" y="2223141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8" name="Rectangle 17"/>
            <p:cNvSpPr/>
            <p:nvPr/>
          </p:nvSpPr>
          <p:spPr bwMode="auto">
            <a:xfrm>
              <a:off x="4921927" y="2511173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SpW Engine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6506103" y="2727197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4417871" y="2727197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8234295" y="2306328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8234295" y="2522352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8234295" y="2738376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8234295" y="2954400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5" name="Rectangle 24"/>
            <p:cNvSpPr/>
            <p:nvPr/>
          </p:nvSpPr>
          <p:spPr bwMode="auto">
            <a:xfrm>
              <a:off x="3311860" y="650144"/>
              <a:ext cx="1116124" cy="61163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Switch</a:t>
              </a:r>
              <a:endParaRPr lang="en-GB" dirty="0"/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Matrix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90630" y="2740908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1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2827816" y="2956932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8" name="Rectangle 27"/>
            <p:cNvSpPr/>
            <p:nvPr/>
          </p:nvSpPr>
          <p:spPr bwMode="auto">
            <a:xfrm>
              <a:off x="890630" y="3352976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2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>
              <a:off x="2827816" y="356900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0" name="Rectangle 29"/>
            <p:cNvSpPr/>
            <p:nvPr/>
          </p:nvSpPr>
          <p:spPr bwMode="auto">
            <a:xfrm>
              <a:off x="4921927" y="4677488"/>
              <a:ext cx="1584176" cy="4171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CAN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>
              <a:off x="6506103" y="4886076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4417871" y="489764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7154174" y="4712974"/>
              <a:ext cx="745151" cy="40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CAN</a:t>
              </a:r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34163" y="5234034"/>
              <a:ext cx="1521247" cy="40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Mil Std 1553</a:t>
              </a:r>
              <a:endParaRPr lang="en-GB" dirty="0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890630" y="1298216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SPARC V8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>
              <a:off x="2827816" y="1622252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7" name="Rectangle 36"/>
            <p:cNvSpPr/>
            <p:nvPr/>
          </p:nvSpPr>
          <p:spPr bwMode="auto">
            <a:xfrm>
              <a:off x="890630" y="1740305"/>
              <a:ext cx="89564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I-Cache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890630" y="650144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Debug Port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2827816" y="866168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2071732" y="1082192"/>
              <a:ext cx="0" cy="2160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1" name="Rectangle 40"/>
            <p:cNvSpPr/>
            <p:nvPr/>
          </p:nvSpPr>
          <p:spPr bwMode="auto">
            <a:xfrm>
              <a:off x="890630" y="3965044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3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>
              <a:off x="2827816" y="4181068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3" name="Rectangle 42"/>
            <p:cNvSpPr/>
            <p:nvPr/>
          </p:nvSpPr>
          <p:spPr bwMode="auto">
            <a:xfrm>
              <a:off x="4937919" y="5210112"/>
              <a:ext cx="1584176" cy="4171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Mil Std 1553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6506103" y="5409097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4417871" y="541870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6" name="Rectangle 45"/>
            <p:cNvSpPr/>
            <p:nvPr/>
          </p:nvSpPr>
          <p:spPr bwMode="auto">
            <a:xfrm>
              <a:off x="906062" y="5435993"/>
              <a:ext cx="1937186" cy="13040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External Memory  Interface:</a:t>
              </a:r>
            </a:p>
            <a:p>
              <a:pPr algn="ctr"/>
              <a:r>
                <a:rPr lang="en-GB" dirty="0" smtClean="0"/>
                <a:t>PROM, SRAM, SDRAM, </a:t>
              </a:r>
              <a:r>
                <a:rPr lang="en-GB" dirty="0" err="1" smtClean="0"/>
                <a:t>DDRx</a:t>
              </a:r>
              <a:endParaRPr lang="en-GB" dirty="0" smtClean="0"/>
            </a:p>
          </p:txBody>
        </p:sp>
        <p:cxnSp>
          <p:nvCxnSpPr>
            <p:cNvPr id="47" name="Straight Arrow Connector 46"/>
            <p:cNvCxnSpPr/>
            <p:nvPr/>
          </p:nvCxnSpPr>
          <p:spPr bwMode="auto">
            <a:xfrm>
              <a:off x="2827816" y="187428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8" name="Rectangle 47"/>
            <p:cNvSpPr/>
            <p:nvPr/>
          </p:nvSpPr>
          <p:spPr bwMode="auto">
            <a:xfrm>
              <a:off x="4921927" y="650144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Debug SpW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>
              <a:off x="6506103" y="896064"/>
              <a:ext cx="24122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0" name="Straight Arrow Connector 49"/>
            <p:cNvCxnSpPr>
              <a:endCxn id="11" idx="3"/>
            </p:cNvCxnSpPr>
            <p:nvPr/>
          </p:nvCxnSpPr>
          <p:spPr bwMode="auto">
            <a:xfrm flipH="1" flipV="1">
              <a:off x="6500224" y="3530434"/>
              <a:ext cx="1176010" cy="1858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>
              <a:off x="7676233" y="3170424"/>
              <a:ext cx="0" cy="114463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6602646" y="3301192"/>
              <a:ext cx="1109591" cy="2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RMAP/PnP Bus</a:t>
              </a:r>
              <a:endParaRPr lang="en-GB" sz="1000" dirty="0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4911026" y="4102779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APB Bridge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 bwMode="auto">
            <a:xfrm>
              <a:off x="4411992" y="4318803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6500224" y="4315054"/>
              <a:ext cx="1212013" cy="374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>
              <a:off x="4417871" y="896064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 bwMode="auto">
            <a:xfrm>
              <a:off x="2823236" y="6089137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8" name="Rectangle 57"/>
            <p:cNvSpPr/>
            <p:nvPr/>
          </p:nvSpPr>
          <p:spPr bwMode="auto">
            <a:xfrm>
              <a:off x="890630" y="4549492"/>
              <a:ext cx="193530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4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 bwMode="auto">
            <a:xfrm>
              <a:off x="2825938" y="4765516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0" name="Rectangle 59"/>
            <p:cNvSpPr/>
            <p:nvPr/>
          </p:nvSpPr>
          <p:spPr bwMode="auto">
            <a:xfrm>
              <a:off x="1786276" y="1740305"/>
              <a:ext cx="102152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D-Cache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34163" y="5816434"/>
              <a:ext cx="13635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Ethernet</a:t>
              </a:r>
              <a:endParaRPr lang="en-GB" dirty="0"/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4937919" y="5763859"/>
              <a:ext cx="1584176" cy="41943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Ethernet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>
              <a:off x="6506103" y="5973578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4417871" y="5973578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5" name="Rectangle 64"/>
            <p:cNvSpPr/>
            <p:nvPr/>
          </p:nvSpPr>
          <p:spPr bwMode="auto">
            <a:xfrm>
              <a:off x="4927018" y="6342028"/>
              <a:ext cx="1584176" cy="41943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Peripheral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 bwMode="auto">
            <a:xfrm>
              <a:off x="6527186" y="6551747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7" name="Straight Arrow Connector 66"/>
            <p:cNvCxnSpPr/>
            <p:nvPr/>
          </p:nvCxnSpPr>
          <p:spPr bwMode="auto">
            <a:xfrm>
              <a:off x="4406970" y="6551747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6522095" y="6394604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>
              <a:off x="6527186" y="6704147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7123261" y="6228581"/>
              <a:ext cx="13635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Peripheral</a:t>
              </a:r>
            </a:p>
            <a:p>
              <a:r>
                <a:rPr lang="en-GB" dirty="0" smtClean="0"/>
                <a:t>Interfaces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8686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Atmel AT6981</a:t>
            </a:r>
            <a:r>
              <a:rPr lang="en-GB" baseline="0" dirty="0" smtClean="0"/>
              <a:t> </a:t>
            </a:r>
            <a:r>
              <a:rPr lang="en-GB" baseline="0" dirty="0" smtClean="0"/>
              <a:t>Castor SpaceWire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B39A60-D0D0-48FD-8289-27044F14DAD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678258" y="1009359"/>
            <a:ext cx="8489406" cy="5535652"/>
            <a:chOff x="890630" y="650143"/>
            <a:chExt cx="8489406" cy="6224769"/>
          </a:xfrm>
        </p:grpSpPr>
        <p:sp>
          <p:nvSpPr>
            <p:cNvPr id="5" name="Rectangle 4"/>
            <p:cNvSpPr/>
            <p:nvPr/>
          </p:nvSpPr>
          <p:spPr bwMode="auto">
            <a:xfrm>
              <a:off x="7118171" y="1226206"/>
              <a:ext cx="1116124" cy="194421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SpW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Router 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>
              <a:off x="8234295" y="1442231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7" name="Straight Arrow Connector 6"/>
            <p:cNvCxnSpPr/>
            <p:nvPr/>
          </p:nvCxnSpPr>
          <p:spPr bwMode="auto">
            <a:xfrm>
              <a:off x="8234295" y="1658255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>
              <a:off x="8234295" y="1874279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8234295" y="2090302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8918371" y="1427948"/>
              <a:ext cx="461665" cy="1515269"/>
            </a:xfrm>
            <a:prstGeom prst="rect">
              <a:avLst/>
            </a:prstGeom>
            <a:noFill/>
          </p:spPr>
          <p:txBody>
            <a:bodyPr vert="vert" wrap="square" rtlCol="0" anchor="ctr">
              <a:spAutoFit/>
            </a:bodyPr>
            <a:lstStyle/>
            <a:p>
              <a:pPr algn="ctr"/>
              <a:r>
                <a:rPr lang="en-GB" dirty="0" smtClean="0"/>
                <a:t>SpaceWire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4921927" y="3224397"/>
              <a:ext cx="1578297" cy="6120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Configuration Registers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921927" y="1503060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SpW Engine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6506103" y="1719084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4417871" y="1719084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5" name="Rectangle 14"/>
            <p:cNvSpPr/>
            <p:nvPr/>
          </p:nvSpPr>
          <p:spPr bwMode="auto">
            <a:xfrm>
              <a:off x="4921927" y="2007116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SpW Engine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6506103" y="2223140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417871" y="222314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8" name="Rectangle 17"/>
            <p:cNvSpPr/>
            <p:nvPr/>
          </p:nvSpPr>
          <p:spPr bwMode="auto">
            <a:xfrm>
              <a:off x="4921927" y="2511171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SpW Engine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6506103" y="2727194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4417871" y="2727194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8234295" y="2306326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8234295" y="2522350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8234295" y="2738374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8234295" y="2954398"/>
              <a:ext cx="68407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5" name="Rectangle 24"/>
            <p:cNvSpPr/>
            <p:nvPr/>
          </p:nvSpPr>
          <p:spPr bwMode="auto">
            <a:xfrm>
              <a:off x="3311860" y="650143"/>
              <a:ext cx="1116124" cy="61163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Switch</a:t>
              </a:r>
              <a:endParaRPr lang="en-GB" dirty="0"/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Matrix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90630" y="2740906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1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2827816" y="2956929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8" name="Rectangle 27"/>
            <p:cNvSpPr/>
            <p:nvPr/>
          </p:nvSpPr>
          <p:spPr bwMode="auto">
            <a:xfrm>
              <a:off x="890630" y="3352974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2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>
              <a:off x="2827816" y="3568998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0" name="Rectangle 29"/>
            <p:cNvSpPr/>
            <p:nvPr/>
          </p:nvSpPr>
          <p:spPr bwMode="auto">
            <a:xfrm>
              <a:off x="4921927" y="4677484"/>
              <a:ext cx="1584176" cy="4171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CAN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>
              <a:off x="6506103" y="4886072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4417871" y="4897636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7154174" y="4712971"/>
              <a:ext cx="745151" cy="40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CAN</a:t>
              </a:r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34163" y="5234030"/>
              <a:ext cx="1521247" cy="40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Mil Std 1553</a:t>
              </a:r>
              <a:endParaRPr lang="en-GB" dirty="0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890630" y="1298214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SPARC V8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>
              <a:off x="2827816" y="1622251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7" name="Rectangle 36"/>
            <p:cNvSpPr/>
            <p:nvPr/>
          </p:nvSpPr>
          <p:spPr bwMode="auto">
            <a:xfrm>
              <a:off x="890630" y="1740303"/>
              <a:ext cx="89564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I-Cache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890630" y="650143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Debug Port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2827816" y="866167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2071732" y="1082191"/>
              <a:ext cx="0" cy="2160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1" name="Rectangle 40"/>
            <p:cNvSpPr/>
            <p:nvPr/>
          </p:nvSpPr>
          <p:spPr bwMode="auto">
            <a:xfrm>
              <a:off x="890630" y="3965041"/>
              <a:ext cx="193718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3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>
              <a:off x="2827816" y="4181065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3" name="Rectangle 42"/>
            <p:cNvSpPr/>
            <p:nvPr/>
          </p:nvSpPr>
          <p:spPr bwMode="auto">
            <a:xfrm>
              <a:off x="4937919" y="5210109"/>
              <a:ext cx="1584176" cy="4171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Mil Std 1553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6506103" y="5409094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>
              <a:off x="4417871" y="5418697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6" name="Rectangle 45"/>
            <p:cNvSpPr/>
            <p:nvPr/>
          </p:nvSpPr>
          <p:spPr bwMode="auto">
            <a:xfrm>
              <a:off x="906062" y="5435989"/>
              <a:ext cx="1937186" cy="13040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External Memory  Interface:</a:t>
              </a:r>
            </a:p>
            <a:p>
              <a:pPr algn="ctr"/>
              <a:r>
                <a:rPr lang="en-GB" dirty="0" smtClean="0"/>
                <a:t>PROM, SRAM, SDRAM, </a:t>
              </a:r>
              <a:r>
                <a:rPr lang="en-GB" dirty="0" err="1" smtClean="0"/>
                <a:t>DDRx</a:t>
              </a:r>
              <a:endParaRPr lang="en-GB" dirty="0" smtClean="0"/>
            </a:p>
          </p:txBody>
        </p:sp>
        <p:cxnSp>
          <p:nvCxnSpPr>
            <p:cNvPr id="47" name="Straight Arrow Connector 46"/>
            <p:cNvCxnSpPr/>
            <p:nvPr/>
          </p:nvCxnSpPr>
          <p:spPr bwMode="auto">
            <a:xfrm>
              <a:off x="2827816" y="1874279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8" name="Rectangle 47"/>
            <p:cNvSpPr/>
            <p:nvPr/>
          </p:nvSpPr>
          <p:spPr bwMode="auto">
            <a:xfrm>
              <a:off x="4921927" y="650143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Debug SpW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>
              <a:off x="6506103" y="896063"/>
              <a:ext cx="24122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0" name="Straight Arrow Connector 49"/>
            <p:cNvCxnSpPr>
              <a:endCxn id="11" idx="3"/>
            </p:cNvCxnSpPr>
            <p:nvPr/>
          </p:nvCxnSpPr>
          <p:spPr bwMode="auto">
            <a:xfrm flipH="1" flipV="1">
              <a:off x="6500224" y="3530431"/>
              <a:ext cx="1176010" cy="1858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>
              <a:off x="7676233" y="3170422"/>
              <a:ext cx="0" cy="114462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6602646" y="3301190"/>
              <a:ext cx="1109591" cy="269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RMAP/PnP Bus</a:t>
              </a:r>
              <a:endParaRPr lang="en-GB" sz="1000" dirty="0"/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4911026" y="4102776"/>
              <a:ext cx="1584176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APB Bridge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 bwMode="auto">
            <a:xfrm>
              <a:off x="4411992" y="431880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6500224" y="4315051"/>
              <a:ext cx="1212013" cy="374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>
              <a:off x="4417871" y="896063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 bwMode="auto">
            <a:xfrm>
              <a:off x="2823236" y="6089133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8" name="Rectangle 57"/>
            <p:cNvSpPr/>
            <p:nvPr/>
          </p:nvSpPr>
          <p:spPr bwMode="auto">
            <a:xfrm>
              <a:off x="890630" y="4549489"/>
              <a:ext cx="193530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Internal RAM 4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 bwMode="auto">
            <a:xfrm>
              <a:off x="2825938" y="4765513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0" name="Rectangle 59"/>
            <p:cNvSpPr/>
            <p:nvPr/>
          </p:nvSpPr>
          <p:spPr bwMode="auto">
            <a:xfrm>
              <a:off x="1786276" y="1740303"/>
              <a:ext cx="102152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D-Cache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34163" y="5816430"/>
              <a:ext cx="13635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Ethernet</a:t>
              </a:r>
              <a:endParaRPr lang="en-GB" dirty="0"/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4937919" y="5763857"/>
              <a:ext cx="1584176" cy="41943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Ethernet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>
              <a:off x="6506103" y="5973578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4417871" y="5973580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5" name="Rectangle 64"/>
            <p:cNvSpPr/>
            <p:nvPr/>
          </p:nvSpPr>
          <p:spPr bwMode="auto">
            <a:xfrm>
              <a:off x="4927018" y="6342031"/>
              <a:ext cx="1584176" cy="4194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Peripheral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 bwMode="auto">
            <a:xfrm>
              <a:off x="6527186" y="6551749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7" name="Straight Arrow Connector 66"/>
            <p:cNvCxnSpPr/>
            <p:nvPr/>
          </p:nvCxnSpPr>
          <p:spPr bwMode="auto">
            <a:xfrm>
              <a:off x="4406970" y="6551749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6522095" y="6394606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>
              <a:off x="6527186" y="6704149"/>
              <a:ext cx="6120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7123261" y="6228581"/>
              <a:ext cx="13635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Peripheral</a:t>
              </a:r>
            </a:p>
            <a:p>
              <a:r>
                <a:rPr lang="en-GB" dirty="0" smtClean="0"/>
                <a:t>Interfaces</a:t>
              </a:r>
              <a:endParaRPr lang="en-GB" dirty="0"/>
            </a:p>
          </p:txBody>
        </p:sp>
      </p:grpSp>
      <p:sp>
        <p:nvSpPr>
          <p:cNvPr id="3" name="Oval 2"/>
          <p:cNvSpPr/>
          <p:nvPr/>
        </p:nvSpPr>
        <p:spPr bwMode="auto">
          <a:xfrm>
            <a:off x="4006576" y="1317333"/>
            <a:ext cx="5137424" cy="3273517"/>
          </a:xfrm>
          <a:prstGeom prst="ellipse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43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8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Atmel AT6981 </a:t>
            </a:r>
            <a:r>
              <a:rPr lang="en-GB" dirty="0" smtClean="0"/>
              <a:t>Castor SpaceWire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B39A60-D0D0-48FD-8289-27044F14DAD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149878" y="1577863"/>
            <a:ext cx="8975819" cy="4299409"/>
            <a:chOff x="1737384" y="1577863"/>
            <a:chExt cx="7230498" cy="3285065"/>
          </a:xfrm>
        </p:grpSpPr>
        <p:sp>
          <p:nvSpPr>
            <p:cNvPr id="5" name="Rectangle 4"/>
            <p:cNvSpPr/>
            <p:nvPr/>
          </p:nvSpPr>
          <p:spPr bwMode="auto">
            <a:xfrm>
              <a:off x="3833925" y="2646637"/>
              <a:ext cx="4361897" cy="221629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GB" dirty="0" smtClean="0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454256" y="1577863"/>
              <a:ext cx="1131201" cy="3285065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SpW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Router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>
              <a:off x="2008599" y="1837515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>
              <a:off x="2008600" y="2223446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2008597" y="2611938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2008598" y="2997869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2008597" y="3413789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2008598" y="3799720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2008595" y="4188212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2008596" y="4574143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8" name="Rectangle 47"/>
            <p:cNvSpPr/>
            <p:nvPr/>
          </p:nvSpPr>
          <p:spPr bwMode="auto">
            <a:xfrm>
              <a:off x="5739831" y="2774150"/>
              <a:ext cx="994857" cy="4013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RMAP Target</a:t>
              </a: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938978" y="3734473"/>
              <a:ext cx="994857" cy="4013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dirty="0" smtClean="0"/>
                <a:t>DMA Channel (x3)</a:t>
              </a: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739830" y="3244093"/>
              <a:ext cx="994857" cy="4013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RMAP Initiator</a:t>
              </a: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5838331" y="3800402"/>
              <a:ext cx="994857" cy="4013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dirty="0" smtClean="0"/>
                <a:t>DMA Channel (x3)</a:t>
              </a: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5746385" y="3863479"/>
              <a:ext cx="994857" cy="40130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dirty="0" smtClean="0"/>
                <a:t>DMA Channel (x3)</a:t>
              </a: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4054683" y="2774150"/>
              <a:ext cx="1154331" cy="1490636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Protocol</a:t>
              </a:r>
            </a:p>
            <a:p>
              <a:pPr algn="ctr"/>
              <a:r>
                <a:rPr lang="en-GB" dirty="0" smtClean="0"/>
                <a:t>Multiplexer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 bwMode="auto">
            <a:xfrm>
              <a:off x="5231475" y="2975532"/>
              <a:ext cx="50835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>
              <a:off x="3609025" y="3519468"/>
              <a:ext cx="44565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 bwMode="auto">
            <a:xfrm>
              <a:off x="5231040" y="3454929"/>
              <a:ext cx="50835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>
              <a:off x="5231040" y="4064132"/>
              <a:ext cx="50835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>
              <a:off x="6735123" y="2984803"/>
              <a:ext cx="50835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6734688" y="3464200"/>
              <a:ext cx="50835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>
              <a:off x="6734688" y="4073404"/>
              <a:ext cx="50835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3" name="Rectangle 62"/>
            <p:cNvSpPr/>
            <p:nvPr/>
          </p:nvSpPr>
          <p:spPr bwMode="auto">
            <a:xfrm>
              <a:off x="7243477" y="2774150"/>
              <a:ext cx="793938" cy="1490636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600" dirty="0" smtClean="0"/>
                <a:t>AHB</a:t>
              </a:r>
            </a:p>
            <a:p>
              <a:pPr algn="ctr"/>
              <a:r>
                <a:rPr lang="en-GB" sz="1600" dirty="0" smtClean="0"/>
                <a:t>Interface</a:t>
              </a:r>
            </a:p>
          </p:txBody>
        </p:sp>
        <p:cxnSp>
          <p:nvCxnSpPr>
            <p:cNvPr id="64" name="Straight Arrow Connector 63"/>
            <p:cNvCxnSpPr/>
            <p:nvPr/>
          </p:nvCxnSpPr>
          <p:spPr bwMode="auto">
            <a:xfrm>
              <a:off x="8036680" y="3483009"/>
              <a:ext cx="888349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5" name="Rectangle 64"/>
            <p:cNvSpPr/>
            <p:nvPr/>
          </p:nvSpPr>
          <p:spPr bwMode="auto">
            <a:xfrm>
              <a:off x="3833926" y="2111536"/>
              <a:ext cx="4361897" cy="430948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SpaceWire Engine 2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3833926" y="1577863"/>
              <a:ext cx="4361897" cy="430948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dirty="0" smtClean="0"/>
                <a:t>SpaceWire Engine 3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183011" y="4403745"/>
              <a:ext cx="3663725" cy="2821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SpaceWire Engine 1</a:t>
              </a:r>
              <a:endParaRPr lang="en-GB" dirty="0"/>
            </a:p>
          </p:txBody>
        </p:sp>
        <p:cxnSp>
          <p:nvCxnSpPr>
            <p:cNvPr id="68" name="Straight Arrow Connector 67"/>
            <p:cNvCxnSpPr>
              <a:endCxn id="65" idx="1"/>
            </p:cNvCxnSpPr>
            <p:nvPr/>
          </p:nvCxnSpPr>
          <p:spPr bwMode="auto">
            <a:xfrm>
              <a:off x="3582003" y="2327010"/>
              <a:ext cx="25192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>
              <a:off x="3578547" y="1793337"/>
              <a:ext cx="25192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>
              <a:off x="8199212" y="2327010"/>
              <a:ext cx="25192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 bwMode="auto">
            <a:xfrm>
              <a:off x="8195756" y="1793337"/>
              <a:ext cx="25192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>
              <a:off x="8444439" y="1721178"/>
              <a:ext cx="0" cy="176183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TextBox 72"/>
            <p:cNvSpPr txBox="1"/>
            <p:nvPr/>
          </p:nvSpPr>
          <p:spPr>
            <a:xfrm>
              <a:off x="8436898" y="3204426"/>
              <a:ext cx="530984" cy="2821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AHB</a:t>
              </a:r>
              <a:endParaRPr lang="en-GB" dirty="0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1384459" y="3071100"/>
              <a:ext cx="1003366" cy="2975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SpaceWire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9170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have a standard?</a:t>
            </a:r>
          </a:p>
          <a:p>
            <a:r>
              <a:rPr lang="en-GB" dirty="0" smtClean="0"/>
              <a:t>Makes the specification process simpler</a:t>
            </a:r>
          </a:p>
          <a:p>
            <a:pPr lvl="1"/>
            <a:r>
              <a:rPr lang="en-GB" dirty="0" smtClean="0"/>
              <a:t>Rather than specifying complete protocol</a:t>
            </a:r>
          </a:p>
          <a:p>
            <a:pPr lvl="1"/>
            <a:r>
              <a:rPr lang="en-GB" dirty="0" smtClean="0"/>
              <a:t>Can refer to existing standard</a:t>
            </a:r>
          </a:p>
          <a:p>
            <a:r>
              <a:rPr lang="en-GB" dirty="0" smtClean="0"/>
              <a:t>Reduces effort on	</a:t>
            </a:r>
          </a:p>
          <a:p>
            <a:pPr lvl="1"/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Specification</a:t>
            </a:r>
          </a:p>
          <a:p>
            <a:pPr lvl="1"/>
            <a:r>
              <a:rPr lang="en-GB" dirty="0" smtClean="0"/>
              <a:t>Architectural Design</a:t>
            </a:r>
          </a:p>
          <a:p>
            <a:pPr lvl="1"/>
            <a:r>
              <a:rPr lang="en-GB" dirty="0" smtClean="0"/>
              <a:t>Validation</a:t>
            </a:r>
          </a:p>
          <a:p>
            <a:r>
              <a:rPr lang="en-GB" dirty="0" smtClean="0"/>
              <a:t>With standards plus validated IP cores</a:t>
            </a:r>
          </a:p>
          <a:p>
            <a:pPr lvl="1"/>
            <a:r>
              <a:rPr lang="en-GB" dirty="0" smtClean="0"/>
              <a:t>Entire design risk is removed</a:t>
            </a:r>
          </a:p>
          <a:p>
            <a:pPr lvl="1"/>
            <a:r>
              <a:rPr lang="en-GB" dirty="0" smtClean="0"/>
              <a:t>Standard chips &amp; boards etc.</a:t>
            </a:r>
          </a:p>
          <a:p>
            <a:r>
              <a:rPr lang="en-GB" dirty="0" smtClean="0"/>
              <a:t>Reduces risk, cost, development time,…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0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Core Development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IP Core Development Process</a:t>
            </a:r>
          </a:p>
          <a:p>
            <a:pPr lvl="1"/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Specification</a:t>
            </a:r>
          </a:p>
          <a:p>
            <a:pPr lvl="1"/>
            <a:r>
              <a:rPr lang="en-GB" dirty="0" smtClean="0"/>
              <a:t>Architectural</a:t>
            </a:r>
            <a:r>
              <a:rPr lang="en-GB" baseline="0" dirty="0" smtClean="0"/>
              <a:t> Design</a:t>
            </a:r>
          </a:p>
          <a:p>
            <a:pPr lvl="1"/>
            <a:r>
              <a:rPr lang="en-GB" baseline="0" dirty="0" smtClean="0"/>
              <a:t>Functional Specification</a:t>
            </a:r>
          </a:p>
          <a:p>
            <a:pPr lvl="1"/>
            <a:r>
              <a:rPr lang="en-GB" baseline="0" dirty="0" smtClean="0"/>
              <a:t>Detailed Design</a:t>
            </a:r>
          </a:p>
          <a:p>
            <a:pPr lvl="1"/>
            <a:r>
              <a:rPr lang="en-GB" baseline="0" dirty="0" smtClean="0"/>
              <a:t>Implementation</a:t>
            </a:r>
          </a:p>
          <a:p>
            <a:pPr lvl="1"/>
            <a:r>
              <a:rPr lang="en-GB" baseline="0" dirty="0" smtClean="0"/>
              <a:t>Test</a:t>
            </a:r>
          </a:p>
          <a:p>
            <a:pPr lvl="1"/>
            <a:r>
              <a:rPr lang="en-GB" baseline="0" dirty="0" smtClean="0"/>
              <a:t>Verification</a:t>
            </a:r>
          </a:p>
          <a:p>
            <a:pPr lvl="1"/>
            <a:r>
              <a:rPr lang="en-GB" dirty="0" smtClean="0"/>
              <a:t>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Core Development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is the waterfall or V-model used?</a:t>
            </a:r>
          </a:p>
          <a:p>
            <a:r>
              <a:rPr lang="en-GB" dirty="0" smtClean="0"/>
              <a:t>Works </a:t>
            </a:r>
            <a:r>
              <a:rPr lang="en-GB" dirty="0"/>
              <a:t>well if you have a clear idea of</a:t>
            </a:r>
          </a:p>
          <a:p>
            <a:pPr lvl="1"/>
            <a:r>
              <a:rPr lang="en-GB" dirty="0"/>
              <a:t>What is needed</a:t>
            </a:r>
          </a:p>
          <a:p>
            <a:pPr lvl="1"/>
            <a:r>
              <a:rPr lang="en-GB" dirty="0"/>
              <a:t>Technologies to be used </a:t>
            </a:r>
            <a:endParaRPr lang="en-GB" dirty="0" smtClean="0"/>
          </a:p>
          <a:p>
            <a:r>
              <a:rPr lang="en-GB" dirty="0" smtClean="0"/>
              <a:t>Often when developing a new standard</a:t>
            </a:r>
          </a:p>
          <a:p>
            <a:pPr lvl="1"/>
            <a:r>
              <a:rPr lang="en-GB" dirty="0" smtClean="0"/>
              <a:t>We don’t quite </a:t>
            </a:r>
            <a:r>
              <a:rPr lang="en-GB" dirty="0"/>
              <a:t>know </a:t>
            </a:r>
            <a:r>
              <a:rPr lang="en-GB" dirty="0" smtClean="0"/>
              <a:t>what we want</a:t>
            </a:r>
          </a:p>
          <a:p>
            <a:pPr lvl="1"/>
            <a:r>
              <a:rPr lang="en-GB" dirty="0" smtClean="0"/>
              <a:t>We don’t quite know what we can 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E463C-64B8-4D28-AA0C-05C8CD0B00F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Waterfall Life Cycle</a:t>
            </a: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>
            <a:off x="899120" y="914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Requirements</a:t>
            </a:r>
          </a:p>
          <a:p>
            <a:pPr algn="ctr"/>
            <a:r>
              <a:rPr lang="en-GB" altLang="en-US"/>
              <a:t>Gathering</a:t>
            </a:r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auto">
          <a:xfrm>
            <a:off x="2042120" y="1676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Analysis</a:t>
            </a: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>
            <a:off x="3108920" y="2438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Design</a:t>
            </a:r>
          </a:p>
        </p:txBody>
      </p:sp>
      <p:sp>
        <p:nvSpPr>
          <p:cNvPr id="51208" name="AutoShape 8"/>
          <p:cNvSpPr>
            <a:spLocks noChangeArrowheads="1"/>
          </p:cNvSpPr>
          <p:nvPr/>
        </p:nvSpPr>
        <p:spPr bwMode="auto">
          <a:xfrm>
            <a:off x="4175720" y="3200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Implementation</a:t>
            </a:r>
          </a:p>
          <a:p>
            <a:pPr algn="ctr"/>
            <a:r>
              <a:rPr lang="en-GB" altLang="en-US"/>
              <a:t>&amp; Testing</a:t>
            </a:r>
          </a:p>
        </p:txBody>
      </p:sp>
      <p:sp>
        <p:nvSpPr>
          <p:cNvPr id="51209" name="AutoShape 9"/>
          <p:cNvSpPr>
            <a:spLocks noChangeArrowheads="1"/>
          </p:cNvSpPr>
          <p:nvPr/>
        </p:nvSpPr>
        <p:spPr bwMode="auto">
          <a:xfrm>
            <a:off x="5318720" y="3962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Integration</a:t>
            </a:r>
          </a:p>
          <a:p>
            <a:pPr algn="ctr"/>
            <a:r>
              <a:rPr lang="en-GB" altLang="en-US"/>
              <a:t>&amp; System Test</a:t>
            </a:r>
          </a:p>
        </p:txBody>
      </p:sp>
      <p:sp>
        <p:nvSpPr>
          <p:cNvPr id="51210" name="AutoShape 10"/>
          <p:cNvSpPr>
            <a:spLocks noChangeArrowheads="1"/>
          </p:cNvSpPr>
          <p:nvPr/>
        </p:nvSpPr>
        <p:spPr bwMode="auto">
          <a:xfrm>
            <a:off x="7452320" y="5486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Maintenance</a:t>
            </a:r>
          </a:p>
        </p:txBody>
      </p:sp>
      <p:sp>
        <p:nvSpPr>
          <p:cNvPr id="51211" name="AutoShape 11"/>
          <p:cNvSpPr>
            <a:spLocks noChangeArrowheads="1"/>
          </p:cNvSpPr>
          <p:nvPr/>
        </p:nvSpPr>
        <p:spPr bwMode="auto">
          <a:xfrm>
            <a:off x="6385520" y="4724400"/>
            <a:ext cx="1600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/>
              <a:t>Installation</a:t>
            </a:r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1965920" y="1524000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3032720" y="2286000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4099520" y="3048000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5242520" y="38100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6309320" y="4572000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>
            <a:off x="7376120" y="53340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9" name="Freeform 19"/>
          <p:cNvSpPr>
            <a:spLocks/>
          </p:cNvSpPr>
          <p:nvPr/>
        </p:nvSpPr>
        <p:spPr bwMode="auto">
          <a:xfrm>
            <a:off x="1661120" y="1524000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20" name="Freeform 20"/>
          <p:cNvSpPr>
            <a:spLocks/>
          </p:cNvSpPr>
          <p:nvPr/>
        </p:nvSpPr>
        <p:spPr bwMode="auto">
          <a:xfrm>
            <a:off x="2727920" y="2286000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21" name="Freeform 21"/>
          <p:cNvSpPr>
            <a:spLocks/>
          </p:cNvSpPr>
          <p:nvPr/>
        </p:nvSpPr>
        <p:spPr bwMode="auto">
          <a:xfrm>
            <a:off x="3794720" y="3048000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22" name="Freeform 22"/>
          <p:cNvSpPr>
            <a:spLocks/>
          </p:cNvSpPr>
          <p:nvPr/>
        </p:nvSpPr>
        <p:spPr bwMode="auto">
          <a:xfrm>
            <a:off x="4937720" y="3810000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23" name="Freeform 23"/>
          <p:cNvSpPr>
            <a:spLocks/>
          </p:cNvSpPr>
          <p:nvPr/>
        </p:nvSpPr>
        <p:spPr bwMode="auto">
          <a:xfrm>
            <a:off x="6004520" y="4572000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24" name="Freeform 24"/>
          <p:cNvSpPr>
            <a:spLocks/>
          </p:cNvSpPr>
          <p:nvPr/>
        </p:nvSpPr>
        <p:spPr bwMode="auto">
          <a:xfrm>
            <a:off x="7071320" y="5334000"/>
            <a:ext cx="381000" cy="457200"/>
          </a:xfrm>
          <a:custGeom>
            <a:avLst/>
            <a:gdLst>
              <a:gd name="T0" fmla="*/ 240 w 240"/>
              <a:gd name="T1" fmla="*/ 288 h 288"/>
              <a:gd name="T2" fmla="*/ 96 w 240"/>
              <a:gd name="T3" fmla="*/ 288 h 288"/>
              <a:gd name="T4" fmla="*/ 0 w 240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88">
                <a:moveTo>
                  <a:pt x="240" y="288"/>
                </a:moveTo>
                <a:lnTo>
                  <a:pt x="96" y="288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82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b="0" i="0" u="none" strike="noStrike" cap="none" normalizeH="0" baseline="0" dirty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b="0" i="0" u="none" strike="noStrike" cap="none" normalizeH="0" baseline="0" dirty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28579</TotalTime>
  <Words>1102</Words>
  <Application>Microsoft Office PowerPoint</Application>
  <PresentationFormat>On-screen Show (4:3)</PresentationFormat>
  <Paragraphs>388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Clouds</vt:lpstr>
      <vt:lpstr>1_Clouds</vt:lpstr>
      <vt:lpstr>3_Clouds</vt:lpstr>
      <vt:lpstr>ESA Presentation</vt:lpstr>
      <vt:lpstr>Experience in Developing SpaceWire and SpaceFibre IP Cores</vt:lpstr>
      <vt:lpstr>VHDL IP Cores</vt:lpstr>
      <vt:lpstr>Atmel AT6981 Castor Architecture</vt:lpstr>
      <vt:lpstr>Atmel AT6981 Castor SpaceWire</vt:lpstr>
      <vt:lpstr>Atmel AT6981 Castor SpaceWire</vt:lpstr>
      <vt:lpstr>Standards</vt:lpstr>
      <vt:lpstr>IP Core Development Process</vt:lpstr>
      <vt:lpstr>IP Core Development Process</vt:lpstr>
      <vt:lpstr>Waterfall Life Cycle</vt:lpstr>
      <vt:lpstr>Incremental Delivery Life Cycle</vt:lpstr>
      <vt:lpstr>Evolutionary Life Cycle</vt:lpstr>
      <vt:lpstr>Risk Driven Design</vt:lpstr>
      <vt:lpstr>Risk Driven Development</vt:lpstr>
      <vt:lpstr>Spiral Development Cycle</vt:lpstr>
      <vt:lpstr>Writing a Space Standard</vt:lpstr>
      <vt:lpstr>Standards</vt:lpstr>
      <vt:lpstr>Building the Standards Team</vt:lpstr>
      <vt:lpstr>A Successful Standard</vt:lpstr>
      <vt:lpstr>Testing a Draft Standard</vt:lpstr>
      <vt:lpstr>Developing the SpaceFibre Standard</vt:lpstr>
      <vt:lpstr>Developing the SpaceFibre Standard</vt:lpstr>
      <vt:lpstr>Developing the SpaceFibre Standard</vt:lpstr>
      <vt:lpstr>SpaceFibre Standard</vt:lpstr>
      <vt:lpstr>SpaceFibre Validation</vt:lpstr>
      <vt:lpstr>Interoperability testing Dec 2012</vt:lpstr>
      <vt:lpstr>SpaceWire-RT</vt:lpstr>
      <vt:lpstr>SpaceFibre running over 100m fibre</vt:lpstr>
      <vt:lpstr>Conclusions</vt:lpstr>
      <vt:lpstr>Conclusions</vt:lpstr>
    </vt:vector>
  </TitlesOfParts>
  <Company>dac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Parkes</dc:creator>
  <cp:lastModifiedBy>Steve Parkes</cp:lastModifiedBy>
  <cp:revision>523</cp:revision>
  <dcterms:created xsi:type="dcterms:W3CDTF">2002-03-17T12:42:36Z</dcterms:created>
  <dcterms:modified xsi:type="dcterms:W3CDTF">2013-09-16T09:33:05Z</dcterms:modified>
</cp:coreProperties>
</file>