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91" r:id="rId3"/>
    <p:sldId id="292" r:id="rId4"/>
    <p:sldId id="258" r:id="rId5"/>
    <p:sldId id="259" r:id="rId6"/>
    <p:sldId id="260" r:id="rId7"/>
    <p:sldId id="285" r:id="rId8"/>
    <p:sldId id="286" r:id="rId9"/>
    <p:sldId id="287" r:id="rId10"/>
    <p:sldId id="288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83" r:id="rId21"/>
    <p:sldId id="293" r:id="rId22"/>
    <p:sldId id="257" r:id="rId23"/>
    <p:sldId id="284" r:id="rId24"/>
    <p:sldId id="289" r:id="rId25"/>
    <p:sldId id="274" r:id="rId26"/>
    <p:sldId id="275" r:id="rId27"/>
    <p:sldId id="271" r:id="rId28"/>
    <p:sldId id="273" r:id="rId29"/>
    <p:sldId id="272" r:id="rId30"/>
    <p:sldId id="290" r:id="rId31"/>
    <p:sldId id="280" r:id="rId32"/>
    <p:sldId id="279" r:id="rId33"/>
  </p:sldIdLst>
  <p:sldSz cx="9144000" cy="6858000" type="screen4x3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a Fossati" initials="L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0098DB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62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-24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8-30T16:23:33.077" idx="3">
    <p:pos x="10" y="10"/>
    <p:text>Let's remember to add here that we are working on standards for building ip-cores and digital designs in general; there is already a technical requirements doc and a coding style is in the planning.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8-30T16:23:33.077" idx="2">
    <p:pos x="10" y="10"/>
    <p:text>Let's remember to add here that we are working on standards for building ip-cores and digital designs in general; there is already a technical requirements doc and a coding style is in the planning.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9/13/2013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693738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</a:t>
            </a:r>
            <a:r>
              <a:rPr lang="en-US" baseline="0" dirty="0" smtClean="0"/>
              <a:t> explain the definition, not the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483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E.g.</a:t>
            </a:r>
            <a:r>
              <a:rPr lang="en-US" baseline="0" dirty="0" smtClean="0"/>
              <a:t> of PTCD and MA28140 for Obsolescence</a:t>
            </a: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E.g. of Atmel, with new implementation of LEON2FT: CASTOR, 90nm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180nm of AT697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E.g. </a:t>
            </a:r>
            <a:r>
              <a:rPr lang="en-US" baseline="0" dirty="0" err="1" smtClean="0"/>
              <a:t>Astrium</a:t>
            </a:r>
            <a:r>
              <a:rPr lang="en-US" baseline="0" dirty="0" smtClean="0"/>
              <a:t> MDPA, Atmel’s AT697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Key functions: TMTC, communication IPs, </a:t>
            </a:r>
            <a:r>
              <a:rPr lang="en-US" baseline="0" dirty="0" err="1" smtClean="0"/>
              <a:t>uP</a:t>
            </a:r>
            <a:r>
              <a:rPr lang="en-US" baseline="0" dirty="0" smtClean="0"/>
              <a:t>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15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It is founded on a paradigm which is common to all engineering disciplines: complex systems can be obtained by assembling basic components (also called building </a:t>
            </a:r>
            <a:r>
              <a:rPr lang="en-GB" dirty="0" smtClean="0"/>
              <a:t>blocks).</a:t>
            </a:r>
            <a:endParaRPr lang="en-GB" i="1" dirty="0" smtClean="0"/>
          </a:p>
          <a:p>
            <a:endParaRPr lang="en-US" dirty="0" smtClean="0"/>
          </a:p>
          <a:p>
            <a:r>
              <a:rPr lang="en-US" dirty="0" smtClean="0"/>
              <a:t>a gap between what gates an engineer could design per day and the actual number of gates available - The challenge is to increase designer productivity to keep pace with Moore’s Law</a:t>
            </a:r>
          </a:p>
          <a:p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 example of the house ad</a:t>
            </a:r>
            <a:r>
              <a:rPr lang="en-US" baseline="0" dirty="0" smtClean="0"/>
              <a:t> the shed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30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37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37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40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858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very quickly on the slide, mostly say that it is a piece of source code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858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example of re-use in traditional engineering, consider ordering</a:t>
            </a:r>
            <a:r>
              <a:rPr lang="en-US" baseline="0" dirty="0" smtClean="0"/>
              <a:t> products from a catalogue, trusting it satisfies the advertised specifications</a:t>
            </a:r>
          </a:p>
          <a:p>
            <a:r>
              <a:rPr lang="en-US" baseline="0" dirty="0" smtClean="0"/>
              <a:t>(e.g. buying isolation material, pipes, etc. when building a house)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3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pic>
        <p:nvPicPr>
          <p:cNvPr id="56341" name="Picture 22" descr="signatur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4" name="Picture 24" descr="PPT_Header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5" name="Picture 25" descr="PPT_Header01" hidden="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898"/>
            <a:ext cx="7789050" cy="1323439"/>
          </a:xfrm>
        </p:spPr>
        <p:txBody>
          <a:bodyPr anchor="t"/>
          <a:lstStyle>
            <a:lvl1pPr algn="l">
              <a:defRPr sz="4000" b="1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7890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673225"/>
            <a:ext cx="3889376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673225"/>
            <a:ext cx="3888000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381600"/>
            <a:ext cx="6105600" cy="428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165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409890"/>
            <a:ext cx="6105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31" name="Picture 35" descr="PPT_Header0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32" name="Picture 36" descr="PPT_Header01" hidden="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21" name="Picture 22" descr="signatur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73225"/>
            <a:ext cx="790575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25475" y="381000"/>
            <a:ext cx="61055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5330" name="Text Box 34"/>
          <p:cNvSpPr txBox="1">
            <a:spLocks noChangeAspect="1" noChangeArrowheads="1"/>
          </p:cNvSpPr>
          <p:nvPr/>
        </p:nvSpPr>
        <p:spPr bwMode="auto">
          <a:xfrm>
            <a:off x="630238" y="6197600"/>
            <a:ext cx="6977062" cy="14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GB" sz="800" noProof="1" smtClean="0">
                <a:solidFill>
                  <a:schemeClr val="bg2"/>
                </a:solidFill>
              </a:rPr>
              <a:t>Designing with IPs | L. Fossati | ESA/ESTEC | 16/09/2013 | TEC-ED | Slide  </a:t>
            </a:r>
            <a:fld id="{6574FA78-E340-468F-98B7-6A2236C5E1A6}" type="slidenum">
              <a:rPr lang="en-GB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rabicPeriod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1227138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lphaLcPeriod"/>
        <a:defRPr sz="1600">
          <a:solidFill>
            <a:schemeClr val="bg2"/>
          </a:solidFill>
          <a:latin typeface="+mn-lt"/>
        </a:defRPr>
      </a:lvl2pPr>
      <a:lvl3pPr marL="1825625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3pPr>
      <a:lvl4pPr marL="2424113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4pPr>
      <a:lvl5pPr marL="30226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microelectronics.esa.int/" TargetMode="External"/><Relationship Id="rId2" Type="http://schemas.openxmlformats.org/officeDocument/2006/relationships/hyperlink" Target="mailto:Luca.Fossati@esa.in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hyperlink" Target="http://www.esa.int/TEC/Microelectronics/SEM6H0AMT7G_0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587375" y="2319685"/>
            <a:ext cx="7972425" cy="1077218"/>
          </a:xfrm>
        </p:spPr>
        <p:txBody>
          <a:bodyPr/>
          <a:lstStyle/>
          <a:p>
            <a:r>
              <a:rPr lang="en-GB" dirty="0" smtClean="0"/>
              <a:t>IP-Core based ASIC &amp; FPGA design methodology</a:t>
            </a:r>
            <a:endParaRPr lang="en-GB" dirty="0"/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614363" y="4025900"/>
            <a:ext cx="78898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GB" smtClean="0">
                <a:solidFill>
                  <a:schemeClr val="accent1"/>
                </a:solidFill>
              </a:rPr>
              <a:t>L. Fossati</a:t>
            </a:r>
            <a:br>
              <a:rPr lang="en-GB" smtClean="0">
                <a:solidFill>
                  <a:schemeClr val="accent1"/>
                </a:solidFill>
              </a:rPr>
            </a:br>
            <a:r>
              <a:rPr lang="en-GB" smtClean="0">
                <a:solidFill>
                  <a:schemeClr val="accent1"/>
                </a:solidFill>
              </a:rPr>
              <a:t>ESA/ESTEC</a:t>
            </a:r>
            <a:br>
              <a:rPr lang="en-GB" smtClean="0">
                <a:solidFill>
                  <a:schemeClr val="accent1"/>
                </a:solidFill>
              </a:rPr>
            </a:br>
            <a:r>
              <a:rPr lang="en-GB" smtClean="0">
                <a:solidFill>
                  <a:schemeClr val="accent1"/>
                </a:solidFill>
              </a:rPr>
              <a:t>16/09/2013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bg1">
                    <a:lumMod val="95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 initial partitioning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bg1">
                    <a:lumMod val="95000"/>
                  </a:schemeClr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>
                    <a:lumMod val="95000"/>
                  </a:schemeClr>
                </a:solidFill>
              </a:rPr>
              <a:t>Design Space Exploration</a:t>
            </a:r>
            <a:endParaRPr 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  <a:solidFill>
            <a:schemeClr val="bg1"/>
          </a:solidFill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95000"/>
                    </a:schemeClr>
                  </a:solidFill>
                </a:rPr>
                <a:t>UML </a:t>
              </a:r>
              <a:r>
                <a:rPr lang="en-GB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SySML</a:t>
              </a:r>
              <a:endParaRPr lang="en-GB" sz="1200" dirty="0" smtClean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ctr"/>
              <a:r>
                <a:rPr lang="en-GB" sz="1200" dirty="0" smtClean="0">
                  <a:solidFill>
                    <a:schemeClr val="bg1">
                      <a:lumMod val="95000"/>
                    </a:schemeClr>
                  </a:solidFill>
                </a:rPr>
                <a:t>C/C++ AADL SystemC</a:t>
              </a:r>
              <a:r>
                <a:rPr lang="en-US" sz="12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Matlab</a:t>
              </a:r>
              <a:r>
                <a:rPr lang="en-US" sz="12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Simulink</a:t>
              </a:r>
              <a:endParaRPr lang="en-GB" sz="1200" dirty="0" smtClean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bg1">
                      <a:lumMod val="95000"/>
                    </a:schemeClr>
                  </a:solidFill>
                </a:rPr>
                <a:t>Functional/Algorithmic Specification</a:t>
              </a:r>
              <a:endParaRPr lang="en-US" sz="12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  <a:solidFill>
            <a:schemeClr val="bg1"/>
          </a:solidFill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  <a:grpFill/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  <a:grpFill/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Base HW</a:t>
                  </a:r>
                </a:p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Platform</a:t>
                  </a:r>
                  <a:endParaRPr lang="en-US" sz="14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Custom HW models</a:t>
                  </a:r>
                  <a:endParaRPr lang="en-US" sz="12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  <a:grp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bg1">
                        <a:lumMod val="95000"/>
                      </a:schemeClr>
                    </a:solidFill>
                  </a:rPr>
                  <a:t>Software</a:t>
                </a:r>
                <a:endParaRPr lang="en-US" sz="14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solidFill>
              <a:schemeClr val="bg1">
                <a:lumMod val="9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bg1">
                    <a:lumMod val="95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 co-design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  <a:solidFill>
            <a:schemeClr val="bg1"/>
          </a:solidFill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  <a:grpFill/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  <a:grpFill/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 Base HW</a:t>
                  </a:r>
                </a:p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Platform</a:t>
                  </a:r>
                  <a:endParaRPr lang="en-US" sz="14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Custom HW models</a:t>
                  </a:r>
                  <a:endParaRPr lang="en-US" sz="1200" dirty="0">
                    <a:solidFill>
                      <a:schemeClr val="bg1">
                        <a:lumMod val="95000"/>
                      </a:schemeClr>
                    </a:solidFill>
                  </a:endParaRPr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  <a:grp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bg1">
                        <a:lumMod val="95000"/>
                      </a:schemeClr>
                    </a:solidFill>
                  </a:rPr>
                  <a:t>Software</a:t>
                </a:r>
                <a:endParaRPr lang="en-US" sz="14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……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Synthesis to RTL (</a:t>
            </a:r>
            <a:r>
              <a:rPr lang="en-US" sz="1400" dirty="0" err="1" smtClean="0">
                <a:solidFill>
                  <a:schemeClr val="bg1">
                    <a:lumMod val="95000"/>
                  </a:schemeClr>
                </a:solidFill>
              </a:rPr>
              <a:t>hw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and ASM (</a:t>
            </a:r>
            <a:r>
              <a:rPr lang="en-US" sz="1400" dirty="0" err="1" smtClean="0">
                <a:solidFill>
                  <a:schemeClr val="bg1">
                    <a:lumMod val="95000"/>
                  </a:schemeClr>
                </a:solidFill>
              </a:rPr>
              <a:t>sw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Synthesis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HDL</a:t>
            </a:r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Instantiation </a:t>
            </a:r>
            <a:r>
              <a:rPr lang="en-GB" sz="1200" i="1" dirty="0" smtClean="0">
                <a:solidFill>
                  <a:schemeClr val="tx1"/>
                </a:solidFill>
              </a:rPr>
              <a:t>after tuning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OS Choice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…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…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842185" y="2129634"/>
            <a:ext cx="7508339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Final system in a stable configuration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All the high-level models have been synthesized in Register Transfer Level descriptions and software compiled into object code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Ideally, at this stage prototyping on the FPGA is immediate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In case the system still doesn’t fully meet the desired requirements, further iterations of the overall flow are possible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83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Hw/</a:t>
            </a:r>
            <a:r>
              <a:rPr lang="en-GB" sz="1200" dirty="0" err="1" smtClean="0">
                <a:solidFill>
                  <a:schemeClr val="tx2"/>
                </a:solidFill>
              </a:rPr>
              <a:t>Sw</a:t>
            </a:r>
            <a:r>
              <a:rPr lang="en-GB" sz="1200" dirty="0" smtClean="0">
                <a:solidFill>
                  <a:schemeClr val="tx2"/>
                </a:solidFill>
              </a:rPr>
              <a:t> initial partitioning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tx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2"/>
                </a:solidFill>
              </a:rPr>
              <a:t>Design Space Exploration</a:t>
            </a:r>
            <a:endParaRPr lang="en-US" sz="1000" dirty="0">
              <a:solidFill>
                <a:schemeClr val="tx2"/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UML </a:t>
              </a:r>
              <a:r>
                <a:rPr lang="en-GB" sz="1200" dirty="0" err="1" smtClean="0"/>
                <a:t>SySML</a:t>
              </a:r>
              <a:endParaRPr lang="en-GB" sz="1200" dirty="0" smtClean="0"/>
            </a:p>
            <a:p>
              <a:pPr algn="ctr"/>
              <a:r>
                <a:rPr lang="en-GB" sz="1200" dirty="0" smtClean="0"/>
                <a:t>C/C++ AADL SystemC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Matlab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Simulink</a:t>
              </a:r>
              <a:endParaRPr lang="en-GB" sz="1200" dirty="0" smtClean="0"/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1"/>
                  </a:solidFill>
                </a:rPr>
                <a:t>Functional/Algorithmic Specification</a:t>
              </a:r>
              <a:endParaRPr lang="en-US" sz="12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co-design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 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Synthesis to RTL (</a:t>
            </a:r>
            <a:r>
              <a:rPr lang="en-US" sz="1400" dirty="0" err="1" smtClean="0">
                <a:solidFill>
                  <a:schemeClr val="tx2"/>
                </a:solidFill>
              </a:rPr>
              <a:t>hw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and ASM (</a:t>
            </a:r>
            <a:r>
              <a:rPr lang="en-US" sz="1400" dirty="0" err="1" smtClean="0">
                <a:solidFill>
                  <a:schemeClr val="tx2"/>
                </a:solidFill>
              </a:rPr>
              <a:t>sw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Synthesis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HDL</a:t>
            </a:r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Instantiation </a:t>
            </a:r>
            <a:r>
              <a:rPr lang="en-GB" sz="1200" i="1" dirty="0" smtClean="0">
                <a:solidFill>
                  <a:schemeClr val="tx1"/>
                </a:solidFill>
              </a:rPr>
              <a:t>after tuning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OS Choice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…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…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4" name="Rounded Rectangular Callout 43"/>
          <p:cNvSpPr/>
          <p:nvPr/>
        </p:nvSpPr>
        <p:spPr>
          <a:xfrm>
            <a:off x="6267502" y="4101802"/>
            <a:ext cx="2118360" cy="823744"/>
          </a:xfrm>
          <a:prstGeom prst="wedgeRoundRectCallout">
            <a:avLst>
              <a:gd name="adj1" fmla="val -113998"/>
              <a:gd name="adj2" fmla="val 12262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IP-Cores re-use</a:t>
            </a:r>
            <a:endParaRPr lang="en-GB" dirty="0"/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16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5475" y="379075"/>
            <a:ext cx="6105525" cy="430887"/>
          </a:xfrm>
        </p:spPr>
        <p:txBody>
          <a:bodyPr/>
          <a:lstStyle/>
          <a:p>
            <a:r>
              <a:rPr lang="en-US" sz="1800" b="0" dirty="0" smtClean="0"/>
              <a:t>(soft)</a:t>
            </a:r>
            <a:r>
              <a:rPr lang="en-US" dirty="0" smtClean="0"/>
              <a:t> IP-Core: </a:t>
            </a:r>
            <a:r>
              <a:rPr lang="en-US" b="0" i="1" dirty="0" smtClean="0"/>
              <a:t>Definition</a:t>
            </a:r>
            <a:endParaRPr lang="en-GB" b="0" i="1" dirty="0"/>
          </a:p>
        </p:txBody>
      </p:sp>
      <p:sp>
        <p:nvSpPr>
          <p:cNvPr id="7" name="CasellaDiTesto 3"/>
          <p:cNvSpPr txBox="1"/>
          <p:nvPr/>
        </p:nvSpPr>
        <p:spPr>
          <a:xfrm>
            <a:off x="619932" y="1190141"/>
            <a:ext cx="5982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1"/>
                </a:solidFill>
              </a:rPr>
              <a:t>Intellectual Property Core – </a:t>
            </a:r>
            <a:r>
              <a:rPr lang="en-GB" sz="1600" i="1" dirty="0" smtClean="0">
                <a:solidFill>
                  <a:schemeClr val="accent1"/>
                </a:solidFill>
              </a:rPr>
              <a:t>definition</a:t>
            </a:r>
            <a:r>
              <a:rPr lang="en-GB" sz="1600" dirty="0" smtClean="0">
                <a:solidFill>
                  <a:schemeClr val="bg2"/>
                </a:solidFill>
              </a:rPr>
              <a:t> </a:t>
            </a:r>
            <a:r>
              <a:rPr lang="en-GB" sz="1400" i="1" dirty="0" smtClean="0">
                <a:solidFill>
                  <a:schemeClr val="tx2"/>
                </a:solidFill>
              </a:rPr>
              <a:t>from Wikipedia</a:t>
            </a:r>
            <a:r>
              <a:rPr lang="en-GB" sz="1600" dirty="0" smtClean="0">
                <a:solidFill>
                  <a:schemeClr val="bg2"/>
                </a:solidFill>
              </a:rPr>
              <a:t>: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Rettangolo arrotondato 4"/>
          <p:cNvSpPr/>
          <p:nvPr/>
        </p:nvSpPr>
        <p:spPr>
          <a:xfrm>
            <a:off x="689675" y="1600846"/>
            <a:ext cx="7911884" cy="97639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In electronic design a semiconductor intellectual property core, IP core, or IP block is a </a:t>
            </a:r>
            <a:r>
              <a:rPr lang="en-US" b="1" dirty="0"/>
              <a:t>reusable unit of logic</a:t>
            </a:r>
            <a:r>
              <a:rPr lang="en-US" sz="1600" dirty="0"/>
              <a:t>, cell, or chip layout design that is the </a:t>
            </a:r>
            <a:r>
              <a:rPr lang="en-US" b="1" dirty="0"/>
              <a:t>intellectual property of one party</a:t>
            </a:r>
            <a:r>
              <a:rPr lang="en-US" sz="1600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03" y="2891027"/>
            <a:ext cx="7669842" cy="3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8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73" y="584207"/>
            <a:ext cx="6646460" cy="5861311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71171" y="360015"/>
            <a:ext cx="4380931" cy="136477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Actually … a bit more complicated than assembling </a:t>
            </a:r>
            <a:r>
              <a:rPr lang="en-US" sz="2000" dirty="0"/>
              <a:t>L</a:t>
            </a:r>
            <a:r>
              <a:rPr lang="en-US" sz="2000" dirty="0" smtClean="0"/>
              <a:t>ego bricks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392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465083" y="2743208"/>
            <a:ext cx="7023538" cy="3318641"/>
          </a:xfrm>
          <a:prstGeom prst="roundRect">
            <a:avLst/>
          </a:prstGeom>
          <a:solidFill>
            <a:schemeClr val="bg1"/>
          </a:solidFill>
          <a:ln w="76200">
            <a:prstDash val="dash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4896000" rtlCol="0" anchor="b" anchorCtr="0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IP-Core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5475" y="24057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IP-Cores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What are they?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4548327" y="3082170"/>
            <a:ext cx="1576552" cy="64638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Scripts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4349488" y="1347523"/>
            <a:ext cx="1942291" cy="805956"/>
            <a:chOff x="4349488" y="1347523"/>
            <a:chExt cx="1942291" cy="8059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49488" y="1434671"/>
              <a:ext cx="802017" cy="71880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3672" y="1347523"/>
              <a:ext cx="758107" cy="705216"/>
            </a:xfrm>
            <a:prstGeom prst="rect">
              <a:avLst/>
            </a:prstGeom>
          </p:spPr>
        </p:pic>
      </p:grpSp>
      <p:sp>
        <p:nvSpPr>
          <p:cNvPr id="7" name="Up Arrow 6"/>
          <p:cNvSpPr/>
          <p:nvPr/>
        </p:nvSpPr>
        <p:spPr>
          <a:xfrm>
            <a:off x="5147411" y="2052739"/>
            <a:ext cx="354718" cy="1029430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1058951" y="3097927"/>
            <a:ext cx="2291194" cy="2467318"/>
            <a:chOff x="1713240" y="2790490"/>
            <a:chExt cx="2291194" cy="2467318"/>
          </a:xfrm>
        </p:grpSpPr>
        <p:sp>
          <p:nvSpPr>
            <p:cNvPr id="10" name="Rounded Rectangle 9"/>
            <p:cNvSpPr/>
            <p:nvPr/>
          </p:nvSpPr>
          <p:spPr>
            <a:xfrm>
              <a:off x="1713240" y="3160995"/>
              <a:ext cx="2291194" cy="2096813"/>
            </a:xfrm>
            <a:prstGeom prst="roundRect">
              <a:avLst/>
            </a:prstGeom>
            <a:solidFill>
              <a:schemeClr val="bg1"/>
            </a:solidFill>
            <a:ln w="381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</a:rPr>
                <a:t>Interfaces</a:t>
              </a:r>
              <a:endParaRPr lang="en-GB" sz="1600" b="1" dirty="0">
                <a:solidFill>
                  <a:schemeClr val="tx2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986475" y="3421118"/>
              <a:ext cx="1789385" cy="104118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Functionality</a:t>
              </a:r>
              <a:endParaRPr lang="en-GB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42073" y="2790490"/>
              <a:ext cx="1072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Design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5037827" y="4016346"/>
            <a:ext cx="1783364" cy="64638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Test-benches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3925577" y="4918859"/>
            <a:ext cx="1576552" cy="7119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Docs</a:t>
            </a:r>
          </a:p>
          <a:p>
            <a:pPr algn="ctr"/>
            <a:r>
              <a:rPr lang="en-US" sz="1400" i="1" dirty="0" smtClean="0"/>
              <a:t>User Manual</a:t>
            </a:r>
          </a:p>
          <a:p>
            <a:pPr algn="ctr"/>
            <a:r>
              <a:rPr lang="en-US" sz="1400" i="1" dirty="0" smtClean="0"/>
              <a:t>Datasheet</a:t>
            </a:r>
            <a:endParaRPr lang="en-GB" sz="1400" i="1" dirty="0"/>
          </a:p>
        </p:txBody>
      </p:sp>
      <p:sp>
        <p:nvSpPr>
          <p:cNvPr id="18" name="Vertical Scroll 17"/>
          <p:cNvSpPr/>
          <p:nvPr/>
        </p:nvSpPr>
        <p:spPr>
          <a:xfrm>
            <a:off x="7598978" y="2569776"/>
            <a:ext cx="1513490" cy="1127234"/>
          </a:xfrm>
          <a:prstGeom prst="vertic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Verification &amp; Validation Report</a:t>
            </a:r>
            <a:endParaRPr lang="en-GB" sz="1400" dirty="0"/>
          </a:p>
        </p:txBody>
      </p:sp>
      <p:sp>
        <p:nvSpPr>
          <p:cNvPr id="23" name="Up Arrow 22"/>
          <p:cNvSpPr/>
          <p:nvPr/>
        </p:nvSpPr>
        <p:spPr>
          <a:xfrm rot="2700000">
            <a:off x="7116449" y="2833204"/>
            <a:ext cx="354718" cy="1641597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62159" y="1000670"/>
            <a:ext cx="322404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HDL language</a:t>
            </a:r>
          </a:p>
          <a:p>
            <a:endParaRPr lang="en-US" sz="1200" dirty="0" smtClean="0">
              <a:solidFill>
                <a:schemeClr val="bg2"/>
              </a:solidFill>
            </a:endParaRPr>
          </a:p>
          <a:p>
            <a:r>
              <a:rPr lang="en-US" sz="1200" dirty="0" smtClean="0">
                <a:solidFill>
                  <a:schemeClr val="bg2"/>
                </a:solidFill>
              </a:rPr>
              <a:t>case </a:t>
            </a:r>
            <a:r>
              <a:rPr lang="en-US" sz="1200" dirty="0">
                <a:solidFill>
                  <a:schemeClr val="bg2"/>
                </a:solidFill>
              </a:rPr>
              <a:t>OP </a:t>
            </a:r>
            <a:r>
              <a:rPr lang="en-US" sz="1200" dirty="0" smtClean="0">
                <a:solidFill>
                  <a:schemeClr val="bg2"/>
                </a:solidFill>
              </a:rPr>
              <a:t>is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when </a:t>
            </a:r>
            <a:r>
              <a:rPr lang="en-US" sz="1200" dirty="0">
                <a:solidFill>
                  <a:schemeClr val="bg2"/>
                </a:solidFill>
              </a:rPr>
              <a:t>"00" </a:t>
            </a:r>
            <a:r>
              <a:rPr lang="en-US" sz="1200" dirty="0" smtClean="0">
                <a:solidFill>
                  <a:schemeClr val="bg2"/>
                </a:solidFill>
              </a:rPr>
              <a:t>=&gt; Res </a:t>
            </a:r>
            <a:r>
              <a:rPr lang="en-US" sz="1200" dirty="0">
                <a:solidFill>
                  <a:schemeClr val="bg2"/>
                </a:solidFill>
              </a:rPr>
              <a:t>&lt;= A + B</a:t>
            </a:r>
            <a:r>
              <a:rPr lang="en-US" sz="1200" dirty="0" smtClean="0">
                <a:solidFill>
                  <a:schemeClr val="bg2"/>
                </a:solidFill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when </a:t>
            </a:r>
            <a:r>
              <a:rPr lang="en-US" sz="1200" dirty="0">
                <a:solidFill>
                  <a:schemeClr val="bg2"/>
                </a:solidFill>
              </a:rPr>
              <a:t>"10" </a:t>
            </a:r>
            <a:r>
              <a:rPr lang="en-US" sz="1200" dirty="0" smtClean="0">
                <a:solidFill>
                  <a:schemeClr val="bg2"/>
                </a:solidFill>
              </a:rPr>
              <a:t>=&gt; </a:t>
            </a:r>
            <a:r>
              <a:rPr lang="en-US" sz="1200" dirty="0">
                <a:solidFill>
                  <a:schemeClr val="bg2"/>
                </a:solidFill>
              </a:rPr>
              <a:t>Res &lt;= A and B</a:t>
            </a:r>
            <a:r>
              <a:rPr lang="en-US" sz="1200" dirty="0" smtClean="0">
                <a:solidFill>
                  <a:schemeClr val="bg2"/>
                </a:solidFill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when </a:t>
            </a:r>
            <a:r>
              <a:rPr lang="en-US" sz="1200" dirty="0">
                <a:solidFill>
                  <a:schemeClr val="bg2"/>
                </a:solidFill>
              </a:rPr>
              <a:t>"11" </a:t>
            </a:r>
            <a:r>
              <a:rPr lang="en-US" sz="1200" dirty="0" smtClean="0">
                <a:solidFill>
                  <a:schemeClr val="bg2"/>
                </a:solidFill>
              </a:rPr>
              <a:t>=&gt; Res </a:t>
            </a:r>
            <a:r>
              <a:rPr lang="en-US" sz="1200" dirty="0">
                <a:solidFill>
                  <a:schemeClr val="bg2"/>
                </a:solidFill>
              </a:rPr>
              <a:t>&lt;= A or B</a:t>
            </a:r>
            <a:r>
              <a:rPr lang="en-US" sz="1200" dirty="0" smtClean="0">
                <a:solidFill>
                  <a:schemeClr val="bg2"/>
                </a:solidFill>
              </a:rPr>
              <a:t>;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end </a:t>
            </a:r>
            <a:r>
              <a:rPr lang="en-US" sz="1200" dirty="0">
                <a:solidFill>
                  <a:schemeClr val="bg2"/>
                </a:solidFill>
              </a:rPr>
              <a:t>case;</a:t>
            </a:r>
            <a:endParaRPr lang="en-GB" sz="1200" dirty="0">
              <a:solidFill>
                <a:schemeClr val="bg2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662160" y="2380593"/>
            <a:ext cx="425624" cy="12734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50145" y="2262353"/>
            <a:ext cx="386283" cy="13916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03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493" y="5129213"/>
            <a:ext cx="2058681" cy="12620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70" y="1431590"/>
            <a:ext cx="7285038" cy="4318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accent1"/>
                </a:solidFill>
              </a:rPr>
              <a:t>Reuse</a:t>
            </a:r>
            <a:r>
              <a:rPr lang="en-US" dirty="0"/>
              <a:t> in traditional engineering is part of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chemeClr val="accent1"/>
                </a:solidFill>
              </a:rPr>
              <a:t>standard </a:t>
            </a:r>
            <a:r>
              <a:rPr lang="en-US" dirty="0">
                <a:solidFill>
                  <a:schemeClr val="accent1"/>
                </a:solidFill>
              </a:rPr>
              <a:t>engineering </a:t>
            </a:r>
            <a:r>
              <a:rPr lang="en-US" dirty="0" smtClean="0">
                <a:solidFill>
                  <a:schemeClr val="accent1"/>
                </a:solidFill>
              </a:rPr>
              <a:t>process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/>
              <a:t>to </a:t>
            </a:r>
            <a:r>
              <a:rPr lang="en-US" dirty="0" smtClean="0"/>
              <a:t>save </a:t>
            </a:r>
            <a:r>
              <a:rPr lang="en-US" dirty="0" smtClean="0">
                <a:solidFill>
                  <a:schemeClr val="accent1"/>
                </a:solidFill>
              </a:rPr>
              <a:t>time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1"/>
                </a:solidFill>
              </a:rPr>
              <a:t>money</a:t>
            </a:r>
            <a:endParaRPr lang="en-US" dirty="0">
              <a:solidFill>
                <a:schemeClr val="accent1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IP-Cores are the </a:t>
            </a:r>
            <a:r>
              <a:rPr lang="en-US" i="1" dirty="0" smtClean="0"/>
              <a:t>Building Blocks of Large Scale Electronic Designs</a:t>
            </a:r>
          </a:p>
          <a:p>
            <a:pPr lvl="1">
              <a:buFont typeface="Wingdings" pitchFamily="2" charset="2"/>
              <a:buChar char="§"/>
            </a:pPr>
            <a:endParaRPr lang="en-US" i="1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/>
                </a:solidFill>
              </a:rPr>
              <a:t>IP-Cores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1"/>
                </a:solidFill>
              </a:rPr>
              <a:t>Standards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Favor use of Standards by providing </a:t>
            </a:r>
            <a:r>
              <a:rPr lang="en-US" i="1" dirty="0" smtClean="0"/>
              <a:t>reference designs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IP-Cores as </a:t>
            </a:r>
            <a:r>
              <a:rPr lang="en-US" i="1" dirty="0" smtClean="0"/>
              <a:t>de-facto standards</a:t>
            </a:r>
          </a:p>
          <a:p>
            <a:pPr lvl="1">
              <a:buFont typeface="Wingdings" pitchFamily="2" charset="2"/>
              <a:buChar char="§"/>
            </a:pPr>
            <a:endParaRPr lang="en-US" i="1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5475" y="24057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IP-Cores: Why - 1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/>
              <a:t>Reusing Designs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57" y="2745292"/>
            <a:ext cx="1219200" cy="810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2" y="3648074"/>
            <a:ext cx="1570187" cy="1038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493" y="1323403"/>
            <a:ext cx="2003697" cy="133883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608136" y="2997260"/>
            <a:ext cx="7285038" cy="186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AutoNum type="arabicPeriod"/>
              <a:defRPr sz="16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1227138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AutoNum type="alphaLcPeriod"/>
              <a:defRPr sz="1600">
                <a:solidFill>
                  <a:schemeClr val="bg2"/>
                </a:solidFill>
                <a:latin typeface="+mn-lt"/>
              </a:defRPr>
            </a:lvl2pPr>
            <a:lvl3pPr marL="1825625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3pPr>
            <a:lvl4pPr marL="2424113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4pPr>
            <a:lvl5pPr marL="30226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dirty="0" smtClean="0"/>
              <a:t>Designing for reuse more expensive in first instance, but huge savings when reused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/>
                </a:solidFill>
              </a:rPr>
              <a:t>High Return on Investment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Especially true for FPGA designs</a:t>
            </a:r>
          </a:p>
        </p:txBody>
      </p:sp>
    </p:spTree>
    <p:extLst>
      <p:ext uri="{BB962C8B-B14F-4D97-AF65-F5344CB8AC3E}">
        <p14:creationId xmlns:p14="http://schemas.microsoft.com/office/powerpoint/2010/main" val="21872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507958"/>
            <a:ext cx="7982618" cy="437072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Counteract component </a:t>
            </a:r>
            <a:r>
              <a:rPr lang="en-US" dirty="0" smtClean="0">
                <a:solidFill>
                  <a:schemeClr val="accent1"/>
                </a:solidFill>
              </a:rPr>
              <a:t>obsolescence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>
                <a:solidFill>
                  <a:schemeClr val="accent1"/>
                </a:solidFill>
              </a:rPr>
              <a:t>discontinuity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guarantees </a:t>
            </a:r>
            <a:r>
              <a:rPr lang="en-US" dirty="0"/>
              <a:t>the availability of some key </a:t>
            </a:r>
            <a:r>
              <a:rPr lang="en-US" dirty="0" smtClean="0"/>
              <a:t>functions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Virtually </a:t>
            </a:r>
            <a:r>
              <a:rPr lang="en-US" i="1" dirty="0" smtClean="0"/>
              <a:t>unlimited stock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sz="5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Facilitates Porting the design</a:t>
            </a:r>
            <a:r>
              <a:rPr lang="en-US" i="1" dirty="0" smtClean="0"/>
              <a:t> </a:t>
            </a:r>
            <a:r>
              <a:rPr lang="en-US" i="1" dirty="0"/>
              <a:t>in </a:t>
            </a:r>
            <a:r>
              <a:rPr lang="en-US" i="1" dirty="0" smtClean="0"/>
              <a:t>alternative technologies</a:t>
            </a:r>
          </a:p>
          <a:p>
            <a:pPr lvl="1">
              <a:buFont typeface="Wingdings" pitchFamily="2" charset="2"/>
              <a:buChar char="§"/>
            </a:pPr>
            <a:r>
              <a:rPr lang="en-US" i="1" dirty="0" smtClean="0"/>
              <a:t>E.g. more advanced tech</a:t>
            </a:r>
            <a:endParaRPr lang="en-US" i="1" dirty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Providing </a:t>
            </a:r>
            <a:r>
              <a:rPr lang="en-US" dirty="0" smtClean="0">
                <a:solidFill>
                  <a:schemeClr val="accent1"/>
                </a:solidFill>
              </a:rPr>
              <a:t>increased performance without the need for a redesign</a:t>
            </a:r>
          </a:p>
          <a:p>
            <a:pPr>
              <a:buFont typeface="Wingdings" pitchFamily="2" charset="2"/>
              <a:buChar char="Ø"/>
            </a:pPr>
            <a:endParaRPr lang="en-US" sz="5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/>
                </a:solidFill>
              </a:rPr>
              <a:t>Promotes multiple sources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Similar, compatible components </a:t>
            </a:r>
            <a:r>
              <a:rPr lang="en-US" dirty="0"/>
              <a:t>from different providers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5475" y="24057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IP-Cores: Why - 2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Securing Designs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44" y="4914905"/>
            <a:ext cx="1671639" cy="16716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208" y="4743450"/>
            <a:ext cx="2240844" cy="184309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243283" y="5472113"/>
            <a:ext cx="2241925" cy="685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5475" y="24057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IP-Cores – Why - 3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Enabling </a:t>
            </a:r>
            <a:r>
              <a:rPr lang="en-US" dirty="0"/>
              <a:t>Higher Complexity </a:t>
            </a:r>
            <a:r>
              <a:rPr lang="en-US" dirty="0" smtClean="0"/>
              <a:t>Designs</a:t>
            </a:r>
            <a:endParaRPr lang="en-GB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4237"/>
          <a:stretch/>
        </p:blipFill>
        <p:spPr bwMode="auto">
          <a:xfrm>
            <a:off x="1018673" y="1369340"/>
            <a:ext cx="6975811" cy="481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5400000">
            <a:off x="7299159" y="3416969"/>
            <a:ext cx="1885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n. transistors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08492" y="3304675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Microns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27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75" y="209799"/>
            <a:ext cx="6105525" cy="769441"/>
          </a:xfrm>
        </p:spPr>
        <p:txBody>
          <a:bodyPr/>
          <a:lstStyle/>
          <a:p>
            <a:r>
              <a:rPr lang="en-US" b="0" i="1" dirty="0" smtClean="0"/>
              <a:t>High-Complexity IP-Core base designs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SCOC3</a:t>
            </a:r>
            <a:endParaRPr lang="en-GB" dirty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1005135"/>
            <a:ext cx="7745413" cy="554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2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75" y="209799"/>
            <a:ext cx="6105525" cy="769441"/>
          </a:xfrm>
        </p:spPr>
        <p:txBody>
          <a:bodyPr/>
          <a:lstStyle/>
          <a:p>
            <a:r>
              <a:rPr lang="en-US" b="0" i="1" dirty="0" smtClean="0"/>
              <a:t>High-Complexity IP-Core base designs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NGMP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03" y="1596784"/>
            <a:ext cx="8858872" cy="431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1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Introduction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New Design methodologies: why and what?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ESL </a:t>
            </a:r>
            <a:r>
              <a:rPr lang="en-US" smtClean="0"/>
              <a:t>Development Flow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Synthesizable HDL IP-Cores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What is an IP-Core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Why are IP-Cores useful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IP-Cores enabling design re-use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Hw</a:t>
            </a:r>
            <a:r>
              <a:rPr lang="en-US" dirty="0" smtClean="0"/>
              <a:t>/</a:t>
            </a:r>
            <a:r>
              <a:rPr lang="en-US" dirty="0" err="1" smtClean="0"/>
              <a:t>Sw</a:t>
            </a:r>
            <a:r>
              <a:rPr lang="en-US" dirty="0" smtClean="0"/>
              <a:t> </a:t>
            </a:r>
            <a:r>
              <a:rPr lang="en-US" dirty="0" err="1" smtClean="0"/>
              <a:t>Codesign</a:t>
            </a:r>
            <a:r>
              <a:rPr lang="en-US" dirty="0" smtClean="0"/>
              <a:t>: Behavioral SystemC IP-Cores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Complementing IP-Cores for a modern design flow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9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75" y="194410"/>
            <a:ext cx="6105525" cy="800219"/>
          </a:xfrm>
        </p:spPr>
        <p:txBody>
          <a:bodyPr/>
          <a:lstStyle/>
          <a:p>
            <a:r>
              <a:rPr lang="en-US" dirty="0" smtClean="0"/>
              <a:t>Why Licensing instead of Developing? </a:t>
            </a:r>
            <a:r>
              <a:rPr lang="en-US" sz="2400" b="0" dirty="0" smtClean="0"/>
              <a:t>(*)</a:t>
            </a:r>
            <a:endParaRPr lang="en-GB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1349375"/>
            <a:ext cx="7905750" cy="4318000"/>
          </a:xfrm>
        </p:spPr>
        <p:txBody>
          <a:bodyPr/>
          <a:lstStyle/>
          <a:p>
            <a:r>
              <a:rPr lang="en-US" b="1" dirty="0" smtClean="0"/>
              <a:t>No </a:t>
            </a:r>
            <a:r>
              <a:rPr lang="en-US" b="1" dirty="0"/>
              <a:t>value add to develop internally </a:t>
            </a:r>
            <a:endParaRPr lang="en-US" dirty="0"/>
          </a:p>
          <a:p>
            <a:pPr lvl="1"/>
            <a:r>
              <a:rPr lang="en-US" dirty="0" smtClean="0"/>
              <a:t>Standard </a:t>
            </a:r>
            <a:r>
              <a:rPr lang="en-US" dirty="0"/>
              <a:t>IP (e.g. PCI Express, USB) </a:t>
            </a:r>
          </a:p>
          <a:p>
            <a:pPr lvl="1"/>
            <a:r>
              <a:rPr lang="en-US" dirty="0" smtClean="0"/>
              <a:t>Development </a:t>
            </a:r>
            <a:r>
              <a:rPr lang="en-US" dirty="0"/>
              <a:t>cost greater than licensing fee </a:t>
            </a:r>
          </a:p>
          <a:p>
            <a:r>
              <a:rPr lang="en-GB" b="1" dirty="0" smtClean="0"/>
              <a:t>Immediate </a:t>
            </a:r>
            <a:r>
              <a:rPr lang="en-GB" b="1" dirty="0"/>
              <a:t>need </a:t>
            </a:r>
            <a:endParaRPr lang="en-GB" dirty="0"/>
          </a:p>
          <a:p>
            <a:pPr lvl="1"/>
            <a:r>
              <a:rPr lang="en-US" dirty="0" smtClean="0"/>
              <a:t>Development </a:t>
            </a:r>
            <a:r>
              <a:rPr lang="en-US" dirty="0"/>
              <a:t>time exceeds “need by” date 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be forced to compromise (e.g. features, maturity, area, power) </a:t>
            </a:r>
          </a:p>
          <a:p>
            <a:r>
              <a:rPr lang="en-GB" b="1" dirty="0" smtClean="0"/>
              <a:t>Can’t </a:t>
            </a:r>
            <a:r>
              <a:rPr lang="en-GB" b="1" dirty="0"/>
              <a:t>afford internal development </a:t>
            </a:r>
            <a:endParaRPr lang="en-GB" dirty="0"/>
          </a:p>
          <a:p>
            <a:pPr lvl="1"/>
            <a:r>
              <a:rPr lang="en-US" dirty="0" smtClean="0"/>
              <a:t>Licensing </a:t>
            </a:r>
            <a:r>
              <a:rPr lang="en-US" dirty="0"/>
              <a:t>IP most times cheaper </a:t>
            </a:r>
          </a:p>
          <a:p>
            <a:pPr lvl="1"/>
            <a:r>
              <a:rPr lang="en-GB" dirty="0" smtClean="0"/>
              <a:t>Lack </a:t>
            </a:r>
            <a:r>
              <a:rPr lang="en-GB" dirty="0"/>
              <a:t>skills/money </a:t>
            </a:r>
          </a:p>
          <a:p>
            <a:pPr marL="0" indent="0">
              <a:buNone/>
            </a:pPr>
            <a:r>
              <a:rPr lang="en-GB" b="1" i="1" dirty="0" smtClean="0"/>
              <a:t>Misconception </a:t>
            </a:r>
            <a:endParaRPr lang="en-GB" i="1" dirty="0"/>
          </a:p>
          <a:p>
            <a:pPr lvl="1"/>
            <a:r>
              <a:rPr lang="en-US" i="1" dirty="0" smtClean="0"/>
              <a:t>More </a:t>
            </a:r>
            <a:r>
              <a:rPr lang="en-US" i="1" dirty="0"/>
              <a:t>companies using IP -&gt; less bugs </a:t>
            </a:r>
          </a:p>
          <a:p>
            <a:pPr lvl="1"/>
            <a:r>
              <a:rPr lang="en-US" i="1" dirty="0" smtClean="0"/>
              <a:t>How </a:t>
            </a:r>
            <a:r>
              <a:rPr lang="en-US" i="1" dirty="0"/>
              <a:t>hard can it be to integrate a widely used IP</a:t>
            </a:r>
            <a:r>
              <a:rPr lang="en-US" i="1" dirty="0" smtClean="0"/>
              <a:t>?</a:t>
            </a:r>
          </a:p>
          <a:p>
            <a:pPr marL="0" indent="-76200">
              <a:buNone/>
            </a:pPr>
            <a:endParaRPr lang="en-US" sz="1100" dirty="0" smtClean="0"/>
          </a:p>
          <a:p>
            <a:pPr marL="0" indent="-76200">
              <a:buNone/>
            </a:pPr>
            <a:r>
              <a:rPr lang="en-US" sz="1100" b="1" dirty="0" smtClean="0"/>
              <a:t>(*)</a:t>
            </a:r>
            <a:r>
              <a:rPr lang="en-US" sz="1100" dirty="0" smtClean="0"/>
              <a:t> Challenges of Integrating External IP – J. Nunez, </a:t>
            </a:r>
            <a:r>
              <a:rPr lang="en-US" sz="1100" dirty="0" err="1"/>
              <a:t>F</a:t>
            </a:r>
            <a:r>
              <a:rPr lang="en-US" sz="1100" dirty="0" err="1" smtClean="0"/>
              <a:t>reescale</a:t>
            </a:r>
            <a:endParaRPr lang="en-US" sz="11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2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for IP Reuse</a:t>
            </a:r>
            <a:endParaRPr lang="en-GB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273175"/>
            <a:ext cx="7905750" cy="43180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b="1" dirty="0" smtClean="0"/>
              <a:t>Maximize Flexibility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Configurable, </a:t>
            </a:r>
            <a:r>
              <a:rPr lang="en-US" sz="1400" dirty="0" err="1" smtClean="0"/>
              <a:t>parametrizable</a:t>
            </a:r>
            <a:endParaRPr lang="en-US" sz="1400" dirty="0" smtClean="0"/>
          </a:p>
          <a:p>
            <a:pPr lvl="1">
              <a:buFont typeface="Wingdings" pitchFamily="2" charset="2"/>
              <a:buChar char="§"/>
            </a:pPr>
            <a:endParaRPr lang="en-US" sz="1000" dirty="0" smtClean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Usage in Multiple Technologies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Complex, configurable synthesis scripts, easy to insert/change/select technology specific </a:t>
            </a:r>
            <a:r>
              <a:rPr lang="en-US" sz="1400" dirty="0" smtClean="0"/>
              <a:t>elements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Comprehensive Verification Process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Adjustable for every IP-Core </a:t>
            </a:r>
            <a:r>
              <a:rPr lang="en-US" sz="1400" dirty="0" smtClean="0"/>
              <a:t>configuration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Validation to a High Confidence Level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Physical prototypes, </a:t>
            </a:r>
            <a:r>
              <a:rPr lang="en-US" sz="1400" dirty="0" smtClean="0"/>
              <a:t>demonstrators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Comprehensive and Clear User Documentation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Including proper coding style and code </a:t>
            </a:r>
            <a:r>
              <a:rPr lang="en-US" sz="1400" dirty="0" smtClean="0"/>
              <a:t>documentation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Maintenance and Support also to be taken into account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13361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for IP Reuse</a:t>
            </a:r>
            <a:endParaRPr lang="en-GB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0" y="1273175"/>
            <a:ext cx="7905750" cy="43180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b="1" dirty="0" smtClean="0"/>
              <a:t>Maximize Flexibility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Configurable, </a:t>
            </a:r>
            <a:r>
              <a:rPr lang="en-US" sz="1400" dirty="0" err="1" smtClean="0"/>
              <a:t>parametrizable</a:t>
            </a:r>
            <a:endParaRPr lang="en-US" sz="1400" dirty="0" smtClean="0"/>
          </a:p>
          <a:p>
            <a:pPr lvl="1">
              <a:buFont typeface="Wingdings" pitchFamily="2" charset="2"/>
              <a:buChar char="§"/>
            </a:pPr>
            <a:endParaRPr lang="en-US" sz="1000" dirty="0" smtClean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Usage in Multiple Technologies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Complex, configurable synthesis scripts, easy to insert/change/select technology specific </a:t>
            </a:r>
            <a:r>
              <a:rPr lang="en-US" sz="1400" dirty="0" smtClean="0"/>
              <a:t>elements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Comprehensive Verification Process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Adjustable for every IP-Core </a:t>
            </a:r>
            <a:r>
              <a:rPr lang="en-US" sz="1400" dirty="0" smtClean="0"/>
              <a:t>configuration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Validation to a High Confidence Level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Physical prototypes, </a:t>
            </a:r>
            <a:r>
              <a:rPr lang="en-US" sz="1400" dirty="0" smtClean="0"/>
              <a:t>demonstrators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Comprehensive and Clear User Documentation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Including proper coding style and code </a:t>
            </a:r>
            <a:r>
              <a:rPr lang="en-US" sz="1400" dirty="0" smtClean="0"/>
              <a:t>documentation</a:t>
            </a:r>
          </a:p>
          <a:p>
            <a:pPr lvl="1">
              <a:buFont typeface="Wingdings" pitchFamily="2" charset="2"/>
              <a:buChar char="§"/>
            </a:pPr>
            <a:endParaRPr lang="en-US" sz="1000" dirty="0"/>
          </a:p>
          <a:p>
            <a:pPr>
              <a:buFont typeface="Courier New" pitchFamily="49" charset="0"/>
              <a:buChar char="o"/>
            </a:pPr>
            <a:r>
              <a:rPr lang="en-US" b="1" dirty="0" smtClean="0"/>
              <a:t>Maintenance and Support also to be taken into account</a:t>
            </a:r>
            <a:endParaRPr lang="en-GB" b="1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6553200" y="2559050"/>
            <a:ext cx="2425700" cy="1409700"/>
          </a:xfrm>
          <a:prstGeom prst="wedgeRoundRectCallout">
            <a:avLst>
              <a:gd name="adj1" fmla="val -130499"/>
              <a:gd name="adj2" fmla="val -11587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Statically (e.g. “generics”) or at runtime (e.g. signals) to enable servicing the widest range of use cases</a:t>
            </a:r>
            <a:endParaRPr lang="en-GB" sz="1400" dirty="0"/>
          </a:p>
        </p:txBody>
      </p:sp>
      <p:sp>
        <p:nvSpPr>
          <p:cNvPr id="3" name="Rounded Rectangular Callout 2"/>
          <p:cNvSpPr/>
          <p:nvPr/>
        </p:nvSpPr>
        <p:spPr>
          <a:xfrm>
            <a:off x="6750050" y="3390900"/>
            <a:ext cx="2228850" cy="920750"/>
          </a:xfrm>
          <a:prstGeom prst="wedgeRoundRectCallout">
            <a:avLst>
              <a:gd name="adj1" fmla="val -139921"/>
              <a:gd name="adj2" fmla="val -11572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dk1"/>
                </a:solidFill>
              </a:rPr>
              <a:t>Need to </a:t>
            </a:r>
            <a:r>
              <a:rPr lang="en-US" sz="1400" i="1" dirty="0" smtClean="0">
                <a:solidFill>
                  <a:schemeClr val="dk1"/>
                </a:solidFill>
              </a:rPr>
              <a:t>easily</a:t>
            </a:r>
            <a:r>
              <a:rPr lang="en-US" sz="1400" dirty="0" smtClean="0">
                <a:solidFill>
                  <a:schemeClr val="dk1"/>
                </a:solidFill>
              </a:rPr>
              <a:t> support the most common technologies of the target user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661150" y="2203450"/>
            <a:ext cx="2425700" cy="1060450"/>
          </a:xfrm>
          <a:prstGeom prst="wedgeRoundRectCallout">
            <a:avLst>
              <a:gd name="adj1" fmla="val -127670"/>
              <a:gd name="adj2" fmla="val 12841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dk1"/>
                </a:solidFill>
              </a:rPr>
              <a:t>Important to trust the design; re-verifying it can be expensive (if feasible)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413500" y="3079750"/>
            <a:ext cx="2425700" cy="1060450"/>
          </a:xfrm>
          <a:prstGeom prst="wedgeRoundRectCallout">
            <a:avLst>
              <a:gd name="adj1" fmla="val -85785"/>
              <a:gd name="adj2" fmla="val 15715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dk1"/>
                </a:solidFill>
              </a:rPr>
              <a:t>Enables integrators to understand the design to better configure, synthesize</a:t>
            </a:r>
            <a:r>
              <a:rPr lang="en-US" sz="1400" dirty="0" smtClean="0"/>
              <a:t>, etc.</a:t>
            </a:r>
            <a:endParaRPr lang="en-GB" sz="1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5475" y="259810"/>
            <a:ext cx="6105525" cy="430887"/>
          </a:xfrm>
        </p:spPr>
        <p:txBody>
          <a:bodyPr/>
          <a:lstStyle/>
          <a:p>
            <a:r>
              <a:rPr lang="en-US" dirty="0" smtClean="0"/>
              <a:t>The Importance of Interfaces</a:t>
            </a:r>
            <a:endParaRPr lang="en-GB" dirty="0"/>
          </a:p>
        </p:txBody>
      </p:sp>
      <p:pic>
        <p:nvPicPr>
          <p:cNvPr id="1027" name="Picture 3" descr="C:\Users\luca fossati\Documents\Activities\Conferences\TEC-E_plennary_2012\IFs_exam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57" y="650183"/>
            <a:ext cx="8000317" cy="628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2609850" y="2693310"/>
            <a:ext cx="3949700" cy="18923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Standard Interfaces</a:t>
            </a:r>
          </a:p>
          <a:p>
            <a:pPr algn="ctr"/>
            <a:r>
              <a:rPr lang="en-US" sz="2400" b="1" dirty="0" smtClean="0"/>
              <a:t>favor IP reuse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6532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Hw/</a:t>
            </a:r>
            <a:r>
              <a:rPr lang="en-GB" sz="1200" dirty="0" err="1" smtClean="0">
                <a:solidFill>
                  <a:schemeClr val="tx2"/>
                </a:solidFill>
              </a:rPr>
              <a:t>Sw</a:t>
            </a:r>
            <a:r>
              <a:rPr lang="en-GB" sz="1200" dirty="0" smtClean="0">
                <a:solidFill>
                  <a:schemeClr val="tx2"/>
                </a:solidFill>
              </a:rPr>
              <a:t> initial partitioning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549F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tx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2"/>
                </a:solidFill>
              </a:rPr>
              <a:t>Design Space Exploration</a:t>
            </a:r>
            <a:endParaRPr lang="en-US" sz="1000" dirty="0">
              <a:solidFill>
                <a:schemeClr val="tx2"/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UML </a:t>
              </a:r>
              <a:r>
                <a:rPr lang="en-GB" sz="1200" dirty="0" err="1" smtClean="0"/>
                <a:t>SySML</a:t>
              </a:r>
              <a:endParaRPr lang="en-GB" sz="1200" dirty="0" smtClean="0"/>
            </a:p>
            <a:p>
              <a:pPr algn="ctr"/>
              <a:r>
                <a:rPr lang="en-GB" sz="1200" dirty="0" smtClean="0"/>
                <a:t>C/C++ AADL SystemC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Matlab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Simulink</a:t>
              </a:r>
              <a:endParaRPr lang="en-GB" sz="1200" dirty="0" smtClean="0"/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1"/>
                  </a:solidFill>
                </a:rPr>
                <a:t>Functional/Algorithmic Specification</a:t>
              </a:r>
              <a:endParaRPr lang="en-US" sz="12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co-design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 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Synthesis to RTL (</a:t>
            </a:r>
            <a:r>
              <a:rPr lang="en-US" sz="1400" dirty="0" err="1" smtClean="0">
                <a:solidFill>
                  <a:schemeClr val="tx2"/>
                </a:solidFill>
              </a:rPr>
              <a:t>hw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and ASM (</a:t>
            </a:r>
            <a:r>
              <a:rPr lang="en-US" sz="1400" dirty="0" err="1" smtClean="0">
                <a:solidFill>
                  <a:schemeClr val="tx2"/>
                </a:solidFill>
              </a:rPr>
              <a:t>sw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Synthesis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HDL</a:t>
            </a:r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Instantiation </a:t>
            </a:r>
            <a:r>
              <a:rPr lang="en-GB" sz="1200" i="1" dirty="0" smtClean="0">
                <a:solidFill>
                  <a:schemeClr val="tx1"/>
                </a:solidFill>
              </a:rPr>
              <a:t>after tuning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OS Choice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…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…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GB" dirty="0"/>
              <a:t>ESL - </a:t>
            </a:r>
            <a:r>
              <a:rPr lang="en-GB" i="1" dirty="0"/>
              <a:t>HW/SW co-design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6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Platform</a:t>
            </a:r>
            <a:endParaRPr lang="en-US" b="0" i="1" dirty="0"/>
          </a:p>
        </p:txBody>
      </p:sp>
      <p:grpSp>
        <p:nvGrpSpPr>
          <p:cNvPr id="33" name="Gruppo 32"/>
          <p:cNvGrpSpPr/>
          <p:nvPr/>
        </p:nvGrpSpPr>
        <p:grpSpPr>
          <a:xfrm>
            <a:off x="900259" y="1092437"/>
            <a:ext cx="7424098" cy="5303520"/>
            <a:chOff x="1113904" y="152400"/>
            <a:chExt cx="12373496" cy="8839200"/>
          </a:xfrm>
        </p:grpSpPr>
        <p:sp>
          <p:nvSpPr>
            <p:cNvPr id="4" name="Rettangolo arrotondato 3"/>
            <p:cNvSpPr/>
            <p:nvPr/>
          </p:nvSpPr>
          <p:spPr>
            <a:xfrm>
              <a:off x="1219200" y="152400"/>
              <a:ext cx="12268200" cy="8839200"/>
            </a:xfrm>
            <a:prstGeom prst="roundRect">
              <a:avLst/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perspectiveRight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128016" tIns="64008" rIns="128016" bIns="64008" rtlCol="0" anchor="t"/>
            <a:lstStyle/>
            <a:p>
              <a:pPr algn="r"/>
              <a:r>
                <a:rPr lang="en-US" b="1" i="1" dirty="0" smtClean="0">
                  <a:solidFill>
                    <a:schemeClr val="tx1"/>
                  </a:solidFill>
                </a:rPr>
                <a:t>Virtual Platform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ttangolo arrotondato 4"/>
            <p:cNvSpPr/>
            <p:nvPr/>
          </p:nvSpPr>
          <p:spPr>
            <a:xfrm>
              <a:off x="1113904" y="685800"/>
              <a:ext cx="8030095" cy="4527395"/>
            </a:xfrm>
            <a:prstGeom prst="roundRect">
              <a:avLst/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perspectiveRigh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r"/>
              <a:r>
                <a:rPr lang="en-US" sz="1100" b="1" i="1" dirty="0" smtClean="0"/>
                <a:t>Hardware Model</a:t>
              </a:r>
              <a:endParaRPr lang="en-US" sz="1100" b="1" i="1" dirty="0"/>
            </a:p>
          </p:txBody>
        </p:sp>
        <p:sp>
          <p:nvSpPr>
            <p:cNvPr id="6" name="Rettangolo arrotondato 5"/>
            <p:cNvSpPr/>
            <p:nvPr/>
          </p:nvSpPr>
          <p:spPr>
            <a:xfrm>
              <a:off x="1113904" y="6781800"/>
              <a:ext cx="8030095" cy="2012176"/>
            </a:xfrm>
            <a:prstGeom prst="roundRect">
              <a:avLst/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perspectiveRight"/>
              <a:lightRig rig="threePt" dir="t"/>
            </a:scene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r"/>
              <a:r>
                <a:rPr lang="en-US" sz="1100" b="1" i="1" dirty="0" smtClean="0">
                  <a:solidFill>
                    <a:schemeClr val="dk1"/>
                  </a:solidFill>
                </a:rPr>
                <a:t>Software</a:t>
              </a:r>
              <a:endParaRPr lang="en-US" sz="1100" b="1" i="1" dirty="0">
                <a:solidFill>
                  <a:schemeClr val="dk1"/>
                </a:solidFill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9883370" y="3276601"/>
              <a:ext cx="2156229" cy="2587083"/>
            </a:xfrm>
            <a:prstGeom prst="rect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b="1" i="1" dirty="0">
                  <a:solidFill>
                    <a:schemeClr val="dk1"/>
                  </a:solidFill>
                </a:rPr>
                <a:t>Controller,</a:t>
              </a:r>
            </a:p>
            <a:p>
              <a:pPr algn="ctr"/>
              <a:r>
                <a:rPr lang="en-US" sz="1100" b="1" i="1" dirty="0">
                  <a:solidFill>
                    <a:schemeClr val="dk1"/>
                  </a:solidFill>
                </a:rPr>
                <a:t>Monitor,</a:t>
              </a:r>
            </a:p>
            <a:p>
              <a:pPr algn="ctr"/>
              <a:r>
                <a:rPr lang="en-US" sz="1100" b="1" i="1" dirty="0">
                  <a:solidFill>
                    <a:schemeClr val="dk1"/>
                  </a:solidFill>
                </a:rPr>
                <a:t>Performance</a:t>
              </a:r>
            </a:p>
            <a:p>
              <a:pPr algn="ctr"/>
              <a:r>
                <a:rPr lang="en-US" sz="1100" b="1" i="1" dirty="0">
                  <a:solidFill>
                    <a:schemeClr val="dk1"/>
                  </a:solidFill>
                </a:rPr>
                <a:t>Analyzer,</a:t>
              </a:r>
            </a:p>
            <a:p>
              <a:pPr algn="ctr"/>
              <a:r>
                <a:rPr lang="en-US" sz="1100" b="1" i="1" dirty="0">
                  <a:solidFill>
                    <a:schemeClr val="dk1"/>
                  </a:solidFill>
                </a:rPr>
                <a:t>……..</a:t>
              </a:r>
            </a:p>
          </p:txBody>
        </p:sp>
        <p:sp>
          <p:nvSpPr>
            <p:cNvPr id="8" name="Rettangolo 7"/>
            <p:cNvSpPr/>
            <p:nvPr/>
          </p:nvSpPr>
          <p:spPr>
            <a:xfrm>
              <a:off x="1752600" y="7162800"/>
              <a:ext cx="2590799" cy="431180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Application</a:t>
              </a:r>
              <a:endParaRPr lang="en-US" sz="1100" dirty="0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1676400" y="8153400"/>
              <a:ext cx="2666999" cy="431180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Operating  System</a:t>
              </a:r>
              <a:endParaRPr lang="en-US" sz="1100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5467464" y="7650996"/>
              <a:ext cx="2304935" cy="431180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Binary Image</a:t>
              </a:r>
              <a:endParaRPr lang="en-US" sz="1100" dirty="0"/>
            </a:p>
          </p:txBody>
        </p:sp>
        <p:sp>
          <p:nvSpPr>
            <p:cNvPr id="11" name="Freccia in su 10"/>
            <p:cNvSpPr/>
            <p:nvPr/>
          </p:nvSpPr>
          <p:spPr>
            <a:xfrm>
              <a:off x="4594166" y="5562600"/>
              <a:ext cx="892233" cy="934224"/>
            </a:xfrm>
            <a:prstGeom prst="upArrow">
              <a:avLst/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perspectiveRigh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5791200" y="5867400"/>
              <a:ext cx="1341787" cy="436017"/>
            </a:xfrm>
            <a:prstGeom prst="rect">
              <a:avLst/>
            </a:prstGeom>
            <a:noFill/>
            <a:scene3d>
              <a:camera prst="perspective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100" i="1" dirty="0" smtClean="0"/>
                <a:t>Runs on</a:t>
              </a:r>
              <a:endParaRPr lang="en-US" sz="1100" i="1" dirty="0"/>
            </a:p>
          </p:txBody>
        </p:sp>
        <p:cxnSp>
          <p:nvCxnSpPr>
            <p:cNvPr id="13" name="Forma 12"/>
            <p:cNvCxnSpPr>
              <a:stCxn id="8" idx="3"/>
              <a:endCxn id="10" idx="0"/>
            </p:cNvCxnSpPr>
            <p:nvPr/>
          </p:nvCxnSpPr>
          <p:spPr>
            <a:xfrm>
              <a:off x="4343399" y="7378390"/>
              <a:ext cx="2276533" cy="272606"/>
            </a:xfrm>
            <a:prstGeom prst="bentConnector2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Forma 13"/>
            <p:cNvCxnSpPr>
              <a:stCxn id="9" idx="3"/>
              <a:endCxn id="10" idx="2"/>
            </p:cNvCxnSpPr>
            <p:nvPr/>
          </p:nvCxnSpPr>
          <p:spPr>
            <a:xfrm flipV="1">
              <a:off x="4343399" y="8082176"/>
              <a:ext cx="2276533" cy="286814"/>
            </a:xfrm>
            <a:prstGeom prst="bentConnector2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rot="16200000" flipH="1">
              <a:off x="8305800" y="1524001"/>
              <a:ext cx="2057400" cy="990600"/>
            </a:xfrm>
            <a:prstGeom prst="line">
              <a:avLst/>
            </a:prstGeom>
            <a:ln w="57150"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5400000" flipH="1" flipV="1">
              <a:off x="8153400" y="6858001"/>
              <a:ext cx="2362200" cy="990600"/>
            </a:xfrm>
            <a:prstGeom prst="line">
              <a:avLst/>
            </a:prstGeom>
            <a:ln w="57150"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ccia bidirezionale orizzontale 16"/>
            <p:cNvSpPr/>
            <p:nvPr/>
          </p:nvSpPr>
          <p:spPr>
            <a:xfrm>
              <a:off x="1219200" y="2819400"/>
              <a:ext cx="7509625" cy="934224"/>
            </a:xfrm>
            <a:prstGeom prst="leftRightArrow">
              <a:avLst/>
            </a:prstGeom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Interconnection Network / BUS</a:t>
              </a:r>
              <a:endParaRPr lang="en-US" sz="1100" dirty="0"/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2368666" y="762000"/>
              <a:ext cx="1635760" cy="574907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Processor</a:t>
              </a:r>
              <a:endParaRPr lang="en-US" sz="1100" dirty="0" smtClean="0">
                <a:solidFill>
                  <a:schemeClr val="dk1"/>
                </a:solidFill>
              </a:endParaRP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2368666" y="1905000"/>
              <a:ext cx="1635760" cy="503044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Cache</a:t>
              </a:r>
              <a:endParaRPr lang="en-US" sz="1100" dirty="0" smtClean="0">
                <a:solidFill>
                  <a:schemeClr val="dk1"/>
                </a:solidFill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4730866" y="1295400"/>
              <a:ext cx="1635760" cy="718634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Interrupt</a:t>
              </a:r>
            </a:p>
            <a:p>
              <a:pPr algn="ctr"/>
              <a:r>
                <a:rPr lang="en-GB" sz="1100" dirty="0" smtClean="0"/>
                <a:t>Controller</a:t>
              </a:r>
              <a:endParaRPr lang="en-US" sz="1100" dirty="0" smtClean="0">
                <a:solidFill>
                  <a:schemeClr val="dk1"/>
                </a:solidFill>
              </a:endParaRPr>
            </a:p>
          </p:txBody>
        </p:sp>
        <p:sp>
          <p:nvSpPr>
            <p:cNvPr id="21" name="Rettangolo 20"/>
            <p:cNvSpPr/>
            <p:nvPr/>
          </p:nvSpPr>
          <p:spPr>
            <a:xfrm>
              <a:off x="1378066" y="4114800"/>
              <a:ext cx="1635760" cy="718634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Embedded</a:t>
              </a:r>
            </a:p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Memory</a:t>
              </a: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3968866" y="4114800"/>
              <a:ext cx="1635760" cy="718634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Memory</a:t>
              </a:r>
            </a:p>
            <a:p>
              <a:pPr algn="ctr"/>
              <a:r>
                <a:rPr lang="en-GB" sz="1100" dirty="0" smtClean="0"/>
                <a:t>Controller</a:t>
              </a:r>
              <a:endParaRPr lang="en-US" sz="1100" dirty="0" smtClean="0">
                <a:solidFill>
                  <a:schemeClr val="dk1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6178666" y="4114800"/>
              <a:ext cx="1635760" cy="718634"/>
            </a:xfrm>
            <a:prstGeom prst="rect">
              <a:avLst/>
            </a:prstGeom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perspectiveRight"/>
              <a:lightRig rig="threePt" dir="t"/>
            </a:scene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dk1"/>
                  </a:solidFill>
                </a:rPr>
                <a:t>CAN / </a:t>
              </a:r>
              <a:r>
                <a:rPr lang="en-GB" sz="1100" dirty="0" err="1" smtClean="0">
                  <a:solidFill>
                    <a:schemeClr val="dk1"/>
                  </a:solidFill>
                </a:rPr>
                <a:t>SpW</a:t>
              </a:r>
              <a:endParaRPr lang="en-GB" sz="1100" dirty="0" smtClean="0">
                <a:solidFill>
                  <a:schemeClr val="dk1"/>
                </a:solidFill>
              </a:endParaRPr>
            </a:p>
            <a:p>
              <a:pPr algn="ctr"/>
              <a:r>
                <a:rPr lang="en-GB" sz="1100" dirty="0" smtClean="0"/>
                <a:t>Interface</a:t>
              </a:r>
              <a:endParaRPr lang="en-US" sz="1100" dirty="0" smtClean="0">
                <a:solidFill>
                  <a:schemeClr val="dk1"/>
                </a:solidFill>
              </a:endParaRPr>
            </a:p>
          </p:txBody>
        </p:sp>
        <p:cxnSp>
          <p:nvCxnSpPr>
            <p:cNvPr id="24" name="Connettore 1 23"/>
            <p:cNvCxnSpPr>
              <a:stCxn id="19" idx="2"/>
            </p:cNvCxnSpPr>
            <p:nvPr/>
          </p:nvCxnSpPr>
          <p:spPr>
            <a:xfrm rot="5400000">
              <a:off x="2855614" y="2717862"/>
              <a:ext cx="640750" cy="21114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>
              <a:stCxn id="19" idx="0"/>
              <a:endCxn id="18" idx="2"/>
            </p:cNvCxnSpPr>
            <p:nvPr/>
          </p:nvCxnSpPr>
          <p:spPr>
            <a:xfrm rot="5400000" flipH="1" flipV="1">
              <a:off x="2902500" y="1620954"/>
              <a:ext cx="568093" cy="1588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>
              <a:stCxn id="20" idx="2"/>
            </p:cNvCxnSpPr>
            <p:nvPr/>
          </p:nvCxnSpPr>
          <p:spPr>
            <a:xfrm rot="5400000">
              <a:off x="5020809" y="2520857"/>
              <a:ext cx="1034760" cy="21114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>
              <a:stCxn id="22" idx="1"/>
              <a:endCxn id="21" idx="3"/>
            </p:cNvCxnSpPr>
            <p:nvPr/>
          </p:nvCxnSpPr>
          <p:spPr>
            <a:xfrm rot="10800000">
              <a:off x="3013826" y="4474117"/>
              <a:ext cx="955040" cy="1588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23" idx="0"/>
            </p:cNvCxnSpPr>
            <p:nvPr/>
          </p:nvCxnSpPr>
          <p:spPr>
            <a:xfrm rot="16200000" flipV="1">
              <a:off x="6720480" y="3838734"/>
              <a:ext cx="532606" cy="19526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>
              <a:stCxn id="22" idx="0"/>
            </p:cNvCxnSpPr>
            <p:nvPr/>
          </p:nvCxnSpPr>
          <p:spPr>
            <a:xfrm rot="16200000" flipV="1">
              <a:off x="4510680" y="3838734"/>
              <a:ext cx="532606" cy="19526"/>
            </a:xfrm>
            <a:prstGeom prst="line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Forma 29"/>
            <p:cNvCxnSpPr>
              <a:stCxn id="18" idx="3"/>
              <a:endCxn id="20" idx="0"/>
            </p:cNvCxnSpPr>
            <p:nvPr/>
          </p:nvCxnSpPr>
          <p:spPr>
            <a:xfrm>
              <a:off x="4004426" y="1049454"/>
              <a:ext cx="1544320" cy="245946"/>
            </a:xfrm>
            <a:prstGeom prst="bentConnector2">
              <a:avLst/>
            </a:prstGeom>
            <a:ln w="38100"/>
            <a:scene3d>
              <a:camera prst="perspectiveRight"/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asellaDiTesto 30"/>
          <p:cNvSpPr txBox="1"/>
          <p:nvPr/>
        </p:nvSpPr>
        <p:spPr>
          <a:xfrm>
            <a:off x="666576" y="42730"/>
            <a:ext cx="231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ESL @ ESA</a:t>
            </a:r>
            <a:endParaRPr lang="en-US" sz="1600" i="1" dirty="0">
              <a:solidFill>
                <a:schemeClr val="accent2"/>
              </a:solidFill>
            </a:endParaRPr>
          </a:p>
        </p:txBody>
      </p:sp>
      <p:sp>
        <p:nvSpPr>
          <p:cNvPr id="3" name="Rounded Rectangular Callout 2"/>
          <p:cNvSpPr/>
          <p:nvPr/>
        </p:nvSpPr>
        <p:spPr>
          <a:xfrm>
            <a:off x="6129797" y="131630"/>
            <a:ext cx="2608881" cy="1225787"/>
          </a:xfrm>
          <a:prstGeom prst="wedgeRoundRectCallout">
            <a:avLst>
              <a:gd name="adj1" fmla="val -101642"/>
              <a:gd name="adj2" fmla="val 521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Useful both during the design of a new IP-Core and for its integration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5839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5475" y="379076"/>
            <a:ext cx="6105525" cy="430887"/>
          </a:xfrm>
        </p:spPr>
        <p:txBody>
          <a:bodyPr/>
          <a:lstStyle/>
          <a:p>
            <a:r>
              <a:rPr lang="en-GB" dirty="0" smtClean="0"/>
              <a:t>Virtual Platform: </a:t>
            </a:r>
            <a:r>
              <a:rPr lang="en-GB" b="0" i="1" dirty="0" smtClean="0"/>
              <a:t>definition and </a:t>
            </a:r>
            <a:r>
              <a:rPr lang="en-GB" b="0" i="1" dirty="0"/>
              <a:t>b</a:t>
            </a:r>
            <a:r>
              <a:rPr lang="en-GB" b="0" i="1" dirty="0" smtClean="0"/>
              <a:t>enefits</a:t>
            </a:r>
            <a:endParaRPr lang="en-US" b="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27048" y="3228597"/>
            <a:ext cx="7653338" cy="272785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Virtual Platforms are not subject to the same constraints as physical implementations: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They are “easier” to create, modify, and observe.</a:t>
            </a:r>
          </a:p>
          <a:p>
            <a:pPr>
              <a:buFont typeface="Wingdings" pitchFamily="2" charset="2"/>
              <a:buChar char="ü"/>
            </a:pPr>
            <a:endParaRPr lang="en-US" smtClean="0"/>
          </a:p>
          <a:p>
            <a:pPr>
              <a:buFont typeface="Wingdings" pitchFamily="2" charset="2"/>
              <a:buChar char="ü"/>
            </a:pPr>
            <a:r>
              <a:rPr lang="en-US" smtClean="0"/>
              <a:t>Enhanced </a:t>
            </a:r>
            <a:r>
              <a:rPr lang="en-US" dirty="0" err="1" smtClean="0"/>
              <a:t>modiﬁability</a:t>
            </a:r>
            <a:r>
              <a:rPr lang="en-US" dirty="0" smtClean="0"/>
              <a:t> of the models and of its parameters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GB" dirty="0" err="1" smtClean="0"/>
              <a:t>Observability</a:t>
            </a:r>
            <a:r>
              <a:rPr lang="en-GB" dirty="0" smtClean="0"/>
              <a:t>, controllability and not intrusive monitoring</a:t>
            </a:r>
          </a:p>
          <a:p>
            <a:pPr lvl="1">
              <a:buFont typeface="Arial" pitchFamily="34" charset="0"/>
              <a:buChar char="•"/>
            </a:pPr>
            <a:r>
              <a:rPr lang="en-GB" sz="1400" dirty="0" smtClean="0"/>
              <a:t>Performance measuring and debugging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4" name="Rettangolo arrotondato 3"/>
          <p:cNvSpPr/>
          <p:nvPr/>
        </p:nvSpPr>
        <p:spPr>
          <a:xfrm>
            <a:off x="786213" y="1572424"/>
            <a:ext cx="7554482" cy="124768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Virtual Platform is a software program that can fully mirror the functionality of a target </a:t>
            </a:r>
            <a:r>
              <a:rPr lang="en-US" dirty="0" err="1" smtClean="0"/>
              <a:t>SoC</a:t>
            </a:r>
            <a:r>
              <a:rPr lang="en-US" dirty="0" smtClean="0"/>
              <a:t> or board.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66576" y="42730"/>
            <a:ext cx="231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ESL @ ESA</a:t>
            </a:r>
            <a:endParaRPr lang="en-US" sz="16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</a:t>
            </a:r>
            <a:r>
              <a:rPr lang="en-GB" dirty="0" err="1" smtClean="0"/>
              <a:t>Modeling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5594" y="1365577"/>
            <a:ext cx="7653338" cy="4318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Models the </a:t>
            </a:r>
            <a:r>
              <a:rPr lang="en-GB" i="1" dirty="0" smtClean="0"/>
              <a:t>Base Hardware Platform</a:t>
            </a: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Can be performed at </a:t>
            </a:r>
            <a:r>
              <a:rPr lang="en-GB" dirty="0" smtClean="0">
                <a:solidFill>
                  <a:schemeClr val="accent1"/>
                </a:solidFill>
              </a:rPr>
              <a:t>various abstraction levels</a:t>
            </a:r>
            <a:r>
              <a:rPr lang="en-GB" dirty="0" smtClean="0"/>
              <a:t>: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8982" y="2409913"/>
            <a:ext cx="5273593" cy="42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666576" y="42730"/>
            <a:ext cx="231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ESL @ ESA</a:t>
            </a:r>
            <a:endParaRPr lang="en-US" sz="16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SystemC and TLM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5950" y="1587765"/>
            <a:ext cx="7653338" cy="1753639"/>
          </a:xfrm>
        </p:spPr>
        <p:txBody>
          <a:bodyPr/>
          <a:lstStyle/>
          <a:p>
            <a:pPr>
              <a:buNone/>
            </a:pPr>
            <a:r>
              <a:rPr lang="en-GB" b="1" dirty="0" smtClean="0">
                <a:solidFill>
                  <a:schemeClr val="accent1"/>
                </a:solidFill>
              </a:rPr>
              <a:t>SystemC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IEEE standard, implemented as </a:t>
            </a:r>
            <a:r>
              <a:rPr lang="en-GB" i="1" dirty="0" smtClean="0"/>
              <a:t>a set of C++ classes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Standard C++ compiler can be used to generate an executable specification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Addresses various levels of abstraction down to RTL</a:t>
            </a:r>
            <a:endParaRPr lang="en-US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 bwMode="auto">
          <a:xfrm>
            <a:off x="614522" y="3492095"/>
            <a:ext cx="7653338" cy="228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Level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Modeling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(TLM)</a:t>
            </a:r>
          </a:p>
          <a:p>
            <a:pPr marL="342900" lvl="0" indent="-342900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1600" kern="0" dirty="0" smtClean="0">
                <a:solidFill>
                  <a:schemeClr val="bg2"/>
                </a:solidFill>
                <a:latin typeface="+mn-lt"/>
              </a:rPr>
              <a:t>Well-established methodology for modeling complex systems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Separates 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communication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computation</a:t>
            </a:r>
          </a:p>
          <a:p>
            <a:pPr marL="342900" lvl="0" indent="-342900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1600" kern="0" dirty="0" smtClean="0">
                <a:solidFill>
                  <a:schemeClr val="bg2"/>
                </a:solidFill>
                <a:latin typeface="+mn-lt"/>
              </a:rPr>
              <a:t>Modules communicate with the rest of the world by performing “</a:t>
            </a:r>
            <a:r>
              <a:rPr lang="en-US" sz="1600" i="1" kern="0" dirty="0" smtClean="0">
                <a:solidFill>
                  <a:schemeClr val="bg2"/>
                </a:solidFill>
                <a:latin typeface="+mn-lt"/>
              </a:rPr>
              <a:t>transactions”</a:t>
            </a:r>
          </a:p>
          <a:p>
            <a:pPr marL="800100" lvl="1" indent="-342900">
              <a:lnSpc>
                <a:spcPct val="119000"/>
              </a:lnSpc>
              <a:spcBef>
                <a:spcPct val="20000"/>
              </a:spcBef>
              <a:buClr>
                <a:schemeClr val="accent1"/>
              </a:buClr>
              <a:buFont typeface="Courier New" pitchFamily="49" charset="0"/>
              <a:buChar char="o"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Instead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GB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modeling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every single transferred bit, “</a:t>
            </a:r>
            <a:r>
              <a:rPr kumimoji="0" lang="en-GB" sz="1400" b="0" i="1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structures” are exchanged</a:t>
            </a:r>
            <a:endParaRPr kumimoji="0" lang="en-US" sz="1400" b="0" i="1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66576" y="42730"/>
            <a:ext cx="231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ESL @ ESA</a:t>
            </a:r>
            <a:endParaRPr lang="en-US" sz="16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37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5594" y="1339939"/>
            <a:ext cx="7653338" cy="431800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Current focus of ESA ESL activities is </a:t>
            </a:r>
            <a:r>
              <a:rPr lang="en-GB" i="1" dirty="0" smtClean="0">
                <a:solidFill>
                  <a:schemeClr val="accent1"/>
                </a:solidFill>
              </a:rPr>
              <a:t>Instruction-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Cycle-</a:t>
            </a:r>
            <a:r>
              <a:rPr lang="en-GB" dirty="0" smtClean="0"/>
              <a:t> accurate models</a:t>
            </a:r>
          </a:p>
          <a:p>
            <a:pPr lvl="1">
              <a:buFont typeface="Courier New" pitchFamily="49" charset="0"/>
              <a:buChar char="o"/>
            </a:pPr>
            <a:r>
              <a:rPr lang="en-GB" sz="1400" dirty="0" smtClean="0"/>
              <a:t>Good trade-off among flexibility, simulation speed, and performance (speed, power consumption, area …) estimation accuracy</a:t>
            </a:r>
          </a:p>
          <a:p>
            <a:pPr lvl="1">
              <a:buFont typeface="Courier New" pitchFamily="49" charset="0"/>
              <a:buChar char="o"/>
            </a:pPr>
            <a:endParaRPr lang="en-GB" sz="14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Models are based on SystemC and TLM libraries/methodologies</a:t>
            </a:r>
          </a:p>
          <a:p>
            <a:pPr lvl="1">
              <a:buFont typeface="Courier New" pitchFamily="49" charset="0"/>
              <a:buChar char="o"/>
            </a:pPr>
            <a:r>
              <a:rPr lang="en-GB" sz="1400" dirty="0" smtClean="0"/>
              <a:t>Built on the C++ language</a:t>
            </a:r>
          </a:p>
          <a:p>
            <a:pPr lvl="1">
              <a:buFont typeface="Courier New" pitchFamily="49" charset="0"/>
              <a:buChar char="o"/>
            </a:pPr>
            <a:r>
              <a:rPr lang="en-GB" sz="1400" dirty="0" smtClean="0"/>
              <a:t>Allows expressing </a:t>
            </a:r>
            <a:r>
              <a:rPr lang="en-GB" sz="1400" i="1" dirty="0" smtClean="0"/>
              <a:t>concurrency</a:t>
            </a:r>
            <a:r>
              <a:rPr lang="en-GB" sz="1400" dirty="0" smtClean="0"/>
              <a:t>,  </a:t>
            </a:r>
            <a:r>
              <a:rPr lang="en-GB" sz="1400" i="1" dirty="0" smtClean="0"/>
              <a:t>synchronization</a:t>
            </a:r>
            <a:r>
              <a:rPr lang="en-GB" sz="1400" dirty="0" smtClean="0"/>
              <a:t> and </a:t>
            </a:r>
            <a:r>
              <a:rPr lang="en-GB" sz="1400" i="1" dirty="0" smtClean="0"/>
              <a:t>timing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6576" y="42730"/>
            <a:ext cx="231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accent2"/>
                </a:solidFill>
              </a:rPr>
              <a:t>ESL @ ESA</a:t>
            </a:r>
            <a:endParaRPr lang="en-US" sz="1600" i="1" dirty="0">
              <a:solidFill>
                <a:schemeClr val="accent2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615950" y="388054"/>
            <a:ext cx="61055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GB" dirty="0" smtClean="0"/>
              <a:t>Current Activities </a:t>
            </a:r>
            <a:r>
              <a:rPr lang="en-GB" sz="2000" b="0" dirty="0" smtClean="0"/>
              <a:t>@ ESA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6037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p Arrow 10"/>
          <p:cNvSpPr/>
          <p:nvPr/>
        </p:nvSpPr>
        <p:spPr>
          <a:xfrm rot="3600000">
            <a:off x="4517617" y="-472749"/>
            <a:ext cx="915687" cy="7924980"/>
          </a:xfrm>
          <a:prstGeom prst="upArrow">
            <a:avLst>
              <a:gd name="adj1" fmla="val 50000"/>
              <a:gd name="adj2" fmla="val 482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2000" dirty="0" smtClean="0"/>
              <a:t>Evolution in Time</a:t>
            </a:r>
            <a:endParaRPr lang="en-GB" sz="2000" dirty="0"/>
          </a:p>
        </p:txBody>
      </p:sp>
      <p:sp>
        <p:nvSpPr>
          <p:cNvPr id="18" name="Line Callout 1 17"/>
          <p:cNvSpPr/>
          <p:nvPr/>
        </p:nvSpPr>
        <p:spPr>
          <a:xfrm>
            <a:off x="5981700" y="1524000"/>
            <a:ext cx="1803297" cy="698500"/>
          </a:xfrm>
          <a:prstGeom prst="borderCallout1">
            <a:avLst>
              <a:gd name="adj1" fmla="val 18750"/>
              <a:gd name="adj2" fmla="val -8333"/>
              <a:gd name="adj3" fmla="val 114170"/>
              <a:gd name="adj4" fmla="val -567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Instruction-Set</a:t>
            </a:r>
            <a:endParaRPr lang="en-GB" sz="1600" dirty="0">
              <a:solidFill>
                <a:schemeClr val="dk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555761" y="2412206"/>
            <a:ext cx="1637504" cy="800100"/>
          </a:xfrm>
          <a:prstGeom prst="borderCallout1">
            <a:avLst>
              <a:gd name="adj1" fmla="val 104464"/>
              <a:gd name="adj2" fmla="val 44266"/>
              <a:gd name="adj3" fmla="val 355357"/>
              <a:gd name="adj4" fmla="val 1426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Standard</a:t>
            </a:r>
          </a:p>
          <a:p>
            <a:pPr algn="ctr"/>
            <a:r>
              <a:rPr lang="en-US" sz="1600" dirty="0" smtClean="0"/>
              <a:t>Components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0" i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Design Methods: Why?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00" y="4531500"/>
            <a:ext cx="573900" cy="5739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3911" y="5207000"/>
            <a:ext cx="543700" cy="54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65" y="5308600"/>
            <a:ext cx="793258" cy="700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21716" y="4751715"/>
            <a:ext cx="1250017" cy="8033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04744" y="1841500"/>
            <a:ext cx="1273542" cy="114141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4807" y="2539206"/>
            <a:ext cx="1879193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ular Callout 11"/>
          <p:cNvSpPr/>
          <p:nvPr/>
        </p:nvSpPr>
        <p:spPr>
          <a:xfrm>
            <a:off x="466629" y="3489740"/>
            <a:ext cx="1819371" cy="700465"/>
          </a:xfrm>
          <a:prstGeom prst="wedgeRoundRectCallout">
            <a:avLst>
              <a:gd name="adj1" fmla="val -39194"/>
              <a:gd name="adj2" fmla="val 111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Discrete</a:t>
            </a:r>
          </a:p>
          <a:p>
            <a:pPr algn="ctr"/>
            <a:r>
              <a:rPr lang="en-US" dirty="0" smtClean="0"/>
              <a:t>Components</a:t>
            </a:r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2286000" y="1524000"/>
            <a:ext cx="1536700" cy="698500"/>
          </a:xfrm>
          <a:prstGeom prst="wedgeRoundRectCallout">
            <a:avLst>
              <a:gd name="adj1" fmla="val 79167"/>
              <a:gd name="adj2" fmla="val 970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in a Chip</a:t>
            </a:r>
            <a:endParaRPr lang="en-GB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4741515" y="5867491"/>
            <a:ext cx="1603140" cy="674134"/>
          </a:xfrm>
          <a:prstGeom prst="wedgeRoundRectCallout">
            <a:avLst>
              <a:gd name="adj1" fmla="val -98469"/>
              <a:gd name="adj2" fmla="val -918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VLSI</a:t>
            </a:r>
          </a:p>
          <a:p>
            <a:pPr algn="ctr"/>
            <a:r>
              <a:rPr lang="en-US" dirty="0" smtClean="0"/>
              <a:t>Circuits</a:t>
            </a:r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6933997" y="4345154"/>
            <a:ext cx="1702003" cy="808228"/>
          </a:xfrm>
          <a:prstGeom prst="wedgeRoundRectCallout">
            <a:avLst>
              <a:gd name="adj1" fmla="val -23818"/>
              <a:gd name="adj2" fmla="val -2061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Systems-on-Chip</a:t>
            </a:r>
            <a:endParaRPr lang="en-GB" dirty="0"/>
          </a:p>
        </p:txBody>
      </p:sp>
      <p:sp>
        <p:nvSpPr>
          <p:cNvPr id="17" name="Line Callout 1 16"/>
          <p:cNvSpPr/>
          <p:nvPr/>
        </p:nvSpPr>
        <p:spPr>
          <a:xfrm>
            <a:off x="3266607" y="3489741"/>
            <a:ext cx="1474907" cy="700464"/>
          </a:xfrm>
          <a:prstGeom prst="borderCallout1">
            <a:avLst>
              <a:gd name="adj1" fmla="val 107391"/>
              <a:gd name="adj2" fmla="val 44194"/>
              <a:gd name="adj3" fmla="val 178811"/>
              <a:gd name="adj4" fmla="val 6627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Devices</a:t>
            </a:r>
            <a:endParaRPr lang="en-GB" sz="1600" dirty="0">
              <a:solidFill>
                <a:schemeClr val="dk1"/>
              </a:solidFill>
            </a:endParaRPr>
          </a:p>
        </p:txBody>
      </p:sp>
      <p:sp>
        <p:nvSpPr>
          <p:cNvPr id="19" name="Line Callout 1 18"/>
          <p:cNvSpPr/>
          <p:nvPr/>
        </p:nvSpPr>
        <p:spPr>
          <a:xfrm>
            <a:off x="5613348" y="3757612"/>
            <a:ext cx="1270000" cy="781844"/>
          </a:xfrm>
          <a:prstGeom prst="borderCallout1">
            <a:avLst>
              <a:gd name="adj1" fmla="val -18610"/>
              <a:gd name="adj2" fmla="val 76667"/>
              <a:gd name="adj3" fmla="val -114911"/>
              <a:gd name="adj4" fmla="val 134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Design</a:t>
            </a:r>
            <a:endParaRPr lang="en-GB" sz="1600" dirty="0">
              <a:solidFill>
                <a:schemeClr val="dk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674" y="394494"/>
            <a:ext cx="1237326" cy="147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95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Hw/</a:t>
            </a:r>
            <a:r>
              <a:rPr lang="en-GB" sz="1200" dirty="0" err="1" smtClean="0">
                <a:solidFill>
                  <a:schemeClr val="tx2"/>
                </a:solidFill>
              </a:rPr>
              <a:t>Sw</a:t>
            </a:r>
            <a:r>
              <a:rPr lang="en-GB" sz="1200" dirty="0" smtClean="0">
                <a:solidFill>
                  <a:schemeClr val="tx2"/>
                </a:solidFill>
              </a:rPr>
              <a:t> initial partitioning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tx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2"/>
                </a:solidFill>
              </a:rPr>
              <a:t>Design Space Exploration</a:t>
            </a:r>
            <a:endParaRPr lang="en-US" sz="1000" dirty="0">
              <a:solidFill>
                <a:schemeClr val="tx2"/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UML </a:t>
              </a:r>
              <a:r>
                <a:rPr lang="en-GB" sz="1200" dirty="0" err="1" smtClean="0"/>
                <a:t>SySML</a:t>
              </a:r>
              <a:endParaRPr lang="en-GB" sz="1200" dirty="0" smtClean="0"/>
            </a:p>
            <a:p>
              <a:pPr algn="ctr"/>
              <a:r>
                <a:rPr lang="en-GB" sz="1200" dirty="0" smtClean="0"/>
                <a:t>C/C++ AADL SystemC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Matlab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Simulink</a:t>
              </a:r>
              <a:endParaRPr lang="en-GB" sz="1200" dirty="0" smtClean="0"/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1"/>
                  </a:solidFill>
                </a:rPr>
                <a:t>Functional/Algorithmic Specification</a:t>
              </a:r>
              <a:endParaRPr lang="en-US" sz="12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co-design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 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Synthesis to RTL (</a:t>
            </a:r>
            <a:r>
              <a:rPr lang="en-US" sz="1400" dirty="0" err="1" smtClean="0">
                <a:solidFill>
                  <a:schemeClr val="tx2"/>
                </a:solidFill>
              </a:rPr>
              <a:t>hw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and ASM (</a:t>
            </a:r>
            <a:r>
              <a:rPr lang="en-US" sz="1400" dirty="0" err="1" smtClean="0">
                <a:solidFill>
                  <a:schemeClr val="tx2"/>
                </a:solidFill>
              </a:rPr>
              <a:t>sw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Synthesis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HDL</a:t>
            </a:r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Instantiation </a:t>
            </a:r>
            <a:r>
              <a:rPr lang="en-GB" sz="1200" i="1" dirty="0" smtClean="0">
                <a:solidFill>
                  <a:schemeClr val="tx1"/>
                </a:solidFill>
              </a:rPr>
              <a:t>after tuning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OS Choice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…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…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  <p:sp>
        <p:nvSpPr>
          <p:cNvPr id="43" name="Callout 1 41"/>
          <p:cNvSpPr/>
          <p:nvPr/>
        </p:nvSpPr>
        <p:spPr>
          <a:xfrm>
            <a:off x="3426864" y="1222048"/>
            <a:ext cx="1811708" cy="606752"/>
          </a:xfrm>
          <a:prstGeom prst="borderCallout1">
            <a:avLst>
              <a:gd name="adj1" fmla="val 60685"/>
              <a:gd name="adj2" fmla="val -6628"/>
              <a:gd name="adj3" fmla="val 178607"/>
              <a:gd name="adj4" fmla="val -42450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SpaceStudio</a:t>
            </a:r>
            <a:endParaRPr lang="en-US" dirty="0" smtClean="0"/>
          </a:p>
        </p:txBody>
      </p:sp>
      <p:sp>
        <p:nvSpPr>
          <p:cNvPr id="44" name="Callout 1 45"/>
          <p:cNvSpPr/>
          <p:nvPr/>
        </p:nvSpPr>
        <p:spPr>
          <a:xfrm>
            <a:off x="7392110" y="3657600"/>
            <a:ext cx="1666430" cy="846034"/>
          </a:xfrm>
          <a:prstGeom prst="borderCallout1">
            <a:avLst>
              <a:gd name="adj1" fmla="val 68750"/>
              <a:gd name="adj2" fmla="val -8333"/>
              <a:gd name="adj3" fmla="val -22348"/>
              <a:gd name="adj4" fmla="val -52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SocROCKET</a:t>
            </a:r>
            <a:r>
              <a:rPr lang="en-GB" dirty="0" smtClean="0"/>
              <a:t> &amp; SystemC Models</a:t>
            </a:r>
            <a:endParaRPr lang="en-US" dirty="0"/>
          </a:p>
        </p:txBody>
      </p:sp>
      <p:sp>
        <p:nvSpPr>
          <p:cNvPr id="46" name="Callout 1 39"/>
          <p:cNvSpPr/>
          <p:nvPr/>
        </p:nvSpPr>
        <p:spPr>
          <a:xfrm>
            <a:off x="1666430" y="3324313"/>
            <a:ext cx="1495515" cy="794759"/>
          </a:xfrm>
          <a:prstGeom prst="borderCallout1">
            <a:avLst>
              <a:gd name="adj1" fmla="val 60686"/>
              <a:gd name="adj2" fmla="val -4904"/>
              <a:gd name="adj3" fmla="val -24059"/>
              <a:gd name="adj4" fmla="val -40619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ASSERT &amp; TASTE</a:t>
            </a:r>
            <a:endParaRPr lang="en-US" dirty="0"/>
          </a:p>
        </p:txBody>
      </p:sp>
      <p:sp>
        <p:nvSpPr>
          <p:cNvPr id="47" name="Callout 1 48"/>
          <p:cNvSpPr/>
          <p:nvPr/>
        </p:nvSpPr>
        <p:spPr>
          <a:xfrm>
            <a:off x="7315200" y="5366762"/>
            <a:ext cx="1649338" cy="1076770"/>
          </a:xfrm>
          <a:prstGeom prst="borderCallout1">
            <a:avLst>
              <a:gd name="adj1" fmla="val -5469"/>
              <a:gd name="adj2" fmla="val 14309"/>
              <a:gd name="adj3" fmla="val -44616"/>
              <a:gd name="adj4" fmla="val -139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ASSERT, TASTE, </a:t>
            </a:r>
            <a:r>
              <a:rPr lang="en-GB" sz="1400" dirty="0" err="1" smtClean="0"/>
              <a:t>SpaceStudio</a:t>
            </a:r>
            <a:r>
              <a:rPr lang="en-GB" sz="1400" dirty="0" smtClean="0"/>
              <a:t>, Catapult C, HDL Coder …</a:t>
            </a:r>
            <a:endParaRPr lang="en-US" sz="1400" dirty="0"/>
          </a:p>
        </p:txBody>
      </p:sp>
      <p:sp>
        <p:nvSpPr>
          <p:cNvPr id="48" name="Callout 1 53"/>
          <p:cNvSpPr/>
          <p:nvPr/>
        </p:nvSpPr>
        <p:spPr>
          <a:xfrm>
            <a:off x="1999715" y="4691641"/>
            <a:ext cx="1442813" cy="767698"/>
          </a:xfrm>
          <a:prstGeom prst="borderCallout1">
            <a:avLst>
              <a:gd name="adj1" fmla="val 108144"/>
              <a:gd name="adj2" fmla="val 52180"/>
              <a:gd name="adj3" fmla="val 183713"/>
              <a:gd name="adj4" fmla="val 114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HDL</a:t>
            </a:r>
          </a:p>
          <a:p>
            <a:pPr algn="ctr"/>
            <a:r>
              <a:rPr lang="en-GB" dirty="0" smtClean="0"/>
              <a:t>IP Cores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1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Electronic systems are becoming more and more complex</a:t>
            </a:r>
          </a:p>
          <a:p>
            <a:pPr marL="1093788" lvl="1" indent="-285750">
              <a:buFont typeface="Wingdings" pitchFamily="2" charset="2"/>
              <a:buChar char="§"/>
            </a:pPr>
            <a:r>
              <a:rPr lang="en-US" sz="1400" dirty="0" smtClean="0"/>
              <a:t>Necessary to adopt new methodologies to be able to efficiently design them</a:t>
            </a:r>
          </a:p>
          <a:p>
            <a:pPr marL="1093788" lvl="1" indent="-285750">
              <a:buFont typeface="Wingdings" pitchFamily="2" charset="2"/>
              <a:buChar char="§"/>
            </a:pPr>
            <a:r>
              <a:rPr lang="en-US" sz="1400" dirty="0" smtClean="0"/>
              <a:t>Grouped under the name Electronic System-Level design (ESL)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use of hardware IP-Cores is fundamental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Enables re-using past designs, focus on the new, ad-hoc functionality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Other advantages as well (securing design, promoting standards, etc.)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Other elements complete the ESL development flow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err="1" smtClean="0"/>
              <a:t>Hw</a:t>
            </a:r>
            <a:r>
              <a:rPr lang="en-US" sz="1400" dirty="0" smtClean="0"/>
              <a:t>/</a:t>
            </a:r>
            <a:r>
              <a:rPr lang="en-US" sz="1400" dirty="0" err="1" smtClean="0"/>
              <a:t>Sw</a:t>
            </a:r>
            <a:r>
              <a:rPr lang="en-US" sz="1400" dirty="0" smtClean="0"/>
              <a:t> </a:t>
            </a:r>
            <a:r>
              <a:rPr lang="en-US" sz="1400" dirty="0" err="1" smtClean="0"/>
              <a:t>codesign</a:t>
            </a:r>
            <a:r>
              <a:rPr lang="en-US" sz="1400" dirty="0" smtClean="0"/>
              <a:t>, high-level, behavioral synthesis, efficient specification languages, etc.</a:t>
            </a:r>
            <a:endParaRPr lang="en-US" sz="1400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ESA is active on most of the ESL aspects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Today we will only focus on </a:t>
            </a:r>
            <a:r>
              <a:rPr lang="en-US" sz="1400" dirty="0"/>
              <a:t>hardware synthesizable </a:t>
            </a:r>
            <a:r>
              <a:rPr lang="en-US" sz="1400" dirty="0" smtClean="0"/>
              <a:t>digital and analog IP-Cores</a:t>
            </a:r>
            <a:endParaRPr lang="en-US" sz="1400" dirty="0"/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6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more information:</a:t>
            </a:r>
          </a:p>
          <a:p>
            <a:pPr marL="1169988" lvl="1" indent="-285750">
              <a:buFont typeface="Wingdings" pitchFamily="2" charset="2"/>
              <a:buChar char="Ø"/>
            </a:pPr>
            <a:r>
              <a:rPr lang="en-US" dirty="0" smtClean="0">
                <a:hlinkClick r:id="rId2"/>
              </a:rPr>
              <a:t>Luca.Fossati@esa.int</a:t>
            </a:r>
            <a:endParaRPr lang="en-US" dirty="0" smtClean="0"/>
          </a:p>
          <a:p>
            <a:pPr marL="1169988" lvl="1" indent="-285750">
              <a:buFont typeface="Wingdings" pitchFamily="2" charset="2"/>
              <a:buChar char="Ø"/>
            </a:pPr>
            <a:r>
              <a:rPr lang="en-GB" dirty="0" smtClean="0">
                <a:hlinkClick r:id="rId3"/>
              </a:rPr>
              <a:t>http://microelectronics.esa.int</a:t>
            </a:r>
            <a:r>
              <a:rPr lang="en-GB" dirty="0" smtClean="0"/>
              <a:t> </a:t>
            </a:r>
          </a:p>
          <a:p>
            <a:pPr marL="1169988" lvl="1" indent="-285750">
              <a:buFont typeface="Wingdings" pitchFamily="2" charset="2"/>
              <a:buChar char="Ø"/>
            </a:pPr>
            <a:r>
              <a:rPr lang="en-GB" sz="1500" dirty="0">
                <a:hlinkClick r:id="rId4"/>
              </a:rPr>
              <a:t>http://www.esa.int/TEC/Microelectronics/SEM6H0AMT7G_0.html</a:t>
            </a:r>
            <a:endParaRPr lang="en-GB" sz="1500" dirty="0" smtClean="0"/>
          </a:p>
          <a:p>
            <a:pPr marL="1169988" lvl="1" indent="-285750">
              <a:buFont typeface="Wingdings" pitchFamily="2" charset="2"/>
              <a:buChar char="Ø"/>
            </a:pP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252" y="1351418"/>
            <a:ext cx="2450432" cy="257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p Arrow 10"/>
          <p:cNvSpPr/>
          <p:nvPr/>
        </p:nvSpPr>
        <p:spPr>
          <a:xfrm rot="3600000">
            <a:off x="4517617" y="-472749"/>
            <a:ext cx="915687" cy="7924980"/>
          </a:xfrm>
          <a:prstGeom prst="upArrow">
            <a:avLst>
              <a:gd name="adj1" fmla="val 50000"/>
              <a:gd name="adj2" fmla="val 482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2000" dirty="0" smtClean="0"/>
              <a:t>Evolution in Time</a:t>
            </a:r>
            <a:endParaRPr lang="en-GB" sz="2000" dirty="0"/>
          </a:p>
        </p:txBody>
      </p:sp>
      <p:sp>
        <p:nvSpPr>
          <p:cNvPr id="18" name="Line Callout 1 17"/>
          <p:cNvSpPr/>
          <p:nvPr/>
        </p:nvSpPr>
        <p:spPr>
          <a:xfrm>
            <a:off x="5981700" y="1524000"/>
            <a:ext cx="1803297" cy="698500"/>
          </a:xfrm>
          <a:prstGeom prst="borderCallout1">
            <a:avLst>
              <a:gd name="adj1" fmla="val 18750"/>
              <a:gd name="adj2" fmla="val -8333"/>
              <a:gd name="adj3" fmla="val 114170"/>
              <a:gd name="adj4" fmla="val -567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Instruction-Set</a:t>
            </a:r>
            <a:endParaRPr lang="en-GB" sz="1600" dirty="0">
              <a:solidFill>
                <a:schemeClr val="dk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555761" y="2412206"/>
            <a:ext cx="1637504" cy="800100"/>
          </a:xfrm>
          <a:prstGeom prst="borderCallout1">
            <a:avLst>
              <a:gd name="adj1" fmla="val 104464"/>
              <a:gd name="adj2" fmla="val 44266"/>
              <a:gd name="adj3" fmla="val 355357"/>
              <a:gd name="adj4" fmla="val 1426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Standard</a:t>
            </a:r>
          </a:p>
          <a:p>
            <a:pPr algn="ctr"/>
            <a:r>
              <a:rPr lang="en-US" sz="1600" dirty="0" smtClean="0"/>
              <a:t>Components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0" i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Design Methods: Why?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00" y="4531500"/>
            <a:ext cx="573900" cy="5739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3911" y="5207000"/>
            <a:ext cx="543700" cy="54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65" y="5308600"/>
            <a:ext cx="793258" cy="700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21716" y="4751715"/>
            <a:ext cx="1250017" cy="8033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04744" y="1841500"/>
            <a:ext cx="1273542" cy="114141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4807" y="2539206"/>
            <a:ext cx="1879193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ular Callout 11"/>
          <p:cNvSpPr/>
          <p:nvPr/>
        </p:nvSpPr>
        <p:spPr>
          <a:xfrm>
            <a:off x="466629" y="3489740"/>
            <a:ext cx="1819371" cy="700465"/>
          </a:xfrm>
          <a:prstGeom prst="wedgeRoundRectCallout">
            <a:avLst>
              <a:gd name="adj1" fmla="val -39194"/>
              <a:gd name="adj2" fmla="val 111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Discrete</a:t>
            </a:r>
          </a:p>
          <a:p>
            <a:pPr algn="ctr"/>
            <a:r>
              <a:rPr lang="en-US" dirty="0" smtClean="0"/>
              <a:t>Components</a:t>
            </a:r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2286000" y="1524000"/>
            <a:ext cx="1536700" cy="698500"/>
          </a:xfrm>
          <a:prstGeom prst="wedgeRoundRectCallout">
            <a:avLst>
              <a:gd name="adj1" fmla="val 79167"/>
              <a:gd name="adj2" fmla="val 970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in a Chip</a:t>
            </a:r>
            <a:endParaRPr lang="en-GB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4741515" y="5867491"/>
            <a:ext cx="1603140" cy="674134"/>
          </a:xfrm>
          <a:prstGeom prst="wedgeRoundRectCallout">
            <a:avLst>
              <a:gd name="adj1" fmla="val -98469"/>
              <a:gd name="adj2" fmla="val -918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VLSI</a:t>
            </a:r>
          </a:p>
          <a:p>
            <a:pPr algn="ctr"/>
            <a:r>
              <a:rPr lang="en-US" dirty="0" smtClean="0"/>
              <a:t>Circuits</a:t>
            </a:r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6933997" y="4345154"/>
            <a:ext cx="1702003" cy="808228"/>
          </a:xfrm>
          <a:prstGeom prst="wedgeRoundRectCallout">
            <a:avLst>
              <a:gd name="adj1" fmla="val -23818"/>
              <a:gd name="adj2" fmla="val -2061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Systems-on-Chip</a:t>
            </a:r>
            <a:endParaRPr lang="en-GB" dirty="0"/>
          </a:p>
        </p:txBody>
      </p:sp>
      <p:sp>
        <p:nvSpPr>
          <p:cNvPr id="17" name="Line Callout 1 16"/>
          <p:cNvSpPr/>
          <p:nvPr/>
        </p:nvSpPr>
        <p:spPr>
          <a:xfrm>
            <a:off x="3266607" y="3489741"/>
            <a:ext cx="1474907" cy="700464"/>
          </a:xfrm>
          <a:prstGeom prst="borderCallout1">
            <a:avLst>
              <a:gd name="adj1" fmla="val 107391"/>
              <a:gd name="adj2" fmla="val 44194"/>
              <a:gd name="adj3" fmla="val 178811"/>
              <a:gd name="adj4" fmla="val 6627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Devices</a:t>
            </a:r>
            <a:endParaRPr lang="en-GB" sz="1600" dirty="0">
              <a:solidFill>
                <a:schemeClr val="dk1"/>
              </a:solidFill>
            </a:endParaRPr>
          </a:p>
        </p:txBody>
      </p:sp>
      <p:sp>
        <p:nvSpPr>
          <p:cNvPr id="19" name="Line Callout 1 18"/>
          <p:cNvSpPr/>
          <p:nvPr/>
        </p:nvSpPr>
        <p:spPr>
          <a:xfrm>
            <a:off x="5613348" y="3757612"/>
            <a:ext cx="1270000" cy="781844"/>
          </a:xfrm>
          <a:prstGeom prst="borderCallout1">
            <a:avLst>
              <a:gd name="adj1" fmla="val -18610"/>
              <a:gd name="adj2" fmla="val 76667"/>
              <a:gd name="adj3" fmla="val -114911"/>
              <a:gd name="adj4" fmla="val 134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dk1"/>
                </a:solidFill>
              </a:rPr>
              <a:t>Standard Design</a:t>
            </a:r>
            <a:endParaRPr lang="en-GB" sz="1600" dirty="0">
              <a:solidFill>
                <a:schemeClr val="dk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378672" y="2222500"/>
            <a:ext cx="6218286" cy="265376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Evolution in Designs must be met by Evolutions in Design methodologies</a:t>
            </a:r>
          </a:p>
          <a:p>
            <a:pPr algn="ctr"/>
            <a:r>
              <a:rPr lang="en-US" sz="2000" i="1" dirty="0" smtClean="0">
                <a:solidFill>
                  <a:schemeClr val="tx1"/>
                </a:solidFill>
              </a:rPr>
              <a:t>As in the ‘90s we moved from schematics to VHDL</a:t>
            </a:r>
            <a:endParaRPr lang="en-GB" sz="2000" i="1" dirty="0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674" y="394494"/>
            <a:ext cx="1237326" cy="147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9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75" y="24057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Design Methods: Why?</a:t>
            </a:r>
            <a:endParaRPr lang="en-GB" dirty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1005135"/>
            <a:ext cx="7745413" cy="554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5476702" y="216568"/>
            <a:ext cx="3489158" cy="1507957"/>
          </a:xfrm>
          <a:prstGeom prst="wedgeRoundRectCallout">
            <a:avLst>
              <a:gd name="adj1" fmla="val -85353"/>
              <a:gd name="adj2" fmla="val 11055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1.5MGates</a:t>
            </a:r>
          </a:p>
          <a:p>
            <a:pPr algn="ctr"/>
            <a:r>
              <a:rPr lang="en-US" sz="1400" dirty="0" smtClean="0"/>
              <a:t>~20 IP-Cores (</a:t>
            </a:r>
            <a:r>
              <a:rPr lang="en-US" sz="1400" dirty="0" err="1" smtClean="0"/>
              <a:t>Astrium</a:t>
            </a:r>
            <a:r>
              <a:rPr lang="en-US" sz="1400" dirty="0" smtClean="0"/>
              <a:t>, ESA, AG)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89560" y="5865128"/>
            <a:ext cx="6682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1"/>
                </a:solidFill>
              </a:rPr>
              <a:t>Astrium’s</a:t>
            </a:r>
            <a:r>
              <a:rPr lang="en-US" sz="1400" dirty="0" smtClean="0">
                <a:solidFill>
                  <a:schemeClr val="accent1"/>
                </a:solidFill>
              </a:rPr>
              <a:t> SCOC3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7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3"/>
          <p:cNvSpPr txBox="1"/>
          <p:nvPr/>
        </p:nvSpPr>
        <p:spPr>
          <a:xfrm>
            <a:off x="619932" y="1285757"/>
            <a:ext cx="5323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1"/>
                </a:solidFill>
              </a:rPr>
              <a:t>Electronic System-Level Design - </a:t>
            </a:r>
            <a:r>
              <a:rPr lang="en-GB" sz="1600" i="1" dirty="0" smtClean="0">
                <a:solidFill>
                  <a:schemeClr val="accent1"/>
                </a:solidFill>
              </a:rPr>
              <a:t>definition</a:t>
            </a:r>
            <a:r>
              <a:rPr lang="en-GB" sz="1600" dirty="0" smtClean="0">
                <a:solidFill>
                  <a:schemeClr val="bg2"/>
                </a:solidFill>
              </a:rPr>
              <a:t> </a:t>
            </a:r>
            <a:r>
              <a:rPr lang="en-GB" sz="1200" baseline="30000" dirty="0" smtClean="0">
                <a:solidFill>
                  <a:schemeClr val="bg2"/>
                </a:solidFill>
              </a:rPr>
              <a:t>[1]</a:t>
            </a:r>
            <a:r>
              <a:rPr lang="en-GB" sz="1600" dirty="0" smtClean="0">
                <a:solidFill>
                  <a:schemeClr val="bg2"/>
                </a:solidFill>
              </a:rPr>
              <a:t>: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6" name="Rettangolo arrotondato 4"/>
          <p:cNvSpPr/>
          <p:nvPr/>
        </p:nvSpPr>
        <p:spPr>
          <a:xfrm>
            <a:off x="689675" y="1696462"/>
            <a:ext cx="7911884" cy="97639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The utilization of </a:t>
            </a:r>
            <a:r>
              <a:rPr lang="en-US" sz="1600" b="1" dirty="0" smtClean="0"/>
              <a:t>appropriate abstractions</a:t>
            </a:r>
            <a:r>
              <a:rPr lang="en-US" sz="1600" dirty="0" smtClean="0"/>
              <a:t> in order to increase comprehension about a system, and to enhance the probability of a successful implementation of functionality in a cost-effective manner.</a:t>
            </a:r>
            <a:endParaRPr lang="en-US" sz="1600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817424" y="3054712"/>
            <a:ext cx="7653338" cy="248748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Set of complementary methodologies that enable embedded system design, verification, and debugging through the hardware and software implementation of custom </a:t>
            </a:r>
            <a:r>
              <a:rPr lang="en-US" dirty="0" err="1" smtClean="0"/>
              <a:t>SoC</a:t>
            </a:r>
            <a:r>
              <a:rPr lang="en-US" dirty="0" smtClean="0"/>
              <a:t>, system-on-FPGA, system-on-board, and entire multi-board systems</a:t>
            </a: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Main goal is to </a:t>
            </a:r>
            <a:r>
              <a:rPr lang="en-US" i="1" dirty="0" smtClean="0">
                <a:solidFill>
                  <a:schemeClr val="accent1"/>
                </a:solidFill>
              </a:rPr>
              <a:t>improve the productivity and quality </a:t>
            </a:r>
            <a:r>
              <a:rPr lang="en-US" i="1" dirty="0" smtClean="0"/>
              <a:t>of the complete chip deliverable, including both hardware and software…</a:t>
            </a:r>
            <a:endParaRPr lang="en-GB" dirty="0" smtClean="0"/>
          </a:p>
          <a:p>
            <a:pPr lvl="1">
              <a:buFont typeface="Wingdings" pitchFamily="2" charset="2"/>
              <a:buChar char="§"/>
            </a:pPr>
            <a:r>
              <a:rPr lang="en-GB" sz="1400" dirty="0" smtClean="0"/>
              <a:t>… but also reduce time-to-market, cost, improve re-usability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2389" y="5761788"/>
            <a:ext cx="69050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2"/>
                </a:solidFill>
              </a:rPr>
              <a:t>[1]: </a:t>
            </a:r>
            <a:r>
              <a:rPr lang="en-US" sz="1100" i="1" dirty="0" smtClean="0">
                <a:solidFill>
                  <a:schemeClr val="bg2"/>
                </a:solidFill>
              </a:rPr>
              <a:t>ESL Design and Verification: A Prescription for Electronic System Level Methodology</a:t>
            </a:r>
            <a:r>
              <a:rPr lang="en-US" sz="1100" dirty="0" smtClean="0">
                <a:solidFill>
                  <a:schemeClr val="bg2"/>
                </a:solidFill>
              </a:rPr>
              <a:t>, G. Martin, B. Bailey, A. </a:t>
            </a:r>
            <a:r>
              <a:rPr lang="en-US" sz="1100" dirty="0" err="1" smtClean="0">
                <a:solidFill>
                  <a:schemeClr val="bg2"/>
                </a:solidFill>
              </a:rPr>
              <a:t>Piziali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5475" y="379075"/>
            <a:ext cx="6105525" cy="430887"/>
          </a:xfrm>
        </p:spPr>
        <p:txBody>
          <a:bodyPr/>
          <a:lstStyle/>
          <a:p>
            <a:r>
              <a:rPr lang="en-US" dirty="0" smtClean="0"/>
              <a:t>ESL: Designing Methodologies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70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2"/>
                </a:solidFill>
              </a:rPr>
              <a:t>Hw/</a:t>
            </a:r>
            <a:r>
              <a:rPr lang="en-GB" sz="1200" dirty="0" err="1" smtClean="0">
                <a:solidFill>
                  <a:schemeClr val="tx2"/>
                </a:solidFill>
              </a:rPr>
              <a:t>Sw</a:t>
            </a:r>
            <a:r>
              <a:rPr lang="en-GB" sz="1200" dirty="0" smtClean="0">
                <a:solidFill>
                  <a:schemeClr val="tx2"/>
                </a:solidFill>
              </a:rPr>
              <a:t> initial partitioning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tx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2"/>
                </a:solidFill>
              </a:rPr>
              <a:t>Design Space Exploration</a:t>
            </a:r>
            <a:endParaRPr lang="en-US" sz="1000" dirty="0">
              <a:solidFill>
                <a:schemeClr val="tx2"/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UML </a:t>
              </a:r>
              <a:r>
                <a:rPr lang="en-GB" sz="1200" dirty="0" err="1" smtClean="0"/>
                <a:t>SySML</a:t>
              </a:r>
              <a:endParaRPr lang="en-GB" sz="1200" dirty="0" smtClean="0"/>
            </a:p>
            <a:p>
              <a:pPr algn="ctr"/>
              <a:r>
                <a:rPr lang="en-GB" sz="1200" dirty="0" smtClean="0"/>
                <a:t>C/C++ AADL SystemC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Matlab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Simulink</a:t>
              </a:r>
              <a:endParaRPr lang="en-GB" sz="1200" dirty="0" smtClean="0"/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1"/>
                  </a:solidFill>
                </a:rPr>
                <a:t>Functional/Algorithmic Specification</a:t>
              </a:r>
              <a:endParaRPr lang="en-US" sz="12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co-design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 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Synthesis to RTL (</a:t>
            </a:r>
            <a:r>
              <a:rPr lang="en-US" sz="1400" dirty="0" err="1" smtClean="0">
                <a:solidFill>
                  <a:schemeClr val="tx2"/>
                </a:solidFill>
              </a:rPr>
              <a:t>hw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and ASM (</a:t>
            </a:r>
            <a:r>
              <a:rPr lang="en-US" sz="1400" dirty="0" err="1" smtClean="0">
                <a:solidFill>
                  <a:schemeClr val="tx2"/>
                </a:solidFill>
              </a:rPr>
              <a:t>sw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Synthesis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HDL</a:t>
            </a:r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Instantiation </a:t>
            </a:r>
            <a:r>
              <a:rPr lang="en-GB" sz="1200" i="1" dirty="0" smtClean="0">
                <a:solidFill>
                  <a:schemeClr val="tx1"/>
                </a:solidFill>
              </a:rPr>
              <a:t>after tuning</a:t>
            </a:r>
            <a:endParaRPr lang="en-US" sz="1200" i="1" dirty="0">
              <a:solidFill>
                <a:schemeClr val="tx1"/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accent1"/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accent1"/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OS Choice</a:t>
            </a:r>
            <a:endParaRPr lang="en-US" sz="1200" i="1" dirty="0">
              <a:solidFill>
                <a:schemeClr val="tx1"/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accent1"/>
                </a:solidFill>
              </a:rPr>
              <a:t>…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…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64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initial partitioning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>
                    <a:lumMod val="85000"/>
                  </a:schemeClr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bg1">
                    <a:lumMod val="85000"/>
                  </a:schemeClr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>
                    <a:lumMod val="85000"/>
                  </a:schemeClr>
                </a:solidFill>
              </a:rPr>
              <a:t>Design Space Exploration</a:t>
            </a:r>
            <a:endParaRPr lang="en-US" sz="10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UML </a:t>
              </a:r>
              <a:r>
                <a:rPr lang="en-GB" sz="1200" dirty="0" err="1" smtClean="0"/>
                <a:t>SySML</a:t>
              </a:r>
              <a:endParaRPr lang="en-GB" sz="1200" dirty="0" smtClean="0"/>
            </a:p>
            <a:p>
              <a:pPr algn="ctr"/>
              <a:r>
                <a:rPr lang="en-GB" sz="1200" dirty="0" smtClean="0"/>
                <a:t>C/C++ AADL SystemC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Matlab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Simulink</a:t>
              </a:r>
              <a:endParaRPr lang="en-GB" sz="1200" dirty="0" smtClean="0"/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accent1"/>
                  </a:solidFill>
                </a:rPr>
                <a:t>Functional/Algorithmic Specification</a:t>
              </a:r>
              <a:endParaRPr lang="en-US" sz="1200" i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  <a:solidFill>
            <a:schemeClr val="bg1"/>
          </a:solidFill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  <a:grpFill/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  <a:grpFill/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Base HW</a:t>
                  </a:r>
                </a:p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Platform</a:t>
                  </a:r>
                  <a:endParaRPr lang="en-US" sz="14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Custom HW models</a:t>
                  </a:r>
                  <a:endParaRPr lang="en-US" sz="12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  <a:grp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bg1">
                        <a:lumMod val="85000"/>
                      </a:schemeClr>
                    </a:solidFill>
                  </a:rPr>
                  <a:t>Software</a:t>
                </a:r>
                <a:endParaRPr lang="en-US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solidFill>
              <a:schemeClr val="bg1">
                <a:lumMod val="9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co-design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  <a:solidFill>
            <a:schemeClr val="bg1"/>
          </a:solidFill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  <a:grpFill/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  <a:grpFill/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 Base HW</a:t>
                  </a:r>
                </a:p>
                <a:p>
                  <a:pPr algn="ctr"/>
                  <a:r>
                    <a:rPr lang="en-GB" sz="14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Platform</a:t>
                  </a:r>
                  <a:endParaRPr lang="en-US" sz="14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chemeClr val="bg1">
                          <a:lumMod val="85000"/>
                        </a:schemeClr>
                      </a:solidFill>
                    </a:rPr>
                    <a:t>Custom HW models</a:t>
                  </a:r>
                  <a:endParaRPr lang="en-US" sz="1200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  <a:grp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bg1">
                        <a:lumMod val="85000"/>
                      </a:schemeClr>
                    </a:solidFill>
                  </a:rPr>
                  <a:t>Software</a:t>
                </a:r>
                <a:endParaRPr lang="en-US" sz="14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……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Synthesis to RTL (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hw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and ASM (</a:t>
            </a:r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sw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>
                    <a:lumMod val="85000"/>
                  </a:schemeClr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bg1">
                    <a:lumMod val="85000"/>
                  </a:schemeClr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85000"/>
                  </a:schemeClr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bg1">
                    <a:lumMod val="85000"/>
                  </a:schemeClr>
                </a:solidFill>
              </a:rPr>
              <a:t>Synthesis</a:t>
            </a:r>
            <a:endParaRPr lang="en-US" sz="1600" b="1" i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HDL</a:t>
            </a:r>
            <a:endParaRPr lang="en-GB" sz="1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bg1">
                    <a:lumMod val="85000"/>
                  </a:schemeClr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85000"/>
                  </a:schemeClr>
                </a:solidFill>
              </a:rPr>
              <a:t>Instantiation </a:t>
            </a:r>
            <a:r>
              <a:rPr lang="en-GB" sz="1200" i="1" dirty="0" smtClean="0">
                <a:solidFill>
                  <a:schemeClr val="bg1">
                    <a:lumMod val="85000"/>
                  </a:schemeClr>
                </a:solidFill>
              </a:rPr>
              <a:t>after tuning</a:t>
            </a:r>
            <a:endParaRPr lang="en-US" sz="1200" i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bg1">
                    <a:lumMod val="85000"/>
                  </a:schemeClr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85000"/>
                  </a:schemeClr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bg1">
                    <a:lumMod val="85000"/>
                  </a:schemeClr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bg1">
                    <a:lumMod val="85000"/>
                  </a:schemeClr>
                </a:solidFill>
              </a:rPr>
              <a:t>OS Choice</a:t>
            </a:r>
            <a:endParaRPr lang="en-US" sz="1200" i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…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878449" y="2371974"/>
            <a:ext cx="5309258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The flow starts with the algorithmic description</a:t>
            </a:r>
            <a:r>
              <a:rPr lang="en-GB" sz="1400" dirty="0" smtClean="0">
                <a:solidFill>
                  <a:schemeClr val="bg2"/>
                </a:solidFill>
              </a:rPr>
              <a:t> of the desired functionality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Usually expressed with high-level languages such as </a:t>
            </a:r>
            <a:r>
              <a:rPr lang="en-US" sz="1400" dirty="0" err="1" smtClean="0">
                <a:solidFill>
                  <a:schemeClr val="bg2"/>
                </a:solidFill>
              </a:rPr>
              <a:t>Matlab</a:t>
            </a:r>
            <a:r>
              <a:rPr lang="en-US" sz="1400" dirty="0" smtClean="0">
                <a:solidFill>
                  <a:schemeClr val="bg2"/>
                </a:solidFill>
              </a:rPr>
              <a:t>, </a:t>
            </a:r>
            <a:r>
              <a:rPr lang="en-US" sz="1400" dirty="0" err="1" smtClean="0">
                <a:solidFill>
                  <a:schemeClr val="bg2"/>
                </a:solidFill>
              </a:rPr>
              <a:t>SysML</a:t>
            </a:r>
            <a:r>
              <a:rPr lang="en-US" sz="1400" dirty="0" smtClean="0">
                <a:solidFill>
                  <a:schemeClr val="bg2"/>
                </a:solidFill>
              </a:rPr>
              <a:t>, etc.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endParaRPr lang="en-US" sz="1400" dirty="0" smtClean="0">
              <a:solidFill>
                <a:schemeClr val="bg2"/>
              </a:solidFill>
            </a:endParaRP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Validates the desired functionality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Acts as an executable </a:t>
            </a:r>
            <a:r>
              <a:rPr lang="en-US" sz="1400" dirty="0" smtClean="0">
                <a:solidFill>
                  <a:schemeClr val="bg2"/>
                </a:solidFill>
              </a:rPr>
              <a:t>specification</a:t>
            </a:r>
            <a:r>
              <a:rPr lang="en-US" sz="1400" dirty="0">
                <a:solidFill>
                  <a:schemeClr val="bg2"/>
                </a:solidFill>
              </a:rPr>
              <a:t> </a:t>
            </a:r>
            <a:r>
              <a:rPr lang="en-US" sz="1400" dirty="0" smtClean="0">
                <a:solidFill>
                  <a:schemeClr val="bg2"/>
                </a:solidFill>
              </a:rPr>
              <a:t>all over the design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4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5"/>
          <p:cNvSpPr/>
          <p:nvPr/>
        </p:nvSpPr>
        <p:spPr>
          <a:xfrm>
            <a:off x="2138767" y="2448726"/>
            <a:ext cx="1208867" cy="371959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bg1">
                    <a:lumMod val="95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 initial partitioning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ccia angolare in su 65"/>
          <p:cNvSpPr/>
          <p:nvPr/>
        </p:nvSpPr>
        <p:spPr>
          <a:xfrm rot="5400000" flipV="1">
            <a:off x="6966883" y="4721787"/>
            <a:ext cx="1201118" cy="844657"/>
          </a:xfrm>
          <a:prstGeom prst="bentUpArrow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ttangolo arrotondato 73"/>
          <p:cNvSpPr/>
          <p:nvPr/>
        </p:nvSpPr>
        <p:spPr>
          <a:xfrm>
            <a:off x="1300655" y="4587766"/>
            <a:ext cx="5856890" cy="1931275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ttangolo arrotondato 68"/>
          <p:cNvSpPr/>
          <p:nvPr/>
        </p:nvSpPr>
        <p:spPr>
          <a:xfrm>
            <a:off x="3340550" y="1332186"/>
            <a:ext cx="4942489" cy="3090042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a destra 62"/>
          <p:cNvSpPr/>
          <p:nvPr/>
        </p:nvSpPr>
        <p:spPr>
          <a:xfrm>
            <a:off x="4959456" y="2510727"/>
            <a:ext cx="1131375" cy="29446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Model</a:t>
            </a:r>
          </a:p>
          <a:p>
            <a:pPr algn="ctr"/>
            <a:r>
              <a:rPr lang="en-GB" sz="1000" dirty="0" smtClean="0">
                <a:solidFill>
                  <a:schemeClr val="tx2"/>
                </a:solidFill>
              </a:rPr>
              <a:t>Refinement</a:t>
            </a:r>
          </a:p>
          <a:p>
            <a:pPr algn="ctr"/>
            <a:endParaRPr lang="en-US" sz="1000" dirty="0">
              <a:solidFill>
                <a:schemeClr val="tx2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2"/>
                </a:solidFill>
              </a:rPr>
              <a:t>Design Space Exploration</a:t>
            </a:r>
            <a:endParaRPr lang="en-US" sz="1000" dirty="0">
              <a:solidFill>
                <a:schemeClr val="tx2"/>
              </a:solidFill>
            </a:endParaRPr>
          </a:p>
        </p:txBody>
      </p:sp>
      <p:grpSp>
        <p:nvGrpSpPr>
          <p:cNvPr id="9" name="Gruppo 12"/>
          <p:cNvGrpSpPr/>
          <p:nvPr/>
        </p:nvGrpSpPr>
        <p:grpSpPr>
          <a:xfrm>
            <a:off x="364210" y="1503336"/>
            <a:ext cx="1983785" cy="1890785"/>
            <a:chOff x="364210" y="1410348"/>
            <a:chExt cx="1983785" cy="1890785"/>
          </a:xfrm>
          <a:solidFill>
            <a:schemeClr val="bg1"/>
          </a:solidFill>
        </p:grpSpPr>
        <p:sp>
          <p:nvSpPr>
            <p:cNvPr id="10" name="Nuvola 3"/>
            <p:cNvSpPr/>
            <p:nvPr/>
          </p:nvSpPr>
          <p:spPr>
            <a:xfrm>
              <a:off x="364210" y="1813296"/>
              <a:ext cx="1828799" cy="1487837"/>
            </a:xfrm>
            <a:prstGeom prst="cloud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95000"/>
                    </a:schemeClr>
                  </a:solidFill>
                </a:rPr>
                <a:t>UML </a:t>
              </a:r>
              <a:r>
                <a:rPr lang="en-GB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SySML</a:t>
              </a:r>
              <a:endParaRPr lang="en-GB" sz="1200" dirty="0" smtClean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ctr"/>
              <a:r>
                <a:rPr lang="en-GB" sz="1200" dirty="0" smtClean="0">
                  <a:solidFill>
                    <a:schemeClr val="bg1">
                      <a:lumMod val="95000"/>
                    </a:schemeClr>
                  </a:solidFill>
                </a:rPr>
                <a:t>C/C++ AADL SystemC</a:t>
              </a:r>
              <a:r>
                <a:rPr lang="en-US" sz="12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Matlab</a:t>
              </a:r>
              <a:r>
                <a:rPr lang="en-US" sz="12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>
                      <a:lumMod val="95000"/>
                    </a:schemeClr>
                  </a:solidFill>
                </a:rPr>
                <a:t>Simulink</a:t>
              </a:r>
              <a:endParaRPr lang="en-GB" sz="1200" dirty="0" smtClean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CasellaDiTesto 4"/>
            <p:cNvSpPr txBox="1"/>
            <p:nvPr/>
          </p:nvSpPr>
          <p:spPr>
            <a:xfrm>
              <a:off x="410707" y="1410348"/>
              <a:ext cx="1937288" cy="461665"/>
            </a:xfrm>
            <a:prstGeom prst="rect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bg1">
                      <a:lumMod val="95000"/>
                    </a:schemeClr>
                  </a:solidFill>
                </a:rPr>
                <a:t>Functional/Algorithmic Specification</a:t>
              </a:r>
              <a:endParaRPr lang="en-US" sz="1200" i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2" name="Gruppo 14"/>
          <p:cNvGrpSpPr/>
          <p:nvPr/>
        </p:nvGrpSpPr>
        <p:grpSpPr>
          <a:xfrm>
            <a:off x="3456119" y="1472338"/>
            <a:ext cx="1557581" cy="2355743"/>
            <a:chOff x="3301139" y="1433593"/>
            <a:chExt cx="1619573" cy="2355743"/>
          </a:xfrm>
        </p:grpSpPr>
        <p:sp>
          <p:nvSpPr>
            <p:cNvPr id="13" name="Rettangolo arrotondato 13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po 11"/>
            <p:cNvGrpSpPr/>
            <p:nvPr/>
          </p:nvGrpSpPr>
          <p:grpSpPr>
            <a:xfrm>
              <a:off x="3425123" y="1534331"/>
              <a:ext cx="1332856" cy="2162013"/>
              <a:chOff x="3355382" y="1495586"/>
              <a:chExt cx="1332856" cy="2162013"/>
            </a:xfrm>
          </p:grpSpPr>
          <p:grpSp>
            <p:nvGrpSpPr>
              <p:cNvPr id="15" name="Gruppo 9"/>
              <p:cNvGrpSpPr/>
              <p:nvPr/>
            </p:nvGrpSpPr>
            <p:grpSpPr>
              <a:xfrm>
                <a:off x="3355382" y="1495586"/>
                <a:ext cx="1061635" cy="2131017"/>
                <a:chOff x="3355382" y="1387100"/>
                <a:chExt cx="1061635" cy="2131017"/>
              </a:xfrm>
            </p:grpSpPr>
            <p:sp>
              <p:nvSpPr>
                <p:cNvPr id="17" name="Rettangolo arrotondato 6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CasellaDiTesto 7"/>
                <p:cNvSpPr txBox="1"/>
                <p:nvPr/>
              </p:nvSpPr>
              <p:spPr>
                <a:xfrm>
                  <a:off x="3363134" y="1666065"/>
                  <a:ext cx="103838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19" name="CasellaDiTesto 8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16" name="Rettangolo arrotondato 10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20" name="Connettore 7 16"/>
          <p:cNvCxnSpPr>
            <a:stCxn id="7" idx="0"/>
            <a:endCxn id="11" idx="0"/>
          </p:cNvCxnSpPr>
          <p:nvPr/>
        </p:nvCxnSpPr>
        <p:spPr>
          <a:xfrm rot="16200000" flipH="1" flipV="1">
            <a:off x="3509998" y="-798461"/>
            <a:ext cx="171150" cy="4432444"/>
          </a:xfrm>
          <a:prstGeom prst="curvedConnector3">
            <a:avLst>
              <a:gd name="adj1" fmla="val -237704"/>
            </a:avLst>
          </a:prstGeom>
          <a:ln w="28575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18"/>
          <p:cNvSpPr txBox="1"/>
          <p:nvPr/>
        </p:nvSpPr>
        <p:spPr>
          <a:xfrm>
            <a:off x="2250343" y="641441"/>
            <a:ext cx="26812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Functionality refinement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2" name="Connettore 7 42"/>
          <p:cNvCxnSpPr/>
          <p:nvPr/>
        </p:nvCxnSpPr>
        <p:spPr>
          <a:xfrm rot="16200000" flipH="1">
            <a:off x="4392682" y="3397268"/>
            <a:ext cx="30996" cy="644646"/>
          </a:xfrm>
          <a:prstGeom prst="curvedConnector3">
            <a:avLst>
              <a:gd name="adj1" fmla="val 837515"/>
            </a:avLst>
          </a:prstGeom>
          <a:ln w="127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44"/>
          <p:cNvSpPr txBox="1"/>
          <p:nvPr/>
        </p:nvSpPr>
        <p:spPr>
          <a:xfrm>
            <a:off x="3399092" y="3966900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Platform tuning /optimization</a:t>
            </a:r>
          </a:p>
          <a:p>
            <a:pPr algn="ctr"/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Hw/</a:t>
            </a:r>
            <a:r>
              <a:rPr lang="en-GB" sz="1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Sw</a:t>
            </a: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co-design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uppo 45"/>
          <p:cNvGrpSpPr/>
          <p:nvPr/>
        </p:nvGrpSpPr>
        <p:grpSpPr>
          <a:xfrm>
            <a:off x="6088199" y="1462009"/>
            <a:ext cx="1513704" cy="2355743"/>
            <a:chOff x="3301139" y="1433593"/>
            <a:chExt cx="1619573" cy="2355743"/>
          </a:xfrm>
        </p:grpSpPr>
        <p:sp>
          <p:nvSpPr>
            <p:cNvPr id="25" name="Rettangolo arrotondato 46"/>
            <p:cNvSpPr/>
            <p:nvPr/>
          </p:nvSpPr>
          <p:spPr>
            <a:xfrm>
              <a:off x="3301139" y="1433593"/>
              <a:ext cx="1619573" cy="2355743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uppo 11"/>
            <p:cNvGrpSpPr/>
            <p:nvPr/>
          </p:nvGrpSpPr>
          <p:grpSpPr>
            <a:xfrm>
              <a:off x="3348844" y="1534331"/>
              <a:ext cx="1409135" cy="2162013"/>
              <a:chOff x="3279103" y="1495586"/>
              <a:chExt cx="1409135" cy="2162013"/>
            </a:xfrm>
          </p:grpSpPr>
          <p:grpSp>
            <p:nvGrpSpPr>
              <p:cNvPr id="27" name="Gruppo 9"/>
              <p:cNvGrpSpPr/>
              <p:nvPr/>
            </p:nvGrpSpPr>
            <p:grpSpPr>
              <a:xfrm>
                <a:off x="3279103" y="1495586"/>
                <a:ext cx="1137914" cy="2131017"/>
                <a:chOff x="3279103" y="1387100"/>
                <a:chExt cx="1137914" cy="2131017"/>
              </a:xfrm>
            </p:grpSpPr>
            <p:sp>
              <p:nvSpPr>
                <p:cNvPr id="29" name="Rettangolo arrotondato 50"/>
                <p:cNvSpPr/>
                <p:nvPr/>
              </p:nvSpPr>
              <p:spPr>
                <a:xfrm>
                  <a:off x="3355382" y="1387100"/>
                  <a:ext cx="1061635" cy="2131017"/>
                </a:xfrm>
                <a:prstGeom prst="round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CasellaDiTesto 51"/>
                <p:cNvSpPr txBox="1"/>
                <p:nvPr/>
              </p:nvSpPr>
              <p:spPr>
                <a:xfrm>
                  <a:off x="3279103" y="1666065"/>
                  <a:ext cx="112241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 Base HW</a:t>
                  </a:r>
                </a:p>
                <a:p>
                  <a:pPr algn="ctr"/>
                  <a:r>
                    <a:rPr lang="en-GB" sz="1400" dirty="0" smtClean="0"/>
                    <a:t>Platform</a:t>
                  </a:r>
                  <a:endParaRPr lang="en-US" sz="1400" dirty="0"/>
                </a:p>
              </p:txBody>
            </p:sp>
            <p:sp>
              <p:nvSpPr>
                <p:cNvPr id="31" name="CasellaDiTesto 52"/>
                <p:cNvSpPr txBox="1"/>
                <p:nvPr/>
              </p:nvSpPr>
              <p:spPr>
                <a:xfrm>
                  <a:off x="3368303" y="2709600"/>
                  <a:ext cx="10383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/>
                    <a:t>Custom HW models</a:t>
                  </a:r>
                  <a:endParaRPr lang="en-US" sz="1200" dirty="0"/>
                </a:p>
              </p:txBody>
            </p:sp>
          </p:grpSp>
          <p:sp>
            <p:nvSpPr>
              <p:cNvPr id="28" name="Rettangolo arrotondato 49"/>
              <p:cNvSpPr/>
              <p:nvPr/>
            </p:nvSpPr>
            <p:spPr>
              <a:xfrm>
                <a:off x="4424766" y="1511082"/>
                <a:ext cx="263472" cy="214651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Software</a:t>
                </a:r>
                <a:endParaRPr lang="en-US" sz="1400" dirty="0"/>
              </a:p>
            </p:txBody>
          </p:sp>
        </p:grpSp>
      </p:grpSp>
      <p:cxnSp>
        <p:nvCxnSpPr>
          <p:cNvPr id="32" name="Connettore 1 56"/>
          <p:cNvCxnSpPr/>
          <p:nvPr/>
        </p:nvCxnSpPr>
        <p:spPr>
          <a:xfrm rot="10800000" flipH="1">
            <a:off x="3575356" y="2638585"/>
            <a:ext cx="1020999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/>
          <p:cNvCxnSpPr/>
          <p:nvPr/>
        </p:nvCxnSpPr>
        <p:spPr>
          <a:xfrm rot="10800000" flipH="1">
            <a:off x="6204077" y="2628256"/>
            <a:ext cx="992237" cy="1588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3"/>
          <p:cNvSpPr txBox="1"/>
          <p:nvPr/>
        </p:nvSpPr>
        <p:spPr>
          <a:xfrm>
            <a:off x="7663904" y="2402236"/>
            <a:ext cx="79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CasellaDiTesto 66"/>
          <p:cNvSpPr txBox="1"/>
          <p:nvPr/>
        </p:nvSpPr>
        <p:spPr>
          <a:xfrm>
            <a:off x="7101095" y="5714701"/>
            <a:ext cx="217322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Synthesis to RTL (</a:t>
            </a:r>
            <a:r>
              <a:rPr lang="en-US" sz="1400" dirty="0" err="1" smtClean="0">
                <a:solidFill>
                  <a:schemeClr val="bg1">
                    <a:lumMod val="95000"/>
                  </a:schemeClr>
                </a:solidFill>
              </a:rPr>
              <a:t>hw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and ASM (</a:t>
            </a:r>
            <a:r>
              <a:rPr lang="en-US" sz="1400" dirty="0" err="1" smtClean="0">
                <a:solidFill>
                  <a:schemeClr val="bg1">
                    <a:lumMod val="95000"/>
                  </a:schemeClr>
                </a:solidFill>
              </a:rPr>
              <a:t>sw</a:t>
            </a: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Rettangolo arrotondato 67"/>
          <p:cNvSpPr/>
          <p:nvPr/>
        </p:nvSpPr>
        <p:spPr>
          <a:xfrm>
            <a:off x="5273563" y="4721775"/>
            <a:ext cx="1718442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>
                    <a:lumMod val="95000"/>
                  </a:schemeClr>
                </a:solidFill>
              </a:rPr>
              <a:t>HDL</a:t>
            </a:r>
          </a:p>
          <a:p>
            <a:pPr algn="ctr"/>
            <a:r>
              <a:rPr lang="en-GB" sz="1400" b="1" dirty="0" smtClean="0">
                <a:solidFill>
                  <a:schemeClr val="bg1">
                    <a:lumMod val="95000"/>
                  </a:schemeClr>
                </a:solidFill>
              </a:rPr>
              <a:t>-</a:t>
            </a:r>
          </a:p>
          <a:p>
            <a:pPr algn="ctr"/>
            <a:r>
              <a:rPr lang="en-GB" sz="1400" b="1" dirty="0" smtClean="0">
                <a:solidFill>
                  <a:schemeClr val="bg1">
                    <a:lumMod val="95000"/>
                  </a:schemeClr>
                </a:solidFill>
              </a:rPr>
              <a:t>Custom HW</a:t>
            </a:r>
          </a:p>
          <a:p>
            <a:pPr algn="ctr"/>
            <a:endParaRPr lang="en-GB" sz="1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95000"/>
                  </a:schemeClr>
                </a:solidFill>
              </a:rPr>
              <a:t>Behavioural</a:t>
            </a:r>
          </a:p>
          <a:p>
            <a:pPr algn="ctr"/>
            <a:r>
              <a:rPr lang="en-GB" sz="1600" b="1" i="1" dirty="0" smtClean="0">
                <a:solidFill>
                  <a:schemeClr val="bg1">
                    <a:lumMod val="95000"/>
                  </a:schemeClr>
                </a:solidFill>
              </a:rPr>
              <a:t>Synthesis</a:t>
            </a:r>
            <a:endParaRPr lang="en-US" sz="1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Rettangolo arrotondato 71"/>
          <p:cNvSpPr/>
          <p:nvPr/>
        </p:nvSpPr>
        <p:spPr>
          <a:xfrm>
            <a:off x="3405355" y="4724398"/>
            <a:ext cx="1734207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</a:rPr>
              <a:t>HDL</a:t>
            </a:r>
            <a:endParaRPr lang="en-GB" sz="1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GB" sz="1400" b="1" dirty="0" smtClean="0">
                <a:solidFill>
                  <a:schemeClr val="bg1">
                    <a:lumMod val="95000"/>
                  </a:schemeClr>
                </a:solidFill>
              </a:rPr>
              <a:t>Base HW Platform</a:t>
            </a:r>
          </a:p>
          <a:p>
            <a:pPr algn="ctr"/>
            <a:endParaRPr lang="en-GB" sz="1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95000"/>
                  </a:schemeClr>
                </a:solidFill>
              </a:rPr>
              <a:t>Instantiation </a:t>
            </a:r>
            <a:r>
              <a:rPr lang="en-GB" sz="1200" i="1" dirty="0" smtClean="0">
                <a:solidFill>
                  <a:schemeClr val="bg1">
                    <a:lumMod val="95000"/>
                  </a:schemeClr>
                </a:solidFill>
              </a:rPr>
              <a:t>after tuning</a:t>
            </a:r>
            <a:endParaRPr lang="en-US" sz="1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8" name="Rettangolo arrotondato 72"/>
          <p:cNvSpPr/>
          <p:nvPr/>
        </p:nvSpPr>
        <p:spPr>
          <a:xfrm>
            <a:off x="1500350" y="4716520"/>
            <a:ext cx="1718442" cy="16317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" rIns="18000" rtlCol="0" anchor="ctr"/>
          <a:lstStyle/>
          <a:p>
            <a:pPr algn="ctr"/>
            <a:r>
              <a:rPr lang="en-GB" sz="1400" b="1" dirty="0" smtClean="0">
                <a:solidFill>
                  <a:schemeClr val="bg1">
                    <a:lumMod val="95000"/>
                  </a:schemeClr>
                </a:solidFill>
              </a:rPr>
              <a:t>Software</a:t>
            </a:r>
          </a:p>
          <a:p>
            <a:pPr algn="ctr"/>
            <a:endParaRPr lang="en-GB" sz="1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GB" sz="1600" b="1" i="1" dirty="0" smtClean="0">
                <a:solidFill>
                  <a:schemeClr val="bg1">
                    <a:lumMod val="95000"/>
                  </a:schemeClr>
                </a:solidFill>
              </a:rPr>
              <a:t>SW Synthesis</a:t>
            </a:r>
          </a:p>
          <a:p>
            <a:pPr algn="ctr"/>
            <a:r>
              <a:rPr lang="en-GB" sz="1200" i="1" dirty="0" smtClean="0">
                <a:solidFill>
                  <a:schemeClr val="bg1">
                    <a:lumMod val="95000"/>
                  </a:schemeClr>
                </a:solidFill>
              </a:rPr>
              <a:t>BSP creation</a:t>
            </a:r>
          </a:p>
          <a:p>
            <a:pPr algn="ctr"/>
            <a:r>
              <a:rPr lang="en-GB" sz="1200" i="1" dirty="0" smtClean="0">
                <a:solidFill>
                  <a:schemeClr val="bg1">
                    <a:lumMod val="95000"/>
                  </a:schemeClr>
                </a:solidFill>
              </a:rPr>
              <a:t>OS Choice</a:t>
            </a:r>
            <a:endParaRPr lang="en-US" sz="1200" i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9" name="Forma 76"/>
          <p:cNvCxnSpPr>
            <a:stCxn id="10" idx="2"/>
            <a:endCxn id="6" idx="1"/>
          </p:cNvCxnSpPr>
          <p:nvPr/>
        </p:nvCxnSpPr>
        <p:spPr>
          <a:xfrm rot="10800000" flipH="1" flipV="1">
            <a:off x="369883" y="2650202"/>
            <a:ext cx="930772" cy="2903201"/>
          </a:xfrm>
          <a:prstGeom prst="curvedConnector3">
            <a:avLst>
              <a:gd name="adj1" fmla="val -25170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82"/>
          <p:cNvCxnSpPr>
            <a:stCxn id="6" idx="0"/>
            <a:endCxn id="7" idx="1"/>
          </p:cNvCxnSpPr>
          <p:nvPr/>
        </p:nvCxnSpPr>
        <p:spPr>
          <a:xfrm rot="16200000" flipV="1">
            <a:off x="2929546" y="3288212"/>
            <a:ext cx="1710559" cy="888550"/>
          </a:xfrm>
          <a:prstGeom prst="curvedConnector4">
            <a:avLst>
              <a:gd name="adj1" fmla="val 4839"/>
              <a:gd name="adj2" fmla="val 260243"/>
            </a:avLst>
          </a:prstGeom>
          <a:ln w="28575">
            <a:solidFill>
              <a:schemeClr val="bg1">
                <a:lumMod val="9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78"/>
          <p:cNvSpPr txBox="1"/>
          <p:nvPr/>
        </p:nvSpPr>
        <p:spPr>
          <a:xfrm>
            <a:off x="110355" y="3720660"/>
            <a:ext cx="1502591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Corrections</a:t>
            </a:r>
          </a:p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Improvements</a:t>
            </a:r>
          </a:p>
          <a:p>
            <a:r>
              <a:rPr lang="en-GB" sz="1400" dirty="0" smtClean="0">
                <a:solidFill>
                  <a:schemeClr val="bg1">
                    <a:lumMod val="95000"/>
                  </a:schemeClr>
                </a:solidFill>
              </a:rPr>
              <a:t>…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2" name="CasellaDiTesto 86"/>
          <p:cNvSpPr txBox="1"/>
          <p:nvPr/>
        </p:nvSpPr>
        <p:spPr>
          <a:xfrm>
            <a:off x="1959819" y="3338368"/>
            <a:ext cx="131228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Corrections</a:t>
            </a:r>
          </a:p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Improvements</a:t>
            </a:r>
          </a:p>
          <a:p>
            <a:r>
              <a:rPr lang="en-GB" sz="1200" dirty="0" smtClean="0">
                <a:solidFill>
                  <a:schemeClr val="bg1">
                    <a:lumMod val="95000"/>
                  </a:schemeClr>
                </a:solidFill>
              </a:rPr>
              <a:t>…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625475" y="4356"/>
            <a:ext cx="6105525" cy="707886"/>
          </a:xfrm>
        </p:spPr>
        <p:txBody>
          <a:bodyPr/>
          <a:lstStyle/>
          <a:p>
            <a:r>
              <a:rPr lang="en-US" sz="1800" b="0" i="1" dirty="0" smtClean="0"/>
              <a:t>Electronic System-Level Design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>Development Flow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68350" y="4689367"/>
            <a:ext cx="7508339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Starting the partitioning between hardware and software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Hardware is described using high-level non-synthesizable behavioral models (e.g. SystemC)</a:t>
            </a: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Various iterations are made configuring both hardware and software and moving functionalities between the two to obtain the desired tradeoff (e.g. power consumption, execution speed, silicon area, etc.)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4210" y="1912740"/>
            <a:ext cx="2734117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Base HW platform:</a:t>
            </a:r>
          </a:p>
          <a:p>
            <a:pPr>
              <a:buClr>
                <a:schemeClr val="accent1"/>
              </a:buClr>
            </a:pPr>
            <a:r>
              <a:rPr lang="en-US" sz="1200" dirty="0" smtClean="0">
                <a:solidFill>
                  <a:schemeClr val="bg2"/>
                </a:solidFill>
              </a:rPr>
              <a:t>Existing, standard cores, e.g. microprocessor, bus, etc.</a:t>
            </a:r>
          </a:p>
          <a:p>
            <a:pPr>
              <a:buClr>
                <a:schemeClr val="accent1"/>
              </a:buClr>
            </a:pPr>
            <a:endParaRPr lang="en-US" sz="1200" dirty="0" smtClean="0">
              <a:solidFill>
                <a:schemeClr val="bg2"/>
              </a:solidFill>
            </a:endParaRP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Custom </a:t>
            </a:r>
            <a:r>
              <a:rPr lang="en-US" sz="1400" dirty="0" err="1" smtClean="0">
                <a:solidFill>
                  <a:schemeClr val="bg2"/>
                </a:solidFill>
              </a:rPr>
              <a:t>Hw</a:t>
            </a:r>
            <a:r>
              <a:rPr lang="en-US" sz="1400" dirty="0" smtClean="0">
                <a:solidFill>
                  <a:schemeClr val="bg2"/>
                </a:solidFill>
              </a:rPr>
              <a:t> Models:</a:t>
            </a:r>
          </a:p>
          <a:p>
            <a:pPr>
              <a:buClr>
                <a:schemeClr val="accent1"/>
              </a:buClr>
            </a:pPr>
            <a:r>
              <a:rPr lang="en-US" sz="1200" dirty="0" smtClean="0">
                <a:solidFill>
                  <a:schemeClr val="bg2"/>
                </a:solidFill>
              </a:rPr>
              <a:t>Functionality specific to the design and to be implemented with HW accelerators</a:t>
            </a:r>
          </a:p>
          <a:p>
            <a:pPr>
              <a:buClr>
                <a:schemeClr val="accent1"/>
              </a:buClr>
            </a:pPr>
            <a:endParaRPr lang="en-US" sz="1200" dirty="0" smtClean="0">
              <a:solidFill>
                <a:schemeClr val="bg2"/>
              </a:solidFill>
            </a:endParaRPr>
          </a:p>
          <a:p>
            <a:pPr marL="285750" indent="-285750"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Software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5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0</TotalTime>
  <Words>2195</Words>
  <Application>Microsoft Office PowerPoint</Application>
  <PresentationFormat>On-screen Show (4:3)</PresentationFormat>
  <Paragraphs>613</Paragraphs>
  <Slides>32</Slides>
  <Notes>15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ESA Presentation</vt:lpstr>
      <vt:lpstr>IP-Core based ASIC &amp; FPGA design methodology</vt:lpstr>
      <vt:lpstr>Outline</vt:lpstr>
      <vt:lpstr>Introduction New Design Methods: Why?</vt:lpstr>
      <vt:lpstr>Introduction New Design Methods: Why?</vt:lpstr>
      <vt:lpstr>Introduction New Design Methods: Why?</vt:lpstr>
      <vt:lpstr>ESL: Designing Methodologies</vt:lpstr>
      <vt:lpstr>Electronic System-Level Design Development Flow</vt:lpstr>
      <vt:lpstr>Electronic System-Level Design Development Flow</vt:lpstr>
      <vt:lpstr>Electronic System-Level Design Development Flow</vt:lpstr>
      <vt:lpstr>Electronic System-Level Design Development Flow</vt:lpstr>
      <vt:lpstr>Electronic System-Level Design Development Flow</vt:lpstr>
      <vt:lpstr>(soft) IP-Core: Definition</vt:lpstr>
      <vt:lpstr>PowerPoint Presentation</vt:lpstr>
      <vt:lpstr>IP-Cores What are they?</vt:lpstr>
      <vt:lpstr>IP-Cores: Why - 1 Reusing Designs</vt:lpstr>
      <vt:lpstr>IP-Cores: Why - 2 Securing Designs</vt:lpstr>
      <vt:lpstr>IP-Cores – Why - 3 Enabling Higher Complexity Designs</vt:lpstr>
      <vt:lpstr>High-Complexity IP-Core base designs SCOC3</vt:lpstr>
      <vt:lpstr>High-Complexity IP-Core base designs NGMP</vt:lpstr>
      <vt:lpstr>Why Licensing instead of Developing? (*)</vt:lpstr>
      <vt:lpstr>Designing for IP Reuse</vt:lpstr>
      <vt:lpstr>Designing for IP Reuse</vt:lpstr>
      <vt:lpstr>The Importance of Interfaces</vt:lpstr>
      <vt:lpstr>Electronic System-Level Design ESL - HW/SW co-design</vt:lpstr>
      <vt:lpstr>Virtual Platform</vt:lpstr>
      <vt:lpstr>Virtual Platform: definition and benefits</vt:lpstr>
      <vt:lpstr>Hardware Modeling</vt:lpstr>
      <vt:lpstr>SystemC and TLM</vt:lpstr>
      <vt:lpstr>PowerPoint Presentation</vt:lpstr>
      <vt:lpstr>Electronic System-Level Design Development Flow</vt:lpstr>
      <vt:lpstr>Conclusions</vt:lpstr>
      <vt:lpstr>Thank You for Listening</vt:lpstr>
    </vt:vector>
  </TitlesOfParts>
  <Company>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IP-Core based design methodology</dc:title>
  <dc:creator>Luca Fossati</dc:creator>
  <cp:lastModifiedBy>Luca Fossati</cp:lastModifiedBy>
  <cp:revision>71</cp:revision>
  <cp:lastPrinted>2008-08-26T16:26:23Z</cp:lastPrinted>
  <dcterms:created xsi:type="dcterms:W3CDTF">2013-07-03T07:50:12Z</dcterms:created>
  <dcterms:modified xsi:type="dcterms:W3CDTF">2013-09-13T10:29:32Z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IP-Core based design methodology</vt:lpwstr>
  </property>
  <property fmtid="{D5CDD505-2E9C-101B-9397-08002B2CF9AE}" pid="3" name="PSubtitle">
    <vt:lpwstr>Designing with IPs</vt:lpwstr>
  </property>
  <property fmtid="{D5CDD505-2E9C-101B-9397-08002B2CF9AE}" pid="4" name="PAuthor">
    <vt:lpwstr>L. Fossati</vt:lpwstr>
  </property>
  <property fmtid="{D5CDD505-2E9C-101B-9397-08002B2CF9AE}" pid="5" name="PPlace">
    <vt:lpwstr>ESA/ESTEC</vt:lpwstr>
  </property>
  <property fmtid="{D5CDD505-2E9C-101B-9397-08002B2CF9AE}" pid="6" name="PDate">
    <vt:lpwstr>16/09/2013</vt:lpwstr>
  </property>
  <property fmtid="{D5CDD505-2E9C-101B-9397-08002B2CF9AE}" pid="7" name="PProgramme">
    <vt:lpwstr>TEC-ED</vt:lpwstr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false</vt:bool>
  </property>
  <property fmtid="{D5CDD505-2E9C-101B-9397-08002B2CF9AE}" pid="11" name="POptionButton2">
    <vt:bool>true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</Properties>
</file>