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Default Extension="vml" ContentType="application/vnd.openxmlformats-officedocument.vmlDrawing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316" r:id="rId3"/>
    <p:sldId id="326" r:id="rId4"/>
    <p:sldId id="330" r:id="rId5"/>
    <p:sldId id="319" r:id="rId6"/>
    <p:sldId id="298" r:id="rId7"/>
    <p:sldId id="322" r:id="rId8"/>
    <p:sldId id="331" r:id="rId9"/>
    <p:sldId id="332" r:id="rId10"/>
    <p:sldId id="325" r:id="rId11"/>
    <p:sldId id="321" r:id="rId12"/>
    <p:sldId id="323" r:id="rId13"/>
    <p:sldId id="320" r:id="rId14"/>
    <p:sldId id="324" r:id="rId15"/>
    <p:sldId id="334" r:id="rId16"/>
    <p:sldId id="333" r:id="rId17"/>
  </p:sldIdLst>
  <p:sldSz cx="9144000" cy="6858000" type="screen4x3"/>
  <p:notesSz cx="6669088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B4"/>
    <a:srgbClr val="FFCD00"/>
    <a:srgbClr val="FA6E00"/>
    <a:srgbClr val="7CCDE6"/>
    <a:srgbClr val="005374"/>
    <a:srgbClr val="C6EE00"/>
    <a:srgbClr val="89A400"/>
    <a:srgbClr val="007156"/>
    <a:srgbClr val="CC0099"/>
    <a:srgbClr val="76007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49" autoAdjust="0"/>
    <p:restoredTop sz="58333" autoAdjust="0"/>
  </p:normalViewPr>
  <p:slideViewPr>
    <p:cSldViewPr>
      <p:cViewPr>
        <p:scale>
          <a:sx n="100" d="100"/>
          <a:sy n="100" d="100"/>
        </p:scale>
        <p:origin x="-1440" y="-72"/>
      </p:cViewPr>
      <p:guideLst>
        <p:guide orient="horz" pos="666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3354" y="-72"/>
      </p:cViewPr>
      <p:guideLst>
        <p:guide orient="horz" pos="3127"/>
        <p:guide pos="2101"/>
      </p:guideLst>
    </p:cSldViewPr>
  </p:notes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neWingedAngel\Dropbox\CFDP\DSE\dse%20ergebniss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autoTitleDeleted val="1"/>
    <c:plotArea>
      <c:layout>
        <c:manualLayout>
          <c:layoutTarget val="inner"/>
          <c:xMode val="edge"/>
          <c:yMode val="edge"/>
          <c:x val="8.9976403948484038E-2"/>
          <c:y val="6.4413132840312928E-2"/>
          <c:w val="0.53340938900652757"/>
          <c:h val="0.82965274389802102"/>
        </c:manualLayout>
      </c:layout>
      <c:scatterChart>
        <c:scatterStyle val="lineMarker"/>
        <c:ser>
          <c:idx val="0"/>
          <c:order val="0"/>
          <c:tx>
            <c:v>unitdata transfer (write)</c:v>
          </c:tx>
          <c:marker>
            <c:symbol val="none"/>
          </c:marker>
          <c:xVal>
            <c:numRef>
              <c:f>'64kb both'!$A$2:$A$70</c:f>
              <c:numCache>
                <c:formatCode>General</c:formatCode>
                <c:ptCount val="69"/>
                <c:pt idx="0">
                  <c:v>354834135</c:v>
                </c:pt>
                <c:pt idx="1">
                  <c:v>354834140</c:v>
                </c:pt>
                <c:pt idx="2">
                  <c:v>354837470</c:v>
                </c:pt>
                <c:pt idx="3">
                  <c:v>356181700</c:v>
                </c:pt>
                <c:pt idx="4">
                  <c:v>358147830</c:v>
                </c:pt>
                <c:pt idx="5">
                  <c:v>358147830</c:v>
                </c:pt>
                <c:pt idx="6">
                  <c:v>360115950</c:v>
                </c:pt>
                <c:pt idx="7">
                  <c:v>360663360</c:v>
                </c:pt>
                <c:pt idx="8">
                  <c:v>362629490</c:v>
                </c:pt>
                <c:pt idx="9">
                  <c:v>362629490</c:v>
                </c:pt>
                <c:pt idx="10">
                  <c:v>364597480</c:v>
                </c:pt>
                <c:pt idx="11">
                  <c:v>365326870</c:v>
                </c:pt>
                <c:pt idx="12">
                  <c:v>367293000</c:v>
                </c:pt>
                <c:pt idx="13">
                  <c:v>367293000</c:v>
                </c:pt>
                <c:pt idx="14">
                  <c:v>369260990</c:v>
                </c:pt>
                <c:pt idx="15">
                  <c:v>369962500</c:v>
                </c:pt>
                <c:pt idx="16">
                  <c:v>371928630</c:v>
                </c:pt>
                <c:pt idx="17">
                  <c:v>371928630</c:v>
                </c:pt>
                <c:pt idx="18">
                  <c:v>373896620</c:v>
                </c:pt>
                <c:pt idx="19">
                  <c:v>374608730</c:v>
                </c:pt>
                <c:pt idx="20">
                  <c:v>376574860</c:v>
                </c:pt>
                <c:pt idx="21">
                  <c:v>376574860</c:v>
                </c:pt>
                <c:pt idx="22">
                  <c:v>378542850</c:v>
                </c:pt>
                <c:pt idx="23">
                  <c:v>379242410</c:v>
                </c:pt>
                <c:pt idx="24">
                  <c:v>381208540</c:v>
                </c:pt>
                <c:pt idx="25">
                  <c:v>381208540</c:v>
                </c:pt>
                <c:pt idx="26">
                  <c:v>383176530</c:v>
                </c:pt>
                <c:pt idx="27">
                  <c:v>383870260</c:v>
                </c:pt>
                <c:pt idx="28">
                  <c:v>385836390</c:v>
                </c:pt>
                <c:pt idx="29">
                  <c:v>385836390</c:v>
                </c:pt>
                <c:pt idx="30">
                  <c:v>387804380</c:v>
                </c:pt>
                <c:pt idx="31">
                  <c:v>388497190</c:v>
                </c:pt>
                <c:pt idx="32">
                  <c:v>390463320</c:v>
                </c:pt>
                <c:pt idx="33">
                  <c:v>390463320</c:v>
                </c:pt>
                <c:pt idx="34">
                  <c:v>392431310</c:v>
                </c:pt>
                <c:pt idx="35">
                  <c:v>393129850</c:v>
                </c:pt>
                <c:pt idx="36">
                  <c:v>395095980</c:v>
                </c:pt>
                <c:pt idx="37">
                  <c:v>395095980</c:v>
                </c:pt>
                <c:pt idx="38">
                  <c:v>397063970</c:v>
                </c:pt>
                <c:pt idx="39">
                  <c:v>397753520</c:v>
                </c:pt>
                <c:pt idx="40">
                  <c:v>399719650</c:v>
                </c:pt>
                <c:pt idx="41">
                  <c:v>399719650</c:v>
                </c:pt>
                <c:pt idx="42">
                  <c:v>401687640</c:v>
                </c:pt>
                <c:pt idx="43">
                  <c:v>402385000</c:v>
                </c:pt>
                <c:pt idx="44">
                  <c:v>404351130</c:v>
                </c:pt>
                <c:pt idx="45">
                  <c:v>404351130</c:v>
                </c:pt>
                <c:pt idx="46">
                  <c:v>406319490</c:v>
                </c:pt>
                <c:pt idx="47">
                  <c:v>407012280</c:v>
                </c:pt>
                <c:pt idx="48">
                  <c:v>408978410</c:v>
                </c:pt>
                <c:pt idx="49">
                  <c:v>408978410</c:v>
                </c:pt>
                <c:pt idx="50">
                  <c:v>410946400</c:v>
                </c:pt>
                <c:pt idx="51">
                  <c:v>411639800</c:v>
                </c:pt>
                <c:pt idx="52">
                  <c:v>413605930</c:v>
                </c:pt>
                <c:pt idx="53">
                  <c:v>413605930</c:v>
                </c:pt>
                <c:pt idx="54">
                  <c:v>415573920</c:v>
                </c:pt>
                <c:pt idx="55">
                  <c:v>416271280</c:v>
                </c:pt>
                <c:pt idx="56">
                  <c:v>418237410</c:v>
                </c:pt>
                <c:pt idx="57">
                  <c:v>418237410</c:v>
                </c:pt>
                <c:pt idx="58">
                  <c:v>420205400</c:v>
                </c:pt>
                <c:pt idx="59">
                  <c:v>420892840</c:v>
                </c:pt>
                <c:pt idx="60">
                  <c:v>422858970</c:v>
                </c:pt>
                <c:pt idx="61">
                  <c:v>422858970</c:v>
                </c:pt>
                <c:pt idx="62">
                  <c:v>424826960</c:v>
                </c:pt>
                <c:pt idx="63">
                  <c:v>425528560</c:v>
                </c:pt>
                <c:pt idx="64">
                  <c:v>427494690</c:v>
                </c:pt>
                <c:pt idx="65">
                  <c:v>427494690</c:v>
                </c:pt>
                <c:pt idx="66">
                  <c:v>429462680</c:v>
                </c:pt>
                <c:pt idx="67">
                  <c:v>429763520</c:v>
                </c:pt>
                <c:pt idx="68">
                  <c:v>429765090</c:v>
                </c:pt>
              </c:numCache>
            </c:numRef>
          </c:xVal>
          <c:yVal>
            <c:numRef>
              <c:f>'64kb both'!$D$2:$D$71</c:f>
              <c:numCache>
                <c:formatCode>General</c:formatCode>
                <c:ptCount val="70"/>
                <c:pt idx="0">
                  <c:v>0</c:v>
                </c:pt>
                <c:pt idx="1">
                  <c:v>20.12012012012012</c:v>
                </c:pt>
                <c:pt idx="2">
                  <c:v>20.12012012012012</c:v>
                </c:pt>
                <c:pt idx="3">
                  <c:v>0</c:v>
                </c:pt>
                <c:pt idx="4">
                  <c:v>0</c:v>
                </c:pt>
                <c:pt idx="5">
                  <c:v>33.315041765745626</c:v>
                </c:pt>
                <c:pt idx="6">
                  <c:v>33.315041765745626</c:v>
                </c:pt>
                <c:pt idx="7">
                  <c:v>0</c:v>
                </c:pt>
                <c:pt idx="8">
                  <c:v>0</c:v>
                </c:pt>
                <c:pt idx="9">
                  <c:v>33.317242465662233</c:v>
                </c:pt>
                <c:pt idx="10">
                  <c:v>33.317242465662233</c:v>
                </c:pt>
                <c:pt idx="11">
                  <c:v>0</c:v>
                </c:pt>
                <c:pt idx="12">
                  <c:v>0</c:v>
                </c:pt>
                <c:pt idx="13">
                  <c:v>33.317242465662233</c:v>
                </c:pt>
                <c:pt idx="14">
                  <c:v>33.317242465662233</c:v>
                </c:pt>
                <c:pt idx="15">
                  <c:v>0</c:v>
                </c:pt>
                <c:pt idx="16">
                  <c:v>0</c:v>
                </c:pt>
                <c:pt idx="17">
                  <c:v>33.317242465662233</c:v>
                </c:pt>
                <c:pt idx="18">
                  <c:v>33.317242465662233</c:v>
                </c:pt>
                <c:pt idx="19">
                  <c:v>0</c:v>
                </c:pt>
                <c:pt idx="20">
                  <c:v>0</c:v>
                </c:pt>
                <c:pt idx="21">
                  <c:v>33.317242465662233</c:v>
                </c:pt>
                <c:pt idx="22">
                  <c:v>33.317242465662233</c:v>
                </c:pt>
                <c:pt idx="23">
                  <c:v>0</c:v>
                </c:pt>
                <c:pt idx="24">
                  <c:v>0</c:v>
                </c:pt>
                <c:pt idx="25">
                  <c:v>33.317242465662233</c:v>
                </c:pt>
                <c:pt idx="26">
                  <c:v>33.317242465662233</c:v>
                </c:pt>
                <c:pt idx="27">
                  <c:v>0</c:v>
                </c:pt>
                <c:pt idx="28">
                  <c:v>0</c:v>
                </c:pt>
                <c:pt idx="29">
                  <c:v>33.317242465662233</c:v>
                </c:pt>
                <c:pt idx="30">
                  <c:v>33.317242465662233</c:v>
                </c:pt>
                <c:pt idx="31">
                  <c:v>0</c:v>
                </c:pt>
                <c:pt idx="32">
                  <c:v>0</c:v>
                </c:pt>
                <c:pt idx="33">
                  <c:v>33.317242465662233</c:v>
                </c:pt>
                <c:pt idx="34">
                  <c:v>33.317242465662233</c:v>
                </c:pt>
                <c:pt idx="35">
                  <c:v>0</c:v>
                </c:pt>
                <c:pt idx="36">
                  <c:v>0</c:v>
                </c:pt>
                <c:pt idx="37">
                  <c:v>33.317242465662233</c:v>
                </c:pt>
                <c:pt idx="38">
                  <c:v>33.317242465662233</c:v>
                </c:pt>
                <c:pt idx="39">
                  <c:v>0</c:v>
                </c:pt>
                <c:pt idx="40">
                  <c:v>0</c:v>
                </c:pt>
                <c:pt idx="41">
                  <c:v>33.317242465662233</c:v>
                </c:pt>
                <c:pt idx="42">
                  <c:v>33.317242465662233</c:v>
                </c:pt>
                <c:pt idx="43">
                  <c:v>0</c:v>
                </c:pt>
                <c:pt idx="44">
                  <c:v>0</c:v>
                </c:pt>
                <c:pt idx="45">
                  <c:v>33.310979698835574</c:v>
                </c:pt>
                <c:pt idx="46">
                  <c:v>33.310979698835574</c:v>
                </c:pt>
                <c:pt idx="47">
                  <c:v>0</c:v>
                </c:pt>
                <c:pt idx="48">
                  <c:v>0</c:v>
                </c:pt>
                <c:pt idx="49">
                  <c:v>33.317242465662233</c:v>
                </c:pt>
                <c:pt idx="50">
                  <c:v>33.317242465662233</c:v>
                </c:pt>
                <c:pt idx="51">
                  <c:v>0</c:v>
                </c:pt>
                <c:pt idx="52">
                  <c:v>0</c:v>
                </c:pt>
                <c:pt idx="53">
                  <c:v>33.317242465662233</c:v>
                </c:pt>
                <c:pt idx="54">
                  <c:v>33.317242465662233</c:v>
                </c:pt>
                <c:pt idx="55">
                  <c:v>0</c:v>
                </c:pt>
                <c:pt idx="56">
                  <c:v>0</c:v>
                </c:pt>
                <c:pt idx="57">
                  <c:v>33.317242465662233</c:v>
                </c:pt>
                <c:pt idx="58">
                  <c:v>33.317242465662233</c:v>
                </c:pt>
                <c:pt idx="59">
                  <c:v>0</c:v>
                </c:pt>
                <c:pt idx="60">
                  <c:v>0</c:v>
                </c:pt>
                <c:pt idx="61">
                  <c:v>33.317242465662233</c:v>
                </c:pt>
                <c:pt idx="62">
                  <c:v>33.317242465662233</c:v>
                </c:pt>
                <c:pt idx="63">
                  <c:v>0</c:v>
                </c:pt>
                <c:pt idx="64">
                  <c:v>0</c:v>
                </c:pt>
                <c:pt idx="65">
                  <c:v>33.317242465662233</c:v>
                </c:pt>
                <c:pt idx="66">
                  <c:v>33.317242465662233</c:v>
                </c:pt>
                <c:pt idx="67">
                  <c:v>24.203821656050955</c:v>
                </c:pt>
                <c:pt idx="68">
                  <c:v>24.203821656050955</c:v>
                </c:pt>
                <c:pt idx="69">
                  <c:v>0</c:v>
                </c:pt>
              </c:numCache>
            </c:numRef>
          </c:yVal>
        </c:ser>
        <c:ser>
          <c:idx val="1"/>
          <c:order val="1"/>
          <c:tx>
            <c:v>filestore (read)</c:v>
          </c:tx>
          <c:marker>
            <c:symbol val="none"/>
          </c:marker>
          <c:xVal>
            <c:numRef>
              <c:f>'64kb both'!$A$2:$A$70</c:f>
              <c:numCache>
                <c:formatCode>General</c:formatCode>
                <c:ptCount val="69"/>
                <c:pt idx="0">
                  <c:v>354834135</c:v>
                </c:pt>
                <c:pt idx="1">
                  <c:v>354834140</c:v>
                </c:pt>
                <c:pt idx="2">
                  <c:v>354837470</c:v>
                </c:pt>
                <c:pt idx="3">
                  <c:v>356181700</c:v>
                </c:pt>
                <c:pt idx="4">
                  <c:v>358147830</c:v>
                </c:pt>
                <c:pt idx="5">
                  <c:v>358147830</c:v>
                </c:pt>
                <c:pt idx="6">
                  <c:v>360115950</c:v>
                </c:pt>
                <c:pt idx="7">
                  <c:v>360663360</c:v>
                </c:pt>
                <c:pt idx="8">
                  <c:v>362629490</c:v>
                </c:pt>
                <c:pt idx="9">
                  <c:v>362629490</c:v>
                </c:pt>
                <c:pt idx="10">
                  <c:v>364597480</c:v>
                </c:pt>
                <c:pt idx="11">
                  <c:v>365326870</c:v>
                </c:pt>
                <c:pt idx="12">
                  <c:v>367293000</c:v>
                </c:pt>
                <c:pt idx="13">
                  <c:v>367293000</c:v>
                </c:pt>
                <c:pt idx="14">
                  <c:v>369260990</c:v>
                </c:pt>
                <c:pt idx="15">
                  <c:v>369962500</c:v>
                </c:pt>
                <c:pt idx="16">
                  <c:v>371928630</c:v>
                </c:pt>
                <c:pt idx="17">
                  <c:v>371928630</c:v>
                </c:pt>
                <c:pt idx="18">
                  <c:v>373896620</c:v>
                </c:pt>
                <c:pt idx="19">
                  <c:v>374608730</c:v>
                </c:pt>
                <c:pt idx="20">
                  <c:v>376574860</c:v>
                </c:pt>
                <c:pt idx="21">
                  <c:v>376574860</c:v>
                </c:pt>
                <c:pt idx="22">
                  <c:v>378542850</c:v>
                </c:pt>
                <c:pt idx="23">
                  <c:v>379242410</c:v>
                </c:pt>
                <c:pt idx="24">
                  <c:v>381208540</c:v>
                </c:pt>
                <c:pt idx="25">
                  <c:v>381208540</c:v>
                </c:pt>
                <c:pt idx="26">
                  <c:v>383176530</c:v>
                </c:pt>
                <c:pt idx="27">
                  <c:v>383870260</c:v>
                </c:pt>
                <c:pt idx="28">
                  <c:v>385836390</c:v>
                </c:pt>
                <c:pt idx="29">
                  <c:v>385836390</c:v>
                </c:pt>
                <c:pt idx="30">
                  <c:v>387804380</c:v>
                </c:pt>
                <c:pt idx="31">
                  <c:v>388497190</c:v>
                </c:pt>
                <c:pt idx="32">
                  <c:v>390463320</c:v>
                </c:pt>
                <c:pt idx="33">
                  <c:v>390463320</c:v>
                </c:pt>
                <c:pt idx="34">
                  <c:v>392431310</c:v>
                </c:pt>
                <c:pt idx="35">
                  <c:v>393129850</c:v>
                </c:pt>
                <c:pt idx="36">
                  <c:v>395095980</c:v>
                </c:pt>
                <c:pt idx="37">
                  <c:v>395095980</c:v>
                </c:pt>
                <c:pt idx="38">
                  <c:v>397063970</c:v>
                </c:pt>
                <c:pt idx="39">
                  <c:v>397753520</c:v>
                </c:pt>
                <c:pt idx="40">
                  <c:v>399719650</c:v>
                </c:pt>
                <c:pt idx="41">
                  <c:v>399719650</c:v>
                </c:pt>
                <c:pt idx="42">
                  <c:v>401687640</c:v>
                </c:pt>
                <c:pt idx="43">
                  <c:v>402385000</c:v>
                </c:pt>
                <c:pt idx="44">
                  <c:v>404351130</c:v>
                </c:pt>
                <c:pt idx="45">
                  <c:v>404351130</c:v>
                </c:pt>
                <c:pt idx="46">
                  <c:v>406319490</c:v>
                </c:pt>
                <c:pt idx="47">
                  <c:v>407012280</c:v>
                </c:pt>
                <c:pt idx="48">
                  <c:v>408978410</c:v>
                </c:pt>
                <c:pt idx="49">
                  <c:v>408978410</c:v>
                </c:pt>
                <c:pt idx="50">
                  <c:v>410946400</c:v>
                </c:pt>
                <c:pt idx="51">
                  <c:v>411639800</c:v>
                </c:pt>
                <c:pt idx="52">
                  <c:v>413605930</c:v>
                </c:pt>
                <c:pt idx="53">
                  <c:v>413605930</c:v>
                </c:pt>
                <c:pt idx="54">
                  <c:v>415573920</c:v>
                </c:pt>
                <c:pt idx="55">
                  <c:v>416271280</c:v>
                </c:pt>
                <c:pt idx="56">
                  <c:v>418237410</c:v>
                </c:pt>
                <c:pt idx="57">
                  <c:v>418237410</c:v>
                </c:pt>
                <c:pt idx="58">
                  <c:v>420205400</c:v>
                </c:pt>
                <c:pt idx="59">
                  <c:v>420892840</c:v>
                </c:pt>
                <c:pt idx="60">
                  <c:v>422858970</c:v>
                </c:pt>
                <c:pt idx="61">
                  <c:v>422858970</c:v>
                </c:pt>
                <c:pt idx="62">
                  <c:v>424826960</c:v>
                </c:pt>
                <c:pt idx="63">
                  <c:v>425528560</c:v>
                </c:pt>
                <c:pt idx="64">
                  <c:v>427494690</c:v>
                </c:pt>
                <c:pt idx="65">
                  <c:v>427494690</c:v>
                </c:pt>
                <c:pt idx="66">
                  <c:v>429462680</c:v>
                </c:pt>
                <c:pt idx="67">
                  <c:v>429763520</c:v>
                </c:pt>
                <c:pt idx="68">
                  <c:v>429765090</c:v>
                </c:pt>
              </c:numCache>
            </c:numRef>
          </c:xVal>
          <c:yVal>
            <c:numRef>
              <c:f>'64kb both'!$E$2:$E$71</c:f>
              <c:numCache>
                <c:formatCode>General</c:formatCode>
                <c:ptCount val="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33.332485644387702</c:v>
                </c:pt>
                <c:pt idx="4">
                  <c:v>33.332485644387702</c:v>
                </c:pt>
                <c:pt idx="5">
                  <c:v>0</c:v>
                </c:pt>
                <c:pt idx="6">
                  <c:v>0</c:v>
                </c:pt>
                <c:pt idx="7">
                  <c:v>33.332485644387702</c:v>
                </c:pt>
                <c:pt idx="8">
                  <c:v>33.332485644387702</c:v>
                </c:pt>
                <c:pt idx="9">
                  <c:v>0</c:v>
                </c:pt>
                <c:pt idx="10">
                  <c:v>0</c:v>
                </c:pt>
                <c:pt idx="11">
                  <c:v>33.332485644387702</c:v>
                </c:pt>
                <c:pt idx="12">
                  <c:v>33.332485644387702</c:v>
                </c:pt>
                <c:pt idx="13">
                  <c:v>0</c:v>
                </c:pt>
                <c:pt idx="14">
                  <c:v>0</c:v>
                </c:pt>
                <c:pt idx="15">
                  <c:v>33.332485644387702</c:v>
                </c:pt>
                <c:pt idx="16">
                  <c:v>33.332485644387702</c:v>
                </c:pt>
                <c:pt idx="17">
                  <c:v>0</c:v>
                </c:pt>
                <c:pt idx="18">
                  <c:v>0</c:v>
                </c:pt>
                <c:pt idx="19">
                  <c:v>33.332485644387702</c:v>
                </c:pt>
                <c:pt idx="20">
                  <c:v>33.332485644387702</c:v>
                </c:pt>
                <c:pt idx="21">
                  <c:v>0</c:v>
                </c:pt>
                <c:pt idx="22">
                  <c:v>0</c:v>
                </c:pt>
                <c:pt idx="23">
                  <c:v>33.332485644387702</c:v>
                </c:pt>
                <c:pt idx="24">
                  <c:v>33.332485644387702</c:v>
                </c:pt>
                <c:pt idx="25">
                  <c:v>0</c:v>
                </c:pt>
                <c:pt idx="26">
                  <c:v>0</c:v>
                </c:pt>
                <c:pt idx="27">
                  <c:v>33.332485644387702</c:v>
                </c:pt>
                <c:pt idx="28">
                  <c:v>33.332485644387702</c:v>
                </c:pt>
                <c:pt idx="29">
                  <c:v>0</c:v>
                </c:pt>
                <c:pt idx="30">
                  <c:v>0</c:v>
                </c:pt>
                <c:pt idx="31">
                  <c:v>33.332485644387702</c:v>
                </c:pt>
                <c:pt idx="32">
                  <c:v>33.332485644387702</c:v>
                </c:pt>
                <c:pt idx="33">
                  <c:v>0</c:v>
                </c:pt>
                <c:pt idx="34">
                  <c:v>0</c:v>
                </c:pt>
                <c:pt idx="35">
                  <c:v>33.332485644387702</c:v>
                </c:pt>
                <c:pt idx="36">
                  <c:v>33.332485644387702</c:v>
                </c:pt>
                <c:pt idx="37">
                  <c:v>0</c:v>
                </c:pt>
                <c:pt idx="38">
                  <c:v>0</c:v>
                </c:pt>
                <c:pt idx="39">
                  <c:v>33.332485644387702</c:v>
                </c:pt>
                <c:pt idx="40">
                  <c:v>33.332485644387702</c:v>
                </c:pt>
                <c:pt idx="41">
                  <c:v>0</c:v>
                </c:pt>
                <c:pt idx="42">
                  <c:v>0</c:v>
                </c:pt>
                <c:pt idx="43">
                  <c:v>33.332485644387702</c:v>
                </c:pt>
                <c:pt idx="44">
                  <c:v>33.332485644387702</c:v>
                </c:pt>
                <c:pt idx="45">
                  <c:v>0</c:v>
                </c:pt>
                <c:pt idx="46">
                  <c:v>0</c:v>
                </c:pt>
                <c:pt idx="47">
                  <c:v>33.332485644387702</c:v>
                </c:pt>
                <c:pt idx="48">
                  <c:v>33.332485644387702</c:v>
                </c:pt>
                <c:pt idx="49">
                  <c:v>0</c:v>
                </c:pt>
                <c:pt idx="50">
                  <c:v>0</c:v>
                </c:pt>
                <c:pt idx="51">
                  <c:v>33.332485644387702</c:v>
                </c:pt>
                <c:pt idx="52">
                  <c:v>33.332485644387702</c:v>
                </c:pt>
                <c:pt idx="53">
                  <c:v>0</c:v>
                </c:pt>
                <c:pt idx="54">
                  <c:v>0</c:v>
                </c:pt>
                <c:pt idx="55">
                  <c:v>33.332485644387702</c:v>
                </c:pt>
                <c:pt idx="56">
                  <c:v>33.332485644387702</c:v>
                </c:pt>
                <c:pt idx="57">
                  <c:v>0</c:v>
                </c:pt>
                <c:pt idx="58">
                  <c:v>0</c:v>
                </c:pt>
                <c:pt idx="59">
                  <c:v>33.332485644387702</c:v>
                </c:pt>
                <c:pt idx="60">
                  <c:v>33.332485644387702</c:v>
                </c:pt>
                <c:pt idx="61">
                  <c:v>0</c:v>
                </c:pt>
                <c:pt idx="62">
                  <c:v>0</c:v>
                </c:pt>
                <c:pt idx="63">
                  <c:v>33.332485644387702</c:v>
                </c:pt>
                <c:pt idx="64">
                  <c:v>33.332485644387702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</c:numCache>
            </c:numRef>
          </c:yVal>
        </c:ser>
        <c:axId val="163018240"/>
        <c:axId val="163106816"/>
      </c:scatterChart>
      <c:valAx>
        <c:axId val="163018240"/>
        <c:scaling>
          <c:orientation val="minMax"/>
          <c:max val="470000000"/>
          <c:min val="3300000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/>
                  <a:t>time(µs)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163106816"/>
        <c:crosses val="autoZero"/>
        <c:crossBetween val="midCat"/>
        <c:dispUnits>
          <c:builtInUnit val="thousands"/>
        </c:dispUnits>
      </c:valAx>
      <c:valAx>
        <c:axId val="16310681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/>
                  <a:t>throghput (MB/s)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1630182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0135128170180177"/>
          <c:y val="0.88935214927809969"/>
          <c:w val="0.19318437699362151"/>
          <c:h val="0.10467580896808608"/>
        </c:manualLayout>
      </c:layout>
    </c:legend>
    <c:plotVisOnly val="1"/>
    <c:dispBlanksAs val="gap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90137" cy="495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t" anchorCtr="0" compatLnSpc="1">
            <a:prstTxWarp prst="textNoShape">
              <a:avLst/>
            </a:prstTxWarp>
          </a:bodyPr>
          <a:lstStyle>
            <a:lvl1pPr defTabSz="948500">
              <a:defRPr sz="1200"/>
            </a:lvl1pPr>
          </a:lstStyle>
          <a:p>
            <a:endParaRPr lang="de-DE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461" y="1"/>
            <a:ext cx="2890137" cy="495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t" anchorCtr="0" compatLnSpc="1">
            <a:prstTxWarp prst="textNoShape">
              <a:avLst/>
            </a:prstTxWarp>
          </a:bodyPr>
          <a:lstStyle>
            <a:lvl1pPr algn="r" defTabSz="948500">
              <a:defRPr sz="1200"/>
            </a:lvl1pPr>
          </a:lstStyle>
          <a:p>
            <a:endParaRPr lang="de-DE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6125"/>
            <a:ext cx="4960938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611" y="4715406"/>
            <a:ext cx="5335867" cy="4467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813"/>
            <a:ext cx="2890137" cy="495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b" anchorCtr="0" compatLnSpc="1">
            <a:prstTxWarp prst="textNoShape">
              <a:avLst/>
            </a:prstTxWarp>
          </a:bodyPr>
          <a:lstStyle>
            <a:lvl1pPr defTabSz="948500">
              <a:defRPr sz="1200"/>
            </a:lvl1pPr>
          </a:lstStyle>
          <a:p>
            <a:endParaRPr lang="de-DE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461" y="9430813"/>
            <a:ext cx="2890137" cy="495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b" anchorCtr="0" compatLnSpc="1">
            <a:prstTxWarp prst="textNoShape">
              <a:avLst/>
            </a:prstTxWarp>
          </a:bodyPr>
          <a:lstStyle>
            <a:lvl1pPr algn="r" defTabSz="948500">
              <a:defRPr sz="1200"/>
            </a:lvl1pPr>
          </a:lstStyle>
          <a:p>
            <a:fld id="{E4AA6088-1FF0-4E53-845C-EFEDD1C948F8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6125"/>
            <a:ext cx="4960938" cy="3721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 Names</a:t>
            </a:r>
          </a:p>
          <a:p>
            <a:pPr>
              <a:buFontTx/>
              <a:buChar char="-"/>
            </a:pPr>
            <a:r>
              <a:rPr lang="en-US" dirty="0" smtClean="0"/>
              <a:t> Department Chip</a:t>
            </a:r>
            <a:r>
              <a:rPr lang="en-US" baseline="0" dirty="0" smtClean="0"/>
              <a:t> Design for Embedded Computing of University of </a:t>
            </a:r>
            <a:r>
              <a:rPr lang="en-US" baseline="0" dirty="0" err="1" smtClean="0"/>
              <a:t>Braunschweig</a:t>
            </a:r>
            <a:endParaRPr lang="en-US" baseline="0" dirty="0" smtClean="0"/>
          </a:p>
          <a:p>
            <a:pPr>
              <a:buFontTx/>
              <a:buNone/>
            </a:pPr>
            <a:endParaRPr lang="en-US" baseline="0" dirty="0" smtClean="0"/>
          </a:p>
          <a:p>
            <a:pPr>
              <a:buFontTx/>
              <a:buChar char="-"/>
            </a:pPr>
            <a:r>
              <a:rPr lang="en-US" baseline="0" dirty="0" smtClean="0"/>
              <a:t> As a contractor we are developing a HW-IP Core implementing the CCSDS File Delivery Protocol for the European Space Agency</a:t>
            </a:r>
          </a:p>
          <a:p>
            <a:pPr>
              <a:buFontTx/>
              <a:buNone/>
            </a:pPr>
            <a:endParaRPr lang="en-US" baseline="0" dirty="0" smtClean="0"/>
          </a:p>
          <a:p>
            <a:pPr>
              <a:buFontTx/>
              <a:buChar char="-"/>
            </a:pPr>
            <a:r>
              <a:rPr lang="en-US" baseline="0" dirty="0" smtClean="0"/>
              <a:t>Today: -&gt; Overview of current development status </a:t>
            </a:r>
          </a:p>
          <a:p>
            <a:pPr>
              <a:buFontTx/>
              <a:buNone/>
            </a:pPr>
            <a:r>
              <a:rPr lang="en-US" baseline="0" dirty="0" smtClean="0"/>
              <a:t>           -&gt; Overview of the IP architecture </a:t>
            </a:r>
          </a:p>
          <a:p>
            <a:pPr>
              <a:buFontTx/>
              <a:buNone/>
            </a:pPr>
            <a:r>
              <a:rPr lang="en-US" baseline="0" dirty="0" smtClean="0"/>
              <a:t>           -&gt; Show some results of first Evaluation tests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A6088-1FF0-4E53-845C-EFEDD1C948F8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6125"/>
            <a:ext cx="4960938" cy="3721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Platform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DSE</a:t>
            </a:r>
          </a:p>
          <a:p>
            <a:endParaRPr lang="de-DE" dirty="0" smtClean="0"/>
          </a:p>
          <a:p>
            <a:r>
              <a:rPr lang="de-DE" dirty="0" err="1" smtClean="0"/>
              <a:t>Baseline</a:t>
            </a:r>
            <a:r>
              <a:rPr lang="de-DE" dirty="0" smtClean="0"/>
              <a:t> </a:t>
            </a:r>
            <a:r>
              <a:rPr lang="de-DE" dirty="0" err="1" smtClean="0"/>
              <a:t>Arcitecture</a:t>
            </a:r>
            <a:endParaRPr lang="de-DE" dirty="0" smtClean="0"/>
          </a:p>
          <a:p>
            <a:endParaRPr lang="de-DE" baseline="0" dirty="0" smtClean="0"/>
          </a:p>
          <a:p>
            <a:r>
              <a:rPr lang="de-DE" baseline="0" dirty="0" smtClean="0"/>
              <a:t>5 IP </a:t>
            </a:r>
            <a:r>
              <a:rPr lang="de-DE" baseline="0" dirty="0" err="1" smtClean="0"/>
              <a:t>models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connected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AHB </a:t>
            </a:r>
            <a:r>
              <a:rPr lang="de-DE" baseline="0" dirty="0" err="1" smtClean="0"/>
              <a:t>interface</a:t>
            </a:r>
            <a:r>
              <a:rPr lang="de-DE" baseline="0" dirty="0" smtClean="0"/>
              <a:t> </a:t>
            </a:r>
          </a:p>
          <a:p>
            <a:r>
              <a:rPr lang="de-DE" baseline="0" dirty="0" smtClean="0"/>
              <a:t>-&gt; </a:t>
            </a:r>
            <a:r>
              <a:rPr lang="de-DE" baseline="0" dirty="0" err="1" smtClean="0"/>
              <a:t>system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bus</a:t>
            </a:r>
            <a:r>
              <a:rPr lang="de-DE" baseline="0" dirty="0" smtClean="0"/>
              <a:t> </a:t>
            </a:r>
          </a:p>
          <a:p>
            <a:r>
              <a:rPr lang="de-DE" baseline="0" dirty="0" smtClean="0"/>
              <a:t>-&gt; </a:t>
            </a:r>
            <a:r>
              <a:rPr lang="de-DE" baseline="0" dirty="0" err="1" smtClean="0"/>
              <a:t>filestore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implemented</a:t>
            </a:r>
            <a:r>
              <a:rPr lang="de-DE" baseline="0" dirty="0" smtClean="0"/>
              <a:t> in SW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configuration</a:t>
            </a:r>
            <a:endParaRPr lang="de-DE" baseline="0" dirty="0" smtClean="0"/>
          </a:p>
          <a:p>
            <a:r>
              <a:rPr lang="de-DE" baseline="0" dirty="0" smtClean="0"/>
              <a:t>-&gt; </a:t>
            </a:r>
            <a:r>
              <a:rPr lang="de-DE" baseline="0" dirty="0" err="1" smtClean="0"/>
              <a:t>basic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configuration</a:t>
            </a:r>
            <a:endParaRPr lang="de-DE" baseline="0" dirty="0" smtClean="0"/>
          </a:p>
          <a:p>
            <a:endParaRPr lang="de-DE" baseline="0" dirty="0" smtClean="0"/>
          </a:p>
          <a:p>
            <a:r>
              <a:rPr lang="de-DE" baseline="0" dirty="0" err="1" smtClean="0"/>
              <a:t>During</a:t>
            </a:r>
            <a:r>
              <a:rPr lang="de-DE" baseline="0" dirty="0" smtClean="0"/>
              <a:t> Transaction</a:t>
            </a:r>
          </a:p>
          <a:p>
            <a:r>
              <a:rPr lang="de-DE" baseline="0" dirty="0" smtClean="0"/>
              <a:t>-&gt; Transaction </a:t>
            </a:r>
            <a:r>
              <a:rPr lang="de-DE" baseline="0" dirty="0" err="1" smtClean="0"/>
              <a:t>Processor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receives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file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segement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data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from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filestore</a:t>
            </a:r>
            <a:r>
              <a:rPr lang="de-DE" baseline="0" dirty="0" smtClean="0"/>
              <a:t>,</a:t>
            </a:r>
          </a:p>
          <a:p>
            <a:r>
              <a:rPr lang="de-DE" baseline="0" dirty="0" smtClean="0"/>
              <a:t>-&gt; </a:t>
            </a:r>
            <a:r>
              <a:rPr lang="de-DE" baseline="0" dirty="0" err="1" smtClean="0"/>
              <a:t>while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Encapulation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service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produces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outgoing</a:t>
            </a:r>
            <a:r>
              <a:rPr lang="de-DE" baseline="0" dirty="0" smtClean="0"/>
              <a:t> PDU </a:t>
            </a:r>
            <a:r>
              <a:rPr lang="de-DE" baseline="0" dirty="0" err="1" smtClean="0"/>
              <a:t>data</a:t>
            </a:r>
            <a:endParaRPr lang="de-DE" baseline="0" dirty="0" smtClean="0"/>
          </a:p>
          <a:p>
            <a:endParaRPr lang="de-DE" baseline="0" dirty="0" smtClean="0"/>
          </a:p>
          <a:p>
            <a:r>
              <a:rPr lang="de-DE" baseline="0" dirty="0" err="1" smtClean="0"/>
              <a:t>Discovered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Bottleneck</a:t>
            </a:r>
            <a:r>
              <a:rPr lang="de-DE" baseline="0" dirty="0" smtClean="0"/>
              <a:t>!</a:t>
            </a:r>
          </a:p>
          <a:p>
            <a:r>
              <a:rPr lang="de-DE" baseline="0" dirty="0" smtClean="0"/>
              <a:t>-&gt; Master Interfaces ,same AHB </a:t>
            </a:r>
            <a:r>
              <a:rPr lang="de-DE" baseline="0" dirty="0" err="1" smtClean="0"/>
              <a:t>bus</a:t>
            </a:r>
            <a:r>
              <a:rPr lang="de-DE" baseline="0" dirty="0" smtClean="0"/>
              <a:t>, same </a:t>
            </a:r>
            <a:r>
              <a:rPr lang="de-DE" baseline="0" dirty="0" err="1" smtClean="0"/>
              <a:t>memory</a:t>
            </a:r>
            <a:r>
              <a:rPr lang="de-DE" baseline="0" dirty="0" smtClean="0"/>
              <a:t> -&gt; </a:t>
            </a:r>
            <a:r>
              <a:rPr lang="de-DE" baseline="0" dirty="0" err="1" smtClean="0"/>
              <a:t>leads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bottleneck</a:t>
            </a: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A6088-1FF0-4E53-845C-EFEDD1C948F8}" type="slidenum">
              <a:rPr lang="de-DE" smtClean="0"/>
              <a:pPr/>
              <a:t>10</a:t>
            </a:fld>
            <a:endParaRPr lang="de-DE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6125"/>
            <a:ext cx="4960938" cy="3721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Plot of throughput for these 2 interfaces</a:t>
            </a:r>
          </a:p>
          <a:p>
            <a:r>
              <a:rPr lang="en-US" dirty="0" smtClean="0"/>
              <a:t> -&gt; throughput over time for a</a:t>
            </a:r>
            <a:r>
              <a:rPr lang="en-US" baseline="0" dirty="0" smtClean="0"/>
              <a:t> single file transfer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-&gt; TP</a:t>
            </a:r>
            <a:r>
              <a:rPr lang="en-US" baseline="0" dirty="0" smtClean="0"/>
              <a:t>  + ES access AHB in turns / parallel</a:t>
            </a:r>
          </a:p>
          <a:p>
            <a:r>
              <a:rPr lang="en-US" baseline="0" dirty="0" smtClean="0"/>
              <a:t>-&gt; In addition ,Throughput is limited by external memory</a:t>
            </a:r>
          </a:p>
          <a:p>
            <a:r>
              <a:rPr lang="en-US" baseline="0" dirty="0" smtClean="0"/>
              <a:t>-&gt; Bottleneck!</a:t>
            </a:r>
          </a:p>
          <a:p>
            <a:endParaRPr lang="en-US" baseline="0" dirty="0" smtClean="0"/>
          </a:p>
          <a:p>
            <a:r>
              <a:rPr lang="en-US" baseline="0" dirty="0" smtClean="0"/>
              <a:t>Even worse if other processor loads accessing the AHB system bus / memory 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A6088-1FF0-4E53-845C-EFEDD1C948F8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6125"/>
            <a:ext cx="4960938" cy="3721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err="1" smtClean="0"/>
              <a:t>Strictly</a:t>
            </a:r>
            <a:r>
              <a:rPr lang="de-DE" dirty="0" smtClean="0"/>
              <a:t> </a:t>
            </a:r>
            <a:r>
              <a:rPr lang="de-DE" dirty="0" err="1" smtClean="0"/>
              <a:t>Separated</a:t>
            </a:r>
            <a:r>
              <a:rPr lang="de-DE" baseline="0" dirty="0" smtClean="0"/>
              <a:t> </a:t>
            </a:r>
            <a:r>
              <a:rPr lang="de-DE" dirty="0" smtClean="0"/>
              <a:t>Interfaces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-&gt; Master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outgoing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-&gt; Slave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incoming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data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As </a:t>
            </a:r>
            <a:r>
              <a:rPr lang="de-DE" dirty="0" err="1" smtClean="0"/>
              <a:t>you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can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see</a:t>
            </a:r>
            <a:endParaRPr lang="de-DE" dirty="0" smtClean="0"/>
          </a:p>
          <a:p>
            <a:r>
              <a:rPr lang="de-DE" dirty="0" smtClean="0"/>
              <a:t>-&gt; Same </a:t>
            </a:r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in </a:t>
            </a:r>
            <a:r>
              <a:rPr lang="de-DE" dirty="0" err="1" smtClean="0"/>
              <a:t>baseline</a:t>
            </a:r>
            <a:r>
              <a:rPr lang="de-DE" dirty="0" smtClean="0"/>
              <a:t> </a:t>
            </a:r>
            <a:r>
              <a:rPr lang="de-DE" dirty="0" err="1" smtClean="0"/>
              <a:t>possible</a:t>
            </a:r>
            <a:r>
              <a:rPr lang="de-DE" dirty="0" smtClean="0"/>
              <a:t>, </a:t>
            </a:r>
            <a:r>
              <a:rPr lang="de-DE" dirty="0" err="1" smtClean="0"/>
              <a:t>small</a:t>
            </a:r>
            <a:r>
              <a:rPr lang="de-DE" dirty="0" smtClean="0"/>
              <a:t> </a:t>
            </a:r>
            <a:r>
              <a:rPr lang="de-DE" dirty="0" err="1" smtClean="0"/>
              <a:t>changes</a:t>
            </a:r>
            <a:endParaRPr lang="de-DE" dirty="0" smtClean="0"/>
          </a:p>
          <a:p>
            <a:r>
              <a:rPr lang="de-DE" dirty="0" smtClean="0"/>
              <a:t>-&gt;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performance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benefit</a:t>
            </a:r>
            <a:r>
              <a:rPr lang="de-DE" baseline="0" dirty="0" smtClean="0"/>
              <a:t> in </a:t>
            </a:r>
            <a:r>
              <a:rPr lang="de-DE" baseline="0" dirty="0" err="1" smtClean="0"/>
              <a:t>this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config</a:t>
            </a:r>
            <a:r>
              <a:rPr lang="de-DE" baseline="0" dirty="0" smtClean="0"/>
              <a:t>, but still </a:t>
            </a:r>
            <a:r>
              <a:rPr lang="de-DE" baseline="0" dirty="0" err="1" smtClean="0"/>
              <a:t>most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generic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solution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But </a:t>
            </a:r>
            <a:r>
              <a:rPr lang="de-DE" dirty="0" err="1" smtClean="0"/>
              <a:t>this</a:t>
            </a:r>
            <a:r>
              <a:rPr lang="de-DE" dirty="0" smtClean="0"/>
              <a:t> IF </a:t>
            </a:r>
            <a:r>
              <a:rPr lang="de-DE" dirty="0" err="1" smtClean="0"/>
              <a:t>configurations</a:t>
            </a:r>
            <a:r>
              <a:rPr lang="de-DE" dirty="0" smtClean="0"/>
              <a:t> </a:t>
            </a:r>
            <a:r>
              <a:rPr lang="de-DE" dirty="0" err="1" smtClean="0"/>
              <a:t>allows</a:t>
            </a:r>
            <a:r>
              <a:rPr lang="de-DE" dirty="0" smtClean="0"/>
              <a:t> also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used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like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this</a:t>
            </a:r>
            <a:r>
              <a:rPr lang="de-DE" baseline="0" dirty="0" smtClean="0"/>
              <a:t>…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A6088-1FF0-4E53-845C-EFEDD1C948F8}" type="slidenum">
              <a:rPr lang="de-DE" smtClean="0"/>
              <a:pPr/>
              <a:t>12</a:t>
            </a:fld>
            <a:endParaRPr lang="de-DE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6125"/>
            <a:ext cx="4960938" cy="3721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separate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busses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each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interface</a:t>
            </a:r>
            <a:endParaRPr lang="de-DE" baseline="0" dirty="0" smtClean="0"/>
          </a:p>
          <a:p>
            <a:endParaRPr lang="de-DE" baseline="0" dirty="0" smtClean="0"/>
          </a:p>
          <a:p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example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Direct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connection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communication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module</a:t>
            </a:r>
            <a:endParaRPr lang="de-DE" baseline="0" dirty="0" smtClean="0"/>
          </a:p>
          <a:p>
            <a:r>
              <a:rPr lang="de-DE" baseline="0" dirty="0" smtClean="0"/>
              <a:t>-&gt; </a:t>
            </a:r>
            <a:r>
              <a:rPr lang="de-DE" baseline="0" dirty="0" err="1" smtClean="0"/>
              <a:t>much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higher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datarates</a:t>
            </a:r>
            <a:endParaRPr lang="de-DE" baseline="0" dirty="0" smtClean="0"/>
          </a:p>
          <a:p>
            <a:r>
              <a:rPr lang="de-DE" baseline="0" dirty="0" err="1" smtClean="0"/>
              <a:t>And</a:t>
            </a:r>
            <a:r>
              <a:rPr lang="de-DE" baseline="0" dirty="0" smtClean="0"/>
              <a:t>:             </a:t>
            </a:r>
            <a:r>
              <a:rPr lang="de-DE" baseline="0" dirty="0" err="1" smtClean="0"/>
              <a:t>Direct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connection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FS</a:t>
            </a:r>
          </a:p>
          <a:p>
            <a:r>
              <a:rPr lang="de-DE" baseline="0" dirty="0" smtClean="0"/>
              <a:t>-&gt;</a:t>
            </a:r>
            <a:r>
              <a:rPr lang="de-DE" baseline="0" dirty="0" err="1" smtClean="0"/>
              <a:t>Filestore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can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directly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stream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data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IP Core due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slave</a:t>
            </a:r>
            <a:r>
              <a:rPr lang="de-DE" baseline="0" dirty="0" smtClean="0"/>
              <a:t> IF</a:t>
            </a:r>
          </a:p>
          <a:p>
            <a:endParaRPr lang="de-DE" baseline="0" dirty="0" smtClean="0"/>
          </a:p>
          <a:p>
            <a:r>
              <a:rPr lang="de-DE" baseline="0" dirty="0" smtClean="0"/>
              <a:t>In </a:t>
            </a:r>
            <a:r>
              <a:rPr lang="de-DE" baseline="0" dirty="0" err="1" smtClean="0"/>
              <a:t>this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configuration</a:t>
            </a:r>
            <a:endParaRPr lang="de-DE" baseline="0" dirty="0" smtClean="0"/>
          </a:p>
          <a:p>
            <a:r>
              <a:rPr lang="de-DE" baseline="0" dirty="0" smtClean="0"/>
              <a:t>-&gt; </a:t>
            </a:r>
            <a:r>
              <a:rPr lang="de-DE" baseline="0" dirty="0" err="1" smtClean="0"/>
              <a:t>ommit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data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exchange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through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system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memory</a:t>
            </a:r>
            <a:endParaRPr lang="de-DE" baseline="0" dirty="0" smtClean="0"/>
          </a:p>
          <a:p>
            <a:r>
              <a:rPr lang="de-DE" baseline="0" dirty="0" smtClean="0"/>
              <a:t>-&gt; HW </a:t>
            </a:r>
            <a:r>
              <a:rPr lang="de-DE" baseline="0" dirty="0" err="1" smtClean="0"/>
              <a:t>filestore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support</a:t>
            </a:r>
            <a:r>
              <a:rPr lang="de-DE" baseline="0" dirty="0" smtClean="0"/>
              <a:t> -&gt; </a:t>
            </a:r>
            <a:r>
              <a:rPr lang="de-DE" baseline="0" dirty="0" err="1" smtClean="0"/>
              <a:t>streaming</a:t>
            </a:r>
            <a:endParaRPr lang="de-DE" baseline="0" dirty="0" smtClean="0"/>
          </a:p>
          <a:p>
            <a:r>
              <a:rPr lang="de-DE" baseline="0" dirty="0" smtClean="0"/>
              <a:t>-&gt; </a:t>
            </a:r>
            <a:r>
              <a:rPr lang="de-DE" baseline="0" dirty="0" err="1" smtClean="0"/>
              <a:t>system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bus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completly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separated</a:t>
            </a:r>
            <a:endParaRPr lang="de-DE" baseline="0" dirty="0" smtClean="0"/>
          </a:p>
          <a:p>
            <a:endParaRPr lang="de-DE" baseline="0" dirty="0" smtClean="0"/>
          </a:p>
          <a:p>
            <a:r>
              <a:rPr lang="de-DE" baseline="0" dirty="0" err="1" smtClean="0"/>
              <a:t>This</a:t>
            </a:r>
            <a:r>
              <a:rPr lang="de-DE" baseline="0" dirty="0" smtClean="0"/>
              <a:t> Ideal/ </a:t>
            </a:r>
            <a:r>
              <a:rPr lang="de-DE" baseline="0" dirty="0" err="1" smtClean="0"/>
              <a:t>best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scenario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with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performance</a:t>
            </a:r>
            <a:r>
              <a:rPr lang="de-DE" baseline="0" dirty="0" smtClean="0"/>
              <a:t> </a:t>
            </a:r>
          </a:p>
          <a:p>
            <a:r>
              <a:rPr lang="de-DE" baseline="0" dirty="0" smtClean="0"/>
              <a:t>-&gt; </a:t>
            </a:r>
            <a:r>
              <a:rPr lang="de-DE" baseline="0" dirty="0" err="1" smtClean="0"/>
              <a:t>mixture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interface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configuration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possible</a:t>
            </a:r>
            <a:endParaRPr lang="de-DE" baseline="0" dirty="0" smtClean="0"/>
          </a:p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A6088-1FF0-4E53-845C-EFEDD1C948F8}" type="slidenum">
              <a:rPr lang="de-DE" smtClean="0"/>
              <a:pPr/>
              <a:t>13</a:t>
            </a:fld>
            <a:endParaRPr lang="de-DE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6125"/>
            <a:ext cx="4960938" cy="3721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err="1" smtClean="0"/>
              <a:t>Conclusion</a:t>
            </a:r>
            <a:r>
              <a:rPr lang="de-DE" baseline="0" dirty="0" smtClean="0"/>
              <a:t>: </a:t>
            </a:r>
            <a:r>
              <a:rPr lang="de-DE" baseline="0" dirty="0" err="1" smtClean="0"/>
              <a:t>We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Developed</a:t>
            </a:r>
            <a:r>
              <a:rPr lang="de-DE" baseline="0" dirty="0" smtClean="0"/>
              <a:t> CFDP IP </a:t>
            </a:r>
            <a:r>
              <a:rPr lang="de-DE" baseline="0" dirty="0" err="1" smtClean="0"/>
              <a:t>as</a:t>
            </a:r>
            <a:r>
              <a:rPr lang="de-DE" baseline="0" dirty="0" smtClean="0"/>
              <a:t> High Performance IP </a:t>
            </a:r>
            <a:r>
              <a:rPr lang="de-DE" baseline="0" dirty="0" err="1" smtClean="0"/>
              <a:t>core</a:t>
            </a:r>
            <a:r>
              <a:rPr lang="de-DE" baseline="0" dirty="0" smtClean="0"/>
              <a:t>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-&gt; </a:t>
            </a:r>
            <a:r>
              <a:rPr lang="de-DE" baseline="0" dirty="0" err="1" smtClean="0"/>
              <a:t>good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configurability</a:t>
            </a:r>
            <a:r>
              <a:rPr lang="de-DE" baseline="0" dirty="0" smtClean="0"/>
              <a:t>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>
                <a:sym typeface="Wingdings" pitchFamily="2" charset="2"/>
              </a:rPr>
              <a:t>-&gt; </a:t>
            </a:r>
            <a:r>
              <a:rPr lang="de-DE" baseline="0" dirty="0" err="1" smtClean="0"/>
              <a:t>can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used</a:t>
            </a:r>
            <a:r>
              <a:rPr lang="de-DE" baseline="0" dirty="0" smtClean="0"/>
              <a:t> in </a:t>
            </a:r>
            <a:r>
              <a:rPr lang="de-DE" baseline="0" dirty="0" err="1" smtClean="0"/>
              <a:t>various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enviroments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system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 Proposed Enhanced System architecture with separated IF</a:t>
            </a:r>
          </a:p>
          <a:p>
            <a:r>
              <a:rPr lang="en-US" baseline="0" dirty="0" smtClean="0"/>
              <a:t>-&gt; Master outgoing</a:t>
            </a:r>
          </a:p>
          <a:p>
            <a:r>
              <a:rPr lang="en-US" baseline="0" dirty="0" smtClean="0"/>
              <a:t>-&gt; Slave incoming</a:t>
            </a:r>
          </a:p>
          <a:p>
            <a:endParaRPr lang="en-US" baseline="0" dirty="0" smtClean="0"/>
          </a:p>
          <a:p>
            <a:r>
              <a:rPr lang="en-US" baseline="0" dirty="0" smtClean="0"/>
              <a:t>Benefits</a:t>
            </a:r>
            <a:endParaRPr lang="en-US" baseline="0" dirty="0"/>
          </a:p>
          <a:p>
            <a:r>
              <a:rPr lang="en-US" baseline="0" dirty="0" smtClean="0"/>
              <a:t>-&gt;increased Performance</a:t>
            </a:r>
          </a:p>
          <a:p>
            <a:r>
              <a:rPr lang="en-US" baseline="0" dirty="0" smtClean="0"/>
              <a:t>-&gt; compatibility with HW-FS</a:t>
            </a:r>
          </a:p>
          <a:p>
            <a:endParaRPr lang="en-US" baseline="0" dirty="0" smtClean="0"/>
          </a:p>
          <a:p>
            <a:r>
              <a:rPr lang="en-US" baseline="0" dirty="0" smtClean="0"/>
              <a:t>Schedule</a:t>
            </a:r>
          </a:p>
          <a:p>
            <a:r>
              <a:rPr lang="en-US" baseline="0" dirty="0" smtClean="0"/>
              <a:t>-&gt; Project will be finished by 15</a:t>
            </a:r>
            <a:r>
              <a:rPr lang="en-US" baseline="30000" dirty="0" smtClean="0"/>
              <a:t>th</a:t>
            </a:r>
            <a:r>
              <a:rPr lang="en-US" baseline="0" dirty="0" smtClean="0"/>
              <a:t> of </a:t>
            </a:r>
            <a:r>
              <a:rPr lang="en-US" baseline="0" dirty="0" err="1" smtClean="0"/>
              <a:t>april</a:t>
            </a:r>
            <a:r>
              <a:rPr lang="en-US" baseline="0" dirty="0" smtClean="0"/>
              <a:t> next year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Thank you for your attention!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A6088-1FF0-4E53-845C-EFEDD1C948F8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6125"/>
            <a:ext cx="4960938" cy="3721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A6088-1FF0-4E53-845C-EFEDD1C948F8}" type="slidenum">
              <a:rPr lang="de-DE" smtClean="0"/>
              <a:pPr/>
              <a:t>15</a:t>
            </a:fld>
            <a:endParaRPr lang="de-DE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6125"/>
            <a:ext cx="4960938" cy="3721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A6088-1FF0-4E53-845C-EFEDD1C948F8}" type="slidenum">
              <a:rPr lang="de-DE" smtClean="0"/>
              <a:pPr/>
              <a:t>16</a:t>
            </a:fld>
            <a:endParaRPr lang="de-D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6125"/>
            <a:ext cx="4960938" cy="3721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 - Delay tolerant File</a:t>
            </a:r>
            <a:r>
              <a:rPr lang="en-US" baseline="0" dirty="0" smtClean="0"/>
              <a:t> Delivery protocol standard of the CCSDS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Standard from </a:t>
            </a:r>
            <a:r>
              <a:rPr lang="de-DE" b="1" dirty="0" err="1" smtClean="0"/>
              <a:t>Consultative</a:t>
            </a:r>
            <a:r>
              <a:rPr lang="de-DE" b="1" dirty="0" smtClean="0"/>
              <a:t> </a:t>
            </a:r>
            <a:r>
              <a:rPr lang="de-DE" b="1" dirty="0" err="1" smtClean="0"/>
              <a:t>Committee</a:t>
            </a:r>
            <a:r>
              <a:rPr lang="de-DE" b="1" dirty="0" smtClean="0"/>
              <a:t> </a:t>
            </a:r>
            <a:r>
              <a:rPr lang="de-DE" b="1" dirty="0" err="1" smtClean="0"/>
              <a:t>for</a:t>
            </a:r>
            <a:r>
              <a:rPr lang="de-DE" b="1" dirty="0" smtClean="0"/>
              <a:t> Space Data Systems</a:t>
            </a:r>
          </a:p>
          <a:p>
            <a:endParaRPr lang="en-US" baseline="0" dirty="0" smtClean="0"/>
          </a:p>
          <a:p>
            <a:r>
              <a:rPr lang="en-US" baseline="0" dirty="0" smtClean="0"/>
              <a:t> - Specifically designed for space missions</a:t>
            </a:r>
          </a:p>
          <a:p>
            <a:r>
              <a:rPr lang="en-US" baseline="0" dirty="0" smtClean="0"/>
              <a:t> -&gt; enhanced configurability for space applications</a:t>
            </a:r>
          </a:p>
          <a:p>
            <a:endParaRPr lang="en-US" baseline="0" dirty="0" smtClean="0"/>
          </a:p>
          <a:p>
            <a:r>
              <a:rPr lang="en-US" baseline="0" dirty="0" smtClean="0"/>
              <a:t>Example: Local Entity: GROUND</a:t>
            </a:r>
          </a:p>
          <a:p>
            <a:r>
              <a:rPr lang="en-US" baseline="0" dirty="0" smtClean="0"/>
              <a:t>              Remote entity = SAT</a:t>
            </a:r>
          </a:p>
          <a:p>
            <a:endParaRPr lang="en-US" baseline="0" dirty="0" smtClean="0"/>
          </a:p>
          <a:p>
            <a:r>
              <a:rPr lang="en-US" baseline="0" dirty="0" smtClean="0"/>
              <a:t>-&gt; protocol allows to configure distance-&gt;light time, </a:t>
            </a:r>
            <a:r>
              <a:rPr lang="en-US" baseline="0" dirty="0" err="1" smtClean="0"/>
              <a:t>timer_values</a:t>
            </a:r>
            <a:r>
              <a:rPr lang="en-US" baseline="0" dirty="0" smtClean="0"/>
              <a:t>, timeouts limits)</a:t>
            </a:r>
          </a:p>
          <a:p>
            <a:r>
              <a:rPr lang="en-US" baseline="0" dirty="0" smtClean="0"/>
              <a:t>-&gt; allows to do reliable file transfer and remote file system management over interplanetary distances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this study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-&gt; Unreliable and reliable transfers services -&gt; class 1, class 2 sender</a:t>
            </a:r>
            <a:endParaRPr lang="en-US" dirty="0" smtClean="0"/>
          </a:p>
          <a:p>
            <a:r>
              <a:rPr lang="en-US" baseline="0" dirty="0" smtClean="0"/>
              <a:t>-&gt; Delivery of files AND user messages -&gt; Protocol Data Unit  -&gt; PDU </a:t>
            </a:r>
            <a:endParaRPr lang="en-US" dirty="0" smtClean="0"/>
          </a:p>
          <a:p>
            <a:r>
              <a:rPr lang="en-US" baseline="0" dirty="0" smtClean="0"/>
              <a:t>-&gt; </a:t>
            </a:r>
            <a:r>
              <a:rPr lang="en-US" dirty="0" smtClean="0"/>
              <a:t>Reliability</a:t>
            </a:r>
            <a:r>
              <a:rPr lang="en-US" baseline="0" dirty="0" smtClean="0"/>
              <a:t> Features -&gt; CRC, File Checksum               </a:t>
            </a:r>
          </a:p>
          <a:p>
            <a:r>
              <a:rPr lang="en-US" baseline="0" dirty="0" smtClean="0"/>
              <a:t>-&gt; Configurable Maximum </a:t>
            </a:r>
            <a:r>
              <a:rPr lang="en-US" baseline="0" dirty="0" err="1" smtClean="0"/>
              <a:t>Packetsize</a:t>
            </a:r>
            <a:r>
              <a:rPr lang="en-US" baseline="0" dirty="0" smtClean="0"/>
              <a:t>  of up to </a:t>
            </a:r>
            <a:r>
              <a:rPr lang="en-US" baseline="0" dirty="0" err="1" smtClean="0"/>
              <a:t>sixty_four</a:t>
            </a:r>
            <a:r>
              <a:rPr lang="en-US" baseline="0" dirty="0" smtClean="0"/>
              <a:t>(64)</a:t>
            </a:r>
            <a:r>
              <a:rPr lang="en-US" baseline="0" dirty="0" err="1" smtClean="0"/>
              <a:t>kB</a:t>
            </a:r>
            <a:r>
              <a:rPr lang="en-US" baseline="0" dirty="0" smtClean="0"/>
              <a:t> </a:t>
            </a:r>
            <a:r>
              <a:rPr lang="en-US" baseline="0" dirty="0" smtClean="0"/>
              <a:t>, configurable </a:t>
            </a:r>
            <a:r>
              <a:rPr lang="en-US" baseline="0" dirty="0" err="1" smtClean="0"/>
              <a:t>filesize</a:t>
            </a:r>
            <a:r>
              <a:rPr lang="en-US" baseline="0" dirty="0" smtClean="0"/>
              <a:t> of </a:t>
            </a:r>
            <a:r>
              <a:rPr lang="en-US" baseline="0" smtClean="0"/>
              <a:t>maximum </a:t>
            </a:r>
            <a:r>
              <a:rPr lang="en-US" baseline="0" smtClean="0"/>
              <a:t>four(4)GB 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A6088-1FF0-4E53-845C-EFEDD1C948F8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6125"/>
            <a:ext cx="4960938" cy="3721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Various</a:t>
            </a:r>
            <a:r>
              <a:rPr lang="en-US" baseline="0" dirty="0" smtClean="0"/>
              <a:t> requirements driving implementation in HW-IP</a:t>
            </a:r>
          </a:p>
          <a:p>
            <a:endParaRPr lang="en-US" baseline="0" dirty="0" smtClean="0"/>
          </a:p>
          <a:p>
            <a:r>
              <a:rPr lang="en-US" baseline="0" dirty="0" smtClean="0"/>
              <a:t>Performance requirements   </a:t>
            </a:r>
          </a:p>
          <a:p>
            <a:r>
              <a:rPr lang="en-US" baseline="0" dirty="0" smtClean="0"/>
              <a:t>-&gt; upcoming missions </a:t>
            </a:r>
          </a:p>
          <a:p>
            <a:r>
              <a:rPr lang="en-US" baseline="0" dirty="0" smtClean="0"/>
              <a:t>-&gt; </a:t>
            </a:r>
            <a:r>
              <a:rPr lang="en-US" baseline="0" dirty="0" err="1" smtClean="0"/>
              <a:t>euclid</a:t>
            </a:r>
            <a:r>
              <a:rPr lang="en-US" baseline="0" dirty="0" smtClean="0"/>
              <a:t> / unit gathering 850Gbit/day, </a:t>
            </a:r>
          </a:p>
          <a:p>
            <a:r>
              <a:rPr lang="en-US" baseline="0" dirty="0" smtClean="0"/>
              <a:t>-&gt; transferring with 75Mbit/s when in contact with ground station </a:t>
            </a:r>
          </a:p>
          <a:p>
            <a:r>
              <a:rPr lang="en-US" baseline="0" dirty="0" smtClean="0"/>
              <a:t>-&gt; high </a:t>
            </a:r>
            <a:r>
              <a:rPr lang="en-US" baseline="0" dirty="0" err="1" smtClean="0"/>
              <a:t>datarate</a:t>
            </a:r>
            <a:r>
              <a:rPr lang="en-US" baseline="0" dirty="0" smtClean="0"/>
              <a:t> required</a:t>
            </a:r>
          </a:p>
          <a:p>
            <a:r>
              <a:rPr lang="en-US" baseline="0" dirty="0" smtClean="0"/>
              <a:t>-&gt; development shows that we will have faster memories in space missions</a:t>
            </a:r>
          </a:p>
          <a:p>
            <a:r>
              <a:rPr lang="en-US" baseline="0" dirty="0" smtClean="0"/>
              <a:t>-&gt; Next generation MM -&gt; also maximum data rate of 5 </a:t>
            </a:r>
            <a:r>
              <a:rPr lang="en-US" baseline="0" dirty="0" err="1" smtClean="0"/>
              <a:t>Gbit</a:t>
            </a:r>
            <a:r>
              <a:rPr lang="en-US" baseline="0" dirty="0" smtClean="0"/>
              <a:t>/s</a:t>
            </a:r>
          </a:p>
          <a:p>
            <a:endParaRPr lang="en-US" baseline="0" dirty="0" smtClean="0"/>
          </a:p>
          <a:p>
            <a:r>
              <a:rPr lang="en-US" baseline="0" dirty="0" smtClean="0"/>
              <a:t>Variability requirements     </a:t>
            </a:r>
          </a:p>
          <a:p>
            <a:r>
              <a:rPr lang="en-US" baseline="0" dirty="0" smtClean="0"/>
              <a:t>-&gt; High </a:t>
            </a:r>
            <a:r>
              <a:rPr lang="en-US" baseline="0" dirty="0" err="1" smtClean="0"/>
              <a:t>Configurablity</a:t>
            </a:r>
            <a:endParaRPr lang="en-US" baseline="0" dirty="0" smtClean="0"/>
          </a:p>
          <a:p>
            <a:r>
              <a:rPr lang="en-US" baseline="0" dirty="0" smtClean="0"/>
              <a:t>-&gt; Different CCSDS encapsulation formats</a:t>
            </a:r>
          </a:p>
          <a:p>
            <a:r>
              <a:rPr lang="en-US" baseline="0" dirty="0" smtClean="0"/>
              <a:t>-&gt; generic </a:t>
            </a:r>
            <a:r>
              <a:rPr lang="en-US" baseline="0" dirty="0" err="1" smtClean="0"/>
              <a:t>filestore</a:t>
            </a:r>
            <a:r>
              <a:rPr lang="en-US" baseline="0" dirty="0" smtClean="0"/>
              <a:t> IF </a:t>
            </a:r>
          </a:p>
          <a:p>
            <a:r>
              <a:rPr lang="en-US" baseline="0" dirty="0" smtClean="0"/>
              <a:t>-&gt; independent </a:t>
            </a:r>
            <a:r>
              <a:rPr lang="en-US" baseline="0" smtClean="0"/>
              <a:t>from libraries </a:t>
            </a:r>
            <a:r>
              <a:rPr lang="en-US" baseline="0" dirty="0" smtClean="0"/>
              <a:t>and Tools</a:t>
            </a:r>
          </a:p>
          <a:p>
            <a:endParaRPr lang="en-US" baseline="0" dirty="0" smtClean="0"/>
          </a:p>
          <a:p>
            <a:pPr defTabSz="875538"/>
            <a:r>
              <a:rPr lang="en-US" baseline="0" dirty="0" smtClean="0"/>
              <a:t>-&gt; IP HW architecture </a:t>
            </a:r>
            <a:r>
              <a:rPr lang="en-US" baseline="0" dirty="0" err="1" smtClean="0"/>
              <a:t>fullfills</a:t>
            </a:r>
            <a:r>
              <a:rPr lang="en-US" baseline="0" dirty="0" smtClean="0"/>
              <a:t> all needs of future space missions 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A6088-1FF0-4E53-845C-EFEDD1C948F8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IP Core</a:t>
            </a:r>
            <a:r>
              <a:rPr lang="en-US" baseline="0" dirty="0" smtClean="0"/>
              <a:t> Definition -&gt; Feature selection / HW-SW </a:t>
            </a:r>
            <a:r>
              <a:rPr lang="en-US" baseline="0" dirty="0" err="1" smtClean="0"/>
              <a:t>partitoning</a:t>
            </a:r>
            <a:endParaRPr lang="en-US" baseline="0" dirty="0" smtClean="0"/>
          </a:p>
          <a:p>
            <a:pPr>
              <a:buFontTx/>
              <a:buChar char="-"/>
            </a:pPr>
            <a:endParaRPr lang="en-US" baseline="0" dirty="0" smtClean="0"/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err="1" smtClean="0"/>
              <a:t>SystemC</a:t>
            </a:r>
            <a:r>
              <a:rPr lang="en-US" dirty="0" smtClean="0"/>
              <a:t> IP Core Implementation </a:t>
            </a:r>
          </a:p>
          <a:p>
            <a:pPr>
              <a:buFontTx/>
              <a:buNone/>
            </a:pPr>
            <a:r>
              <a:rPr lang="en-US" dirty="0" smtClean="0"/>
              <a:t>    -&gt; </a:t>
            </a:r>
            <a:r>
              <a:rPr lang="en-US" dirty="0" err="1" smtClean="0"/>
              <a:t>SysC</a:t>
            </a:r>
            <a:r>
              <a:rPr lang="en-US" baseline="0" dirty="0" smtClean="0"/>
              <a:t> implementation, Tests on </a:t>
            </a:r>
            <a:r>
              <a:rPr lang="en-US" baseline="0" dirty="0" err="1" smtClean="0"/>
              <a:t>SocRocket</a:t>
            </a:r>
            <a:endParaRPr lang="en-US" baseline="0" dirty="0" smtClean="0"/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VHDL IP</a:t>
            </a:r>
            <a:r>
              <a:rPr lang="en-US" baseline="0" dirty="0" smtClean="0"/>
              <a:t> Core </a:t>
            </a:r>
            <a:r>
              <a:rPr lang="en-US" dirty="0" smtClean="0"/>
              <a:t>Implementation </a:t>
            </a:r>
          </a:p>
          <a:p>
            <a:pPr>
              <a:buFontTx/>
              <a:buNone/>
            </a:pPr>
            <a:r>
              <a:rPr lang="en-US" baseline="0" dirty="0" smtClean="0"/>
              <a:t>    </a:t>
            </a:r>
            <a:r>
              <a:rPr lang="en-US" dirty="0" smtClean="0"/>
              <a:t>-&gt; VHDL model</a:t>
            </a:r>
            <a:r>
              <a:rPr lang="en-US" baseline="0" dirty="0" smtClean="0"/>
              <a:t> implementation based on </a:t>
            </a:r>
            <a:r>
              <a:rPr lang="en-US" baseline="0" dirty="0" err="1" smtClean="0"/>
              <a:t>SysC</a:t>
            </a:r>
            <a:r>
              <a:rPr lang="en-US" baseline="0" dirty="0" smtClean="0"/>
              <a:t> models</a:t>
            </a:r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Char char="-"/>
            </a:pPr>
            <a:r>
              <a:rPr lang="en-US" baseline="0" dirty="0" smtClean="0"/>
              <a:t> Validation and Deployment</a:t>
            </a:r>
          </a:p>
          <a:p>
            <a:pPr>
              <a:buFontTx/>
              <a:buChar char="-"/>
            </a:pPr>
            <a:endParaRPr lang="en-US" baseline="0" dirty="0" smtClean="0"/>
          </a:p>
          <a:p>
            <a:pPr>
              <a:buFontTx/>
              <a:buChar char="-"/>
            </a:pPr>
            <a:r>
              <a:rPr lang="en-US" baseline="0" dirty="0" smtClean="0"/>
              <a:t>Technology Mapping</a:t>
            </a:r>
          </a:p>
          <a:p>
            <a:pPr>
              <a:buFontTx/>
              <a:buChar char="-"/>
            </a:pPr>
            <a:endParaRPr lang="en-US" baseline="0" dirty="0" smtClean="0"/>
          </a:p>
          <a:p>
            <a:pPr>
              <a:buFontTx/>
              <a:buChar char="-"/>
            </a:pPr>
            <a:r>
              <a:rPr lang="en-US" baseline="0" dirty="0" smtClean="0"/>
              <a:t> Project state 2/3 of development</a:t>
            </a:r>
          </a:p>
          <a:p>
            <a:pPr>
              <a:buFontTx/>
              <a:buChar char="-"/>
            </a:pPr>
            <a:r>
              <a:rPr lang="en-US" baseline="0" dirty="0" smtClean="0"/>
              <a:t> Project will be finished by April next Year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A6088-1FF0-4E53-845C-EFEDD1C948F8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6125"/>
            <a:ext cx="4960938" cy="3721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- </a:t>
            </a:r>
            <a:r>
              <a:rPr lang="de-DE" dirty="0" err="1" smtClean="0"/>
              <a:t>Designed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Co-</a:t>
            </a:r>
            <a:r>
              <a:rPr lang="de-DE" dirty="0" err="1" smtClean="0"/>
              <a:t>Processor</a:t>
            </a:r>
            <a:r>
              <a:rPr lang="de-DE" dirty="0" smtClean="0"/>
              <a:t> -&gt; Leon2FT</a:t>
            </a:r>
          </a:p>
          <a:p>
            <a:r>
              <a:rPr lang="de-DE" dirty="0" smtClean="0"/>
              <a:t>- HW-SW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part</a:t>
            </a:r>
            <a:r>
              <a:rPr lang="de-DE" baseline="0" dirty="0" smtClean="0"/>
              <a:t> -&gt; RTEMS Software</a:t>
            </a:r>
          </a:p>
          <a:p>
            <a:pPr>
              <a:buFontTx/>
              <a:buChar char="-"/>
            </a:pPr>
            <a:r>
              <a:rPr lang="de-DE" baseline="0" dirty="0" smtClean="0"/>
              <a:t>Software </a:t>
            </a:r>
            <a:r>
              <a:rPr lang="de-DE" baseline="0" dirty="0" err="1" smtClean="0"/>
              <a:t>Configures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controls</a:t>
            </a:r>
            <a:r>
              <a:rPr lang="de-DE" baseline="0" dirty="0" smtClean="0"/>
              <a:t> IP -&gt; </a:t>
            </a:r>
            <a:r>
              <a:rPr lang="de-DE" baseline="0" dirty="0" err="1" smtClean="0"/>
              <a:t>starts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new</a:t>
            </a:r>
            <a:r>
              <a:rPr lang="de-DE" baseline="0" dirty="0" smtClean="0"/>
              <a:t> TA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example</a:t>
            </a:r>
            <a:endParaRPr lang="de-DE" baseline="0" dirty="0" smtClean="0"/>
          </a:p>
          <a:p>
            <a:pPr>
              <a:buFontTx/>
              <a:buChar char="-"/>
            </a:pPr>
            <a:endParaRPr lang="de-DE" baseline="0" dirty="0" smtClean="0"/>
          </a:p>
          <a:p>
            <a:pPr>
              <a:buFontTx/>
              <a:buChar char="-"/>
            </a:pPr>
            <a:r>
              <a:rPr lang="de-DE" baseline="0" dirty="0" smtClean="0"/>
              <a:t>Interface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requesting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filedata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from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filestore</a:t>
            </a:r>
            <a:endParaRPr lang="de-DE" baseline="0" dirty="0" smtClean="0"/>
          </a:p>
          <a:p>
            <a:pPr>
              <a:buFontTx/>
              <a:buChar char="-"/>
            </a:pPr>
            <a:r>
              <a:rPr lang="de-DE" baseline="0" dirty="0" smtClean="0"/>
              <a:t>Link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Communication IF </a:t>
            </a:r>
            <a:r>
              <a:rPr lang="de-DE" baseline="0" dirty="0" err="1" smtClean="0"/>
              <a:t>or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memory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region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send/</a:t>
            </a:r>
            <a:r>
              <a:rPr lang="de-DE" baseline="0" dirty="0" err="1" smtClean="0"/>
              <a:t>receive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packets</a:t>
            </a:r>
            <a:endParaRPr lang="de-DE" baseline="0" dirty="0" smtClean="0"/>
          </a:p>
          <a:p>
            <a:pPr>
              <a:buFontTx/>
              <a:buNone/>
            </a:pPr>
            <a:endParaRPr lang="de-DE" baseline="0" dirty="0" smtClean="0"/>
          </a:p>
          <a:p>
            <a:pPr>
              <a:buFontTx/>
              <a:buChar char="-"/>
            </a:pPr>
            <a:r>
              <a:rPr lang="de-DE" baseline="0" dirty="0" smtClean="0"/>
              <a:t>IP </a:t>
            </a:r>
            <a:r>
              <a:rPr lang="de-DE" baseline="0" dirty="0" err="1" smtClean="0"/>
              <a:t>Consists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5 HW </a:t>
            </a:r>
            <a:r>
              <a:rPr lang="de-DE" baseline="0" dirty="0" err="1" smtClean="0"/>
              <a:t>models</a:t>
            </a:r>
            <a:endParaRPr lang="de-DE" baseline="0" dirty="0" smtClean="0"/>
          </a:p>
          <a:p>
            <a:pPr>
              <a:buFontTx/>
              <a:buChar char="-"/>
            </a:pPr>
            <a:endParaRPr lang="de-DE" baseline="0" dirty="0" smtClean="0"/>
          </a:p>
          <a:p>
            <a:pPr>
              <a:buFontTx/>
              <a:buChar char="-"/>
            </a:pPr>
            <a:r>
              <a:rPr lang="de-DE" baseline="0" dirty="0" smtClean="0"/>
              <a:t> MIB</a:t>
            </a:r>
          </a:p>
          <a:p>
            <a:pPr>
              <a:buFontTx/>
              <a:buChar char="-"/>
            </a:pPr>
            <a:r>
              <a:rPr lang="de-DE" baseline="0" dirty="0" smtClean="0"/>
              <a:t> Heart -&gt; TM + TP</a:t>
            </a:r>
          </a:p>
          <a:p>
            <a:pPr>
              <a:buFontTx/>
              <a:buChar char="-"/>
            </a:pPr>
            <a:r>
              <a:rPr lang="de-DE" baseline="0" dirty="0" smtClean="0"/>
              <a:t> Transaction </a:t>
            </a:r>
            <a:r>
              <a:rPr lang="de-DE" baseline="0" dirty="0" err="1" smtClean="0"/>
              <a:t>Processor</a:t>
            </a:r>
            <a:r>
              <a:rPr lang="de-DE" baseline="0" dirty="0" smtClean="0"/>
              <a:t> -&gt; </a:t>
            </a:r>
            <a:r>
              <a:rPr lang="de-DE" baseline="0" dirty="0" err="1" smtClean="0"/>
              <a:t>Statemachines</a:t>
            </a:r>
            <a:r>
              <a:rPr lang="de-DE" baseline="0" dirty="0" smtClean="0"/>
              <a:t> Class1 Class2 </a:t>
            </a:r>
          </a:p>
          <a:p>
            <a:pPr>
              <a:buFontTx/>
              <a:buChar char="-"/>
            </a:pPr>
            <a:r>
              <a:rPr lang="de-DE" baseline="0" dirty="0" smtClean="0"/>
              <a:t> Transaction Manager -&gt; TA </a:t>
            </a:r>
            <a:r>
              <a:rPr lang="de-DE" baseline="0" dirty="0" err="1" smtClean="0"/>
              <a:t>Scheduling</a:t>
            </a:r>
            <a:r>
              <a:rPr lang="de-DE" baseline="0" dirty="0" smtClean="0"/>
              <a:t>, </a:t>
            </a:r>
          </a:p>
          <a:p>
            <a:pPr>
              <a:buFontTx/>
              <a:buChar char="-"/>
            </a:pPr>
            <a:r>
              <a:rPr lang="de-DE" baseline="0" dirty="0" smtClean="0"/>
              <a:t>                               -&gt;  </a:t>
            </a:r>
            <a:r>
              <a:rPr lang="de-DE" baseline="0" dirty="0" err="1" smtClean="0"/>
              <a:t>since</a:t>
            </a:r>
            <a:r>
              <a:rPr lang="de-DE" baseline="0" dirty="0" smtClean="0"/>
              <a:t> multiple </a:t>
            </a:r>
            <a:r>
              <a:rPr lang="de-DE" baseline="0" dirty="0" err="1" smtClean="0"/>
              <a:t>active</a:t>
            </a:r>
            <a:r>
              <a:rPr lang="de-DE" baseline="0" dirty="0" smtClean="0"/>
              <a:t> TA </a:t>
            </a:r>
            <a:r>
              <a:rPr lang="de-DE" baseline="0" dirty="0" err="1" smtClean="0"/>
              <a:t>at</a:t>
            </a:r>
            <a:r>
              <a:rPr lang="de-DE" baseline="0" dirty="0" smtClean="0"/>
              <a:t> a time</a:t>
            </a:r>
          </a:p>
          <a:p>
            <a:pPr>
              <a:buFontTx/>
              <a:buChar char="-"/>
            </a:pPr>
            <a:r>
              <a:rPr lang="de-DE" baseline="0" dirty="0" smtClean="0"/>
              <a:t> PDU </a:t>
            </a:r>
            <a:r>
              <a:rPr lang="de-DE" baseline="0" dirty="0" err="1" smtClean="0"/>
              <a:t>Ser</a:t>
            </a:r>
            <a:r>
              <a:rPr lang="de-DE" baseline="0" dirty="0" smtClean="0"/>
              <a:t>/</a:t>
            </a:r>
            <a:r>
              <a:rPr lang="de-DE" baseline="0" dirty="0" err="1" smtClean="0"/>
              <a:t>Deser</a:t>
            </a:r>
            <a:r>
              <a:rPr lang="de-DE" baseline="0" dirty="0" smtClean="0"/>
              <a:t> -&gt; PDU </a:t>
            </a:r>
            <a:r>
              <a:rPr lang="de-DE" baseline="0" dirty="0" err="1" smtClean="0"/>
              <a:t>creation</a:t>
            </a:r>
            <a:endParaRPr lang="de-DE" baseline="0" dirty="0" smtClean="0"/>
          </a:p>
          <a:p>
            <a:pPr>
              <a:buFontTx/>
              <a:buNone/>
            </a:pPr>
            <a:r>
              <a:rPr lang="de-DE" baseline="0" dirty="0" smtClean="0"/>
              <a:t> - </a:t>
            </a:r>
            <a:r>
              <a:rPr lang="de-DE" baseline="0" dirty="0" err="1" smtClean="0"/>
              <a:t>Encapsulation</a:t>
            </a:r>
            <a:r>
              <a:rPr lang="de-DE" baseline="0" dirty="0" smtClean="0"/>
              <a:t> Service -&gt; PDU </a:t>
            </a:r>
            <a:r>
              <a:rPr lang="de-DE" baseline="0" dirty="0" err="1" smtClean="0"/>
              <a:t>Encapsulation</a:t>
            </a:r>
            <a:r>
              <a:rPr lang="de-DE" baseline="0" dirty="0" smtClean="0"/>
              <a:t> in CCSDS Packet </a:t>
            </a:r>
            <a:r>
              <a:rPr lang="de-DE" baseline="0" dirty="0" err="1" smtClean="0"/>
              <a:t>Encapsulation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formats</a:t>
            </a:r>
            <a:endParaRPr lang="de-DE" baseline="0" dirty="0" smtClean="0"/>
          </a:p>
          <a:p>
            <a:pPr>
              <a:buFontTx/>
              <a:buNone/>
            </a:pPr>
            <a:endParaRPr lang="de-DE" baseline="0" dirty="0" smtClean="0"/>
          </a:p>
          <a:p>
            <a:pPr>
              <a:buFontTx/>
              <a:buNone/>
            </a:pPr>
            <a:r>
              <a:rPr lang="de-DE" baseline="0" dirty="0" err="1" smtClean="0"/>
              <a:t>Deeper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look</a:t>
            </a:r>
            <a:r>
              <a:rPr lang="de-DE" baseline="0" dirty="0" smtClean="0"/>
              <a:t> in PDU </a:t>
            </a:r>
            <a:r>
              <a:rPr lang="de-DE" baseline="0" dirty="0" err="1" smtClean="0"/>
              <a:t>serialization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process</a:t>
            </a:r>
            <a:r>
              <a:rPr lang="de-DE" baseline="0" dirty="0" smtClean="0"/>
              <a:t> -&gt;</a:t>
            </a:r>
          </a:p>
          <a:p>
            <a:pPr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A6088-1FF0-4E53-845C-EFEDD1C948F8}" type="slidenum">
              <a:rPr lang="de-DE" smtClean="0"/>
              <a:pPr/>
              <a:t>5</a:t>
            </a:fld>
            <a:endParaRPr lang="de-DE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6125"/>
            <a:ext cx="4960938" cy="3721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Overview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dirty="0" smtClean="0"/>
              <a:t>PDU </a:t>
            </a:r>
            <a:r>
              <a:rPr lang="de-DE" dirty="0" err="1" smtClean="0"/>
              <a:t>Ser</a:t>
            </a:r>
            <a:r>
              <a:rPr lang="de-DE" dirty="0" smtClean="0"/>
              <a:t>/</a:t>
            </a:r>
            <a:r>
              <a:rPr lang="de-DE" dirty="0" err="1" smtClean="0"/>
              <a:t>Deser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Process</a:t>
            </a:r>
            <a:r>
              <a:rPr lang="de-DE" baseline="0" dirty="0" smtClean="0"/>
              <a:t> -&gt; </a:t>
            </a:r>
            <a:r>
              <a:rPr lang="de-DE" baseline="0" dirty="0" err="1" smtClean="0"/>
              <a:t>from</a:t>
            </a:r>
            <a:r>
              <a:rPr lang="de-DE" baseline="0" dirty="0" smtClean="0"/>
              <a:t> </a:t>
            </a:r>
            <a:r>
              <a:rPr lang="de-DE" baseline="0" dirty="0" err="1" smtClean="0"/>
              <a:t>generation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transfer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commuication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inteface</a:t>
            </a:r>
            <a:endParaRPr lang="de-DE" dirty="0" smtClean="0"/>
          </a:p>
          <a:p>
            <a:endParaRPr lang="de-DE" baseline="0" dirty="0" smtClean="0"/>
          </a:p>
          <a:p>
            <a:r>
              <a:rPr lang="de-DE" baseline="0" dirty="0" smtClean="0"/>
              <a:t>Start </a:t>
            </a:r>
            <a:r>
              <a:rPr lang="de-DE" baseline="0" dirty="0" err="1" smtClean="0"/>
              <a:t>at</a:t>
            </a:r>
            <a:r>
              <a:rPr lang="de-DE" baseline="0" dirty="0" smtClean="0"/>
              <a:t> TP -&gt; </a:t>
            </a:r>
            <a:r>
              <a:rPr lang="de-DE" baseline="0" dirty="0" err="1" smtClean="0"/>
              <a:t>example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filedata</a:t>
            </a:r>
            <a:r>
              <a:rPr lang="de-DE" baseline="0" dirty="0" smtClean="0"/>
              <a:t> PDU</a:t>
            </a:r>
          </a:p>
          <a:p>
            <a:r>
              <a:rPr lang="de-DE" baseline="0" dirty="0" err="1" smtClean="0"/>
              <a:t>Serializer</a:t>
            </a:r>
            <a:r>
              <a:rPr lang="de-DE" baseline="0" dirty="0" smtClean="0"/>
              <a:t>, CRC</a:t>
            </a:r>
          </a:p>
          <a:p>
            <a:r>
              <a:rPr lang="de-DE" baseline="0" dirty="0" err="1" smtClean="0"/>
              <a:t>Encapsulation</a:t>
            </a:r>
            <a:r>
              <a:rPr lang="de-DE" baseline="0" dirty="0" smtClean="0"/>
              <a:t> Service -&gt; PDU </a:t>
            </a:r>
            <a:r>
              <a:rPr lang="de-DE" baseline="0" dirty="0" err="1" smtClean="0"/>
              <a:t>Encapsualtion</a:t>
            </a:r>
            <a:endParaRPr lang="de-DE" baseline="0" dirty="0" smtClean="0"/>
          </a:p>
          <a:p>
            <a:r>
              <a:rPr lang="de-DE" baseline="0" dirty="0" err="1" smtClean="0"/>
              <a:t>Unitdata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transfer</a:t>
            </a:r>
            <a:r>
              <a:rPr lang="de-DE" baseline="0" dirty="0" smtClean="0"/>
              <a:t>        -&gt; FIFOs + AHB Communication -&gt;Memory </a:t>
            </a:r>
            <a:r>
              <a:rPr lang="de-DE" baseline="0" dirty="0" err="1" smtClean="0"/>
              <a:t>or</a:t>
            </a:r>
            <a:r>
              <a:rPr lang="de-DE" baseline="0" dirty="0" smtClean="0"/>
              <a:t> Communication Interface</a:t>
            </a:r>
          </a:p>
          <a:p>
            <a:endParaRPr lang="de-DE" baseline="0" dirty="0" smtClean="0"/>
          </a:p>
          <a:p>
            <a:r>
              <a:rPr lang="de-DE" baseline="0" dirty="0" smtClean="0"/>
              <a:t>Receiver </a:t>
            </a:r>
            <a:r>
              <a:rPr lang="de-DE" baseline="0" dirty="0" err="1" smtClean="0"/>
              <a:t>other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direction</a:t>
            </a:r>
            <a:r>
              <a:rPr lang="de-DE" baseline="0" dirty="0" smtClean="0"/>
              <a:t> -&gt; </a:t>
            </a:r>
            <a:r>
              <a:rPr lang="de-DE" baseline="0" dirty="0" err="1" smtClean="0"/>
              <a:t>decapulation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Deserialization</a:t>
            </a:r>
            <a:r>
              <a:rPr lang="de-DE" baseline="0" dirty="0" smtClean="0"/>
              <a:t> -&gt; TM</a:t>
            </a:r>
          </a:p>
          <a:p>
            <a:endParaRPr lang="de-DE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All </a:t>
            </a:r>
            <a:r>
              <a:rPr lang="de-DE" dirty="0" err="1" smtClean="0"/>
              <a:t>components</a:t>
            </a:r>
            <a:r>
              <a:rPr lang="de-DE" dirty="0" smtClean="0"/>
              <a:t> </a:t>
            </a:r>
            <a:r>
              <a:rPr lang="de-DE" dirty="0" err="1" smtClean="0"/>
              <a:t>modeled</a:t>
            </a:r>
            <a:r>
              <a:rPr lang="de-DE" baseline="0" dirty="0" smtClean="0"/>
              <a:t> in HW -&gt; </a:t>
            </a:r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good</a:t>
            </a:r>
            <a:r>
              <a:rPr lang="de-DE" dirty="0" smtClean="0"/>
              <a:t> Performance due </a:t>
            </a:r>
            <a:r>
              <a:rPr lang="de-DE" dirty="0" err="1" smtClean="0"/>
              <a:t>to</a:t>
            </a:r>
            <a:r>
              <a:rPr lang="de-DE" dirty="0" smtClean="0"/>
              <a:t> HW </a:t>
            </a:r>
            <a:r>
              <a:rPr lang="de-DE" dirty="0" err="1" smtClean="0"/>
              <a:t>implementation</a:t>
            </a:r>
            <a:endParaRPr lang="de-DE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r>
              <a:rPr lang="de-DE" dirty="0" err="1" smtClean="0"/>
              <a:t>About</a:t>
            </a:r>
            <a:r>
              <a:rPr lang="de-DE" dirty="0" smtClean="0"/>
              <a:t> 1</a:t>
            </a:r>
            <a:r>
              <a:rPr lang="de-DE" baseline="0" dirty="0" smtClean="0"/>
              <a:t> Word/ per </a:t>
            </a:r>
            <a:r>
              <a:rPr lang="de-DE" baseline="0" dirty="0" err="1" smtClean="0"/>
              <a:t>cycle</a:t>
            </a:r>
            <a:r>
              <a:rPr lang="de-DE" baseline="0" dirty="0" smtClean="0"/>
              <a:t> (</a:t>
            </a:r>
            <a:r>
              <a:rPr lang="de-DE" baseline="0" dirty="0" err="1" smtClean="0"/>
              <a:t>best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utilization</a:t>
            </a:r>
            <a:r>
              <a:rPr lang="de-DE" baseline="0" dirty="0" smtClean="0"/>
              <a:t>) </a:t>
            </a:r>
          </a:p>
          <a:p>
            <a:r>
              <a:rPr lang="de-DE" baseline="0" dirty="0" smtClean="0"/>
              <a:t>-&gt; 400MB/s </a:t>
            </a:r>
            <a:r>
              <a:rPr lang="de-DE" baseline="0" dirty="0" err="1" smtClean="0"/>
              <a:t>throughput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A6088-1FF0-4E53-845C-EFEDD1C948F8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6125"/>
            <a:ext cx="4960938" cy="3721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 To implement this IP we started in the previous</a:t>
            </a:r>
            <a:r>
              <a:rPr lang="en-US" baseline="0" dirty="0" smtClean="0"/>
              <a:t> phase with </a:t>
            </a:r>
            <a:r>
              <a:rPr lang="en-US" dirty="0" err="1" smtClean="0"/>
              <a:t>SystemC</a:t>
            </a:r>
            <a:r>
              <a:rPr lang="en-US" dirty="0" smtClean="0"/>
              <a:t> model Dev</a:t>
            </a:r>
          </a:p>
          <a:p>
            <a:r>
              <a:rPr lang="en-US" baseline="0" dirty="0" smtClean="0"/>
              <a:t>- Allows Early software and driver development</a:t>
            </a:r>
          </a:p>
          <a:p>
            <a:pPr>
              <a:buFontTx/>
              <a:buChar char="-"/>
            </a:pPr>
            <a:r>
              <a:rPr lang="en-US" baseline="0" dirty="0" smtClean="0"/>
              <a:t>Able to Evaluate IP architecture + interface configuration</a:t>
            </a:r>
          </a:p>
          <a:p>
            <a:pPr>
              <a:buFontTx/>
              <a:buChar char="-"/>
            </a:pPr>
            <a:r>
              <a:rPr lang="en-US" baseline="0" dirty="0" smtClean="0"/>
              <a:t>Measure performance</a:t>
            </a:r>
          </a:p>
          <a:p>
            <a:pPr>
              <a:buFontTx/>
              <a:buChar char="-"/>
            </a:pPr>
            <a:r>
              <a:rPr lang="en-US" baseline="0" dirty="0" smtClean="0"/>
              <a:t>Modeled </a:t>
            </a:r>
            <a:r>
              <a:rPr lang="en-US" baseline="0" dirty="0" err="1" smtClean="0"/>
              <a:t>sysC</a:t>
            </a:r>
            <a:r>
              <a:rPr lang="en-US" baseline="0" dirty="0" smtClean="0"/>
              <a:t> components using </a:t>
            </a:r>
            <a:r>
              <a:rPr lang="en-US" baseline="0" dirty="0" err="1" smtClean="0"/>
              <a:t>SocRocket</a:t>
            </a:r>
            <a:r>
              <a:rPr lang="en-US" baseline="0" dirty="0" smtClean="0"/>
              <a:t> Virtual Processor Platform -&gt;  developed at our department</a:t>
            </a:r>
          </a:p>
          <a:p>
            <a:endParaRPr lang="en-US" baseline="0" dirty="0" smtClean="0"/>
          </a:p>
          <a:p>
            <a:r>
              <a:rPr lang="en-US" baseline="0" dirty="0" smtClean="0"/>
              <a:t>Used this platform for DSE</a:t>
            </a:r>
          </a:p>
          <a:p>
            <a:r>
              <a:rPr lang="en-US" baseline="0" dirty="0" smtClean="0"/>
              <a:t>-&gt; find the best configuration of Architecture Interfaces -&gt; improve performance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show more details about the </a:t>
            </a:r>
            <a:r>
              <a:rPr lang="en-US" baseline="0" dirty="0" err="1" smtClean="0"/>
              <a:t>SocRocket</a:t>
            </a:r>
            <a:r>
              <a:rPr lang="en-US" baseline="0" dirty="0" smtClean="0"/>
              <a:t> Platform -&gt; Rolf (involved in development of </a:t>
            </a:r>
            <a:r>
              <a:rPr lang="en-US" baseline="0" dirty="0" err="1" smtClean="0"/>
              <a:t>SoCRocket</a:t>
            </a:r>
            <a:r>
              <a:rPr lang="en-US" baseline="0" dirty="0" smtClean="0"/>
              <a:t> )</a:t>
            </a:r>
          </a:p>
          <a:p>
            <a:r>
              <a:rPr lang="en-US" baseline="0" dirty="0" smtClean="0"/>
              <a:t>               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A6088-1FF0-4E53-845C-EFEDD1C948F8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6125"/>
            <a:ext cx="4960938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The SoCRocket Platform is a </a:t>
            </a:r>
            <a:r>
              <a:rPr lang="en-US" baseline="0" dirty="0" err="1" smtClean="0"/>
              <a:t>SystemC</a:t>
            </a:r>
            <a:r>
              <a:rPr lang="en-US" baseline="0" dirty="0" smtClean="0"/>
              <a:t>/TLM2 Virtual Machine which consists of models of all major components of the </a:t>
            </a:r>
            <a:r>
              <a:rPr lang="en-US" baseline="0" dirty="0" err="1" smtClean="0"/>
              <a:t>Aeroflex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Gaisler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GRLib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The ESA Provided us the LEON ISS and </a:t>
            </a:r>
            <a:r>
              <a:rPr lang="en-US" baseline="0" dirty="0" err="1" smtClean="0"/>
              <a:t>SpaceWire</a:t>
            </a:r>
            <a:r>
              <a:rPr lang="en-US" baseline="0" dirty="0" smtClean="0"/>
              <a:t> TLM Model and we’ve written the other models by our self:</a:t>
            </a:r>
          </a:p>
          <a:p>
            <a:r>
              <a:rPr lang="en-US" baseline="0" dirty="0" err="1" smtClean="0"/>
              <a:t>GPTimer</a:t>
            </a:r>
            <a:r>
              <a:rPr lang="en-US" baseline="0" dirty="0" smtClean="0"/>
              <a:t>, IRQMP, </a:t>
            </a:r>
            <a:r>
              <a:rPr lang="en-US" baseline="0" dirty="0" err="1" smtClean="0"/>
              <a:t>APBUart</a:t>
            </a:r>
            <a:r>
              <a:rPr lang="en-US" baseline="0" dirty="0" smtClean="0"/>
              <a:t>, AHB2APB Bridge </a:t>
            </a:r>
            <a:r>
              <a:rPr lang="en-US" baseline="0" dirty="0" err="1" smtClean="0"/>
              <a:t>AHBMem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MCtrl</a:t>
            </a:r>
            <a:r>
              <a:rPr lang="en-US" baseline="0" dirty="0" smtClean="0"/>
              <a:t>, and a generic memory model as well as a </a:t>
            </a:r>
            <a:r>
              <a:rPr lang="en-US" baseline="0" dirty="0" err="1" smtClean="0"/>
              <a:t>AHBCtrl</a:t>
            </a:r>
            <a:r>
              <a:rPr lang="en-US" baseline="0" dirty="0" smtClean="0"/>
              <a:t> model with PnP support and a full </a:t>
            </a:r>
            <a:r>
              <a:rPr lang="en-US" baseline="0" dirty="0" err="1" smtClean="0"/>
              <a:t>Sparv</a:t>
            </a:r>
            <a:r>
              <a:rPr lang="en-US" baseline="0" dirty="0" smtClean="0"/>
              <a:t> V8 </a:t>
            </a:r>
            <a:r>
              <a:rPr lang="en-US" baseline="0" dirty="0" err="1" smtClean="0"/>
              <a:t>MMU_Cache</a:t>
            </a:r>
            <a:r>
              <a:rPr lang="en-US" baseline="0" dirty="0" smtClean="0"/>
              <a:t> with </a:t>
            </a:r>
            <a:r>
              <a:rPr lang="en-US" baseline="0" dirty="0" err="1" smtClean="0"/>
              <a:t>localrams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VP is mainly used in 2 different scenarios:</a:t>
            </a:r>
          </a:p>
          <a:p>
            <a:r>
              <a:rPr lang="en-US" baseline="0" dirty="0" smtClean="0"/>
              <a:t>In Design-Space-Explorations in loosely timed mode: High Accuracy but therefore not as fast. Only 100 times faster than RTL Co-Simulation.</a:t>
            </a:r>
          </a:p>
          <a:p>
            <a:r>
              <a:rPr lang="en-US" baseline="0" dirty="0" smtClean="0"/>
              <a:t>And for low-level SW Development and early exploration with less accuracy but faster. Over 5000 times faster than RTL Co-Simulation.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 phase two we’ve build a CFDP </a:t>
            </a:r>
            <a:r>
              <a:rPr lang="en-US" baseline="0" dirty="0" err="1" smtClean="0"/>
              <a:t>SystemC</a:t>
            </a:r>
            <a:r>
              <a:rPr lang="en-US" baseline="0" dirty="0" smtClean="0"/>
              <a:t> model which we used in early exploration mode to optimize our design.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68E9FB-FCCF-6648-A7D4-B306826C40E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297528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6125"/>
            <a:ext cx="4960938" cy="3721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do so SoCRocket is not only a collection of models.</a:t>
            </a:r>
          </a:p>
          <a:p>
            <a:r>
              <a:rPr lang="en-US" dirty="0" smtClean="0"/>
              <a:t>The</a:t>
            </a:r>
            <a:r>
              <a:rPr lang="en-US" baseline="0" dirty="0" smtClean="0"/>
              <a:t> models are build on a strong foundation. </a:t>
            </a:r>
          </a:p>
          <a:p>
            <a:r>
              <a:rPr lang="en-US" baseline="0" dirty="0" smtClean="0"/>
              <a:t>We’ve created Infrastructure to support the construction of new models and </a:t>
            </a:r>
            <a:r>
              <a:rPr lang="en-US" baseline="0" dirty="0" err="1" smtClean="0"/>
              <a:t>transactores</a:t>
            </a:r>
            <a:r>
              <a:rPr lang="en-US" baseline="0" dirty="0" smtClean="0"/>
              <a:t> to verify their behavior and timing </a:t>
            </a:r>
            <a:r>
              <a:rPr lang="en-US" baseline="0" dirty="0" err="1" smtClean="0"/>
              <a:t>agains</a:t>
            </a:r>
            <a:r>
              <a:rPr lang="en-US" baseline="0" dirty="0" smtClean="0"/>
              <a:t> actual RTL IP.</a:t>
            </a:r>
          </a:p>
          <a:p>
            <a:endParaRPr lang="en-US" baseline="0" dirty="0" smtClean="0"/>
          </a:p>
          <a:p>
            <a:r>
              <a:rPr lang="en-US" baseline="0" dirty="0" smtClean="0"/>
              <a:t>For Software Development we present a Bit true system. All registers are behaving exactly like in RTL.</a:t>
            </a:r>
          </a:p>
          <a:p>
            <a:r>
              <a:rPr lang="en-US" baseline="0" dirty="0" smtClean="0"/>
              <a:t>You can use the same software flow. Precompiled executables can be run and we support the same </a:t>
            </a:r>
            <a:r>
              <a:rPr lang="en-US" baseline="0" dirty="0" err="1" smtClean="0"/>
              <a:t>bootcode</a:t>
            </a:r>
            <a:r>
              <a:rPr lang="en-US" baseline="0" dirty="0" smtClean="0"/>
              <a:t> as a equivalent </a:t>
            </a:r>
            <a:r>
              <a:rPr lang="en-US" baseline="0" dirty="0" err="1" smtClean="0"/>
              <a:t>GRLib</a:t>
            </a:r>
            <a:r>
              <a:rPr lang="en-US" baseline="0" dirty="0" smtClean="0"/>
              <a:t> Design.</a:t>
            </a:r>
          </a:p>
          <a:p>
            <a:r>
              <a:rPr lang="en-US" baseline="0" dirty="0" smtClean="0"/>
              <a:t>Moreover we have support for real-time </a:t>
            </a:r>
            <a:r>
              <a:rPr lang="en-US" baseline="0" dirty="0" err="1" smtClean="0"/>
              <a:t>OSes</a:t>
            </a:r>
            <a:r>
              <a:rPr lang="en-US" baseline="0" dirty="0" smtClean="0"/>
              <a:t> in CFDP we’ve written a driver in RTEMS on the VP.</a:t>
            </a:r>
          </a:p>
          <a:p>
            <a:endParaRPr lang="en-US" baseline="0" dirty="0" smtClean="0"/>
          </a:p>
          <a:p>
            <a:r>
              <a:rPr lang="en-US" baseline="0" dirty="0" smtClean="0"/>
              <a:t>Different types of VP can be configured in an easy manner by using a GUI configuration Wizard and the configuration can </a:t>
            </a:r>
            <a:r>
              <a:rPr lang="en-US" baseline="0" dirty="0" err="1" smtClean="0"/>
              <a:t>easiely</a:t>
            </a:r>
            <a:r>
              <a:rPr lang="en-US" baseline="0" dirty="0" smtClean="0"/>
              <a:t> be changed at runtime without recompilation.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Furthermore the VP has extensive debugging mode with </a:t>
            </a:r>
            <a:r>
              <a:rPr lang="en-US" baseline="0" dirty="0" err="1" smtClean="0"/>
              <a:t>gdb</a:t>
            </a:r>
            <a:r>
              <a:rPr lang="en-US" baseline="0" dirty="0" smtClean="0"/>
              <a:t> support in both Hardware model and Software to see exactly </a:t>
            </a:r>
            <a:r>
              <a:rPr lang="en-US" baseline="0" dirty="0" err="1" smtClean="0"/>
              <a:t>whats</a:t>
            </a:r>
            <a:r>
              <a:rPr lang="en-US" baseline="0" dirty="0" smtClean="0"/>
              <a:t> going on.</a:t>
            </a:r>
          </a:p>
          <a:p>
            <a:r>
              <a:rPr lang="en-US" baseline="0" dirty="0" smtClean="0"/>
              <a:t>Which actually was very useful while writing the software and to identify the </a:t>
            </a:r>
            <a:r>
              <a:rPr lang="en-US" baseline="0" dirty="0" err="1" smtClean="0"/>
              <a:t>bottelneck</a:t>
            </a:r>
            <a:r>
              <a:rPr lang="en-US" baseline="0" dirty="0" smtClean="0"/>
              <a:t> in the CFDP IP.</a:t>
            </a:r>
          </a:p>
          <a:p>
            <a:endParaRPr lang="en-US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15FE6-6DB8-4D45-B33F-0D43C6D69B0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8048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OneWingedAngel\Desktop\CFDP\main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6524" y="1448779"/>
            <a:ext cx="8559245" cy="4095455"/>
          </a:xfrm>
          <a:prstGeom prst="rect">
            <a:avLst/>
          </a:prstGeom>
          <a:noFill/>
        </p:spPr>
      </p:pic>
      <p:sp>
        <p:nvSpPr>
          <p:cNvPr id="5" name="Rectangle 17"/>
          <p:cNvSpPr>
            <a:spLocks noChangeArrowheads="1"/>
          </p:cNvSpPr>
          <p:nvPr userDrawn="1"/>
        </p:nvSpPr>
        <p:spPr bwMode="auto">
          <a:xfrm>
            <a:off x="287338" y="4103688"/>
            <a:ext cx="8583612" cy="2192337"/>
          </a:xfrm>
          <a:prstGeom prst="rect">
            <a:avLst/>
          </a:prstGeom>
          <a:solidFill>
            <a:srgbClr val="FFF0B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/>
              <a:t>   </a:t>
            </a:r>
          </a:p>
        </p:txBody>
      </p:sp>
      <p:pic>
        <p:nvPicPr>
          <p:cNvPr id="7" name="Picture 13" descr="TUBS_CO_150dpi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41363"/>
            <a:ext cx="2517775" cy="939800"/>
          </a:xfrm>
          <a:prstGeom prst="rect">
            <a:avLst/>
          </a:prstGeom>
          <a:noFill/>
        </p:spPr>
      </p:pic>
      <p:sp>
        <p:nvSpPr>
          <p:cNvPr id="8" name="Rectangle 18"/>
          <p:cNvSpPr>
            <a:spLocks noChangeArrowheads="1"/>
          </p:cNvSpPr>
          <p:nvPr userDrawn="1"/>
        </p:nvSpPr>
        <p:spPr bwMode="auto">
          <a:xfrm>
            <a:off x="287338" y="6297613"/>
            <a:ext cx="8583612" cy="287337"/>
          </a:xfrm>
          <a:prstGeom prst="rect">
            <a:avLst/>
          </a:prstGeom>
          <a:solidFill>
            <a:srgbClr val="BE1E3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831850" y="4356100"/>
            <a:ext cx="7772400" cy="87312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der Präsentation</a:t>
            </a:r>
            <a:endParaRPr lang="de-DE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830263" y="5499100"/>
            <a:ext cx="7747000" cy="3333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Vorname, Nachname des Referenten, Datum</a:t>
            </a:r>
            <a:endParaRPr lang="de-DE" dirty="0"/>
          </a:p>
        </p:txBody>
      </p:sp>
      <p:pic>
        <p:nvPicPr>
          <p:cNvPr id="44033" name="Bild 2" descr="c3e-bi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2230" y="349125"/>
            <a:ext cx="855095" cy="78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7542330" y="593685"/>
          <a:ext cx="1358333" cy="540060"/>
        </p:xfrm>
        <a:graphic>
          <a:graphicData uri="http://schemas.openxmlformats.org/presentationml/2006/ole">
            <p:oleObj spid="_x0000_s44034" name="Picture" r:id="rId6" imgW="1102017" imgH="433693" progId="Word.Picture.8">
              <p:embed/>
            </p:oleObj>
          </a:graphicData>
        </a:graphic>
      </p:graphicFrame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46082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2210" y="6264315"/>
            <a:ext cx="25209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2210" y="6264315"/>
            <a:ext cx="25209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800" y="111125"/>
            <a:ext cx="8375650" cy="708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431800" y="1042988"/>
            <a:ext cx="8375650" cy="4772025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1133475"/>
          </a:xfrm>
          <a:prstGeom prst="rect">
            <a:avLst/>
          </a:prstGeom>
          <a:solidFill>
            <a:schemeClr val="hlink"/>
          </a:solidFill>
          <a:ln w="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>
              <a:solidFill>
                <a:schemeClr val="accent2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Rectangle 3"/>
          <p:cNvSpPr>
            <a:spLocks noGrp="1" noChangeArrowheads="1"/>
          </p:cNvSpPr>
          <p:nvPr userDrawn="1">
            <p:ph type="body" idx="1"/>
          </p:nvPr>
        </p:nvSpPr>
        <p:spPr bwMode="gray">
          <a:xfrm>
            <a:off x="431800" y="1339851"/>
            <a:ext cx="8370888" cy="4622800"/>
          </a:xfrm>
          <a:noFill/>
        </p:spPr>
        <p:txBody>
          <a:bodyPr/>
          <a:lstStyle/>
          <a:p>
            <a:pPr lvl="1">
              <a:buClr>
                <a:srgbClr val="C0C0C0"/>
              </a:buClr>
            </a:pPr>
            <a:r>
              <a:rPr lang="de-DE" sz="2000" dirty="0" err="1">
                <a:solidFill>
                  <a:srgbClr val="C0C0C0"/>
                </a:solidFill>
              </a:rPr>
              <a:t>Kisuaeli</a:t>
            </a:r>
            <a:r>
              <a:rPr lang="de-DE" sz="2000" dirty="0">
                <a:solidFill>
                  <a:srgbClr val="C0C0C0"/>
                </a:solidFill>
              </a:rPr>
              <a:t> </a:t>
            </a:r>
            <a:r>
              <a:rPr lang="de-DE" sz="2000" dirty="0" err="1">
                <a:solidFill>
                  <a:srgbClr val="C0C0C0"/>
                </a:solidFill>
              </a:rPr>
              <a:t>antux</a:t>
            </a:r>
            <a:r>
              <a:rPr lang="de-DE" sz="2000" dirty="0">
                <a:solidFill>
                  <a:srgbClr val="C0C0C0"/>
                </a:solidFill>
              </a:rPr>
              <a:t> in </a:t>
            </a:r>
            <a:r>
              <a:rPr lang="de-DE" sz="2000" dirty="0" err="1">
                <a:solidFill>
                  <a:srgbClr val="C0C0C0"/>
                </a:solidFill>
              </a:rPr>
              <a:t>weimi</a:t>
            </a:r>
            <a:r>
              <a:rPr lang="de-DE" sz="2000" dirty="0">
                <a:solidFill>
                  <a:srgbClr val="C0C0C0"/>
                </a:solidFill>
              </a:rPr>
              <a:t> </a:t>
            </a:r>
            <a:r>
              <a:rPr lang="de-DE" sz="2000" dirty="0" err="1">
                <a:solidFill>
                  <a:srgbClr val="C0C0C0"/>
                </a:solidFill>
              </a:rPr>
              <a:t>kameran</a:t>
            </a:r>
            <a:r>
              <a:rPr lang="de-DE" sz="2000" dirty="0"/>
              <a:t> </a:t>
            </a:r>
          </a:p>
          <a:p>
            <a:pPr lvl="1">
              <a:buClr>
                <a:srgbClr val="C0C0C0"/>
              </a:buClr>
            </a:pPr>
            <a:r>
              <a:rPr lang="de-DE" sz="2000" dirty="0" err="1">
                <a:solidFill>
                  <a:srgbClr val="C0C0C0"/>
                </a:solidFill>
              </a:rPr>
              <a:t>Populario</a:t>
            </a:r>
            <a:r>
              <a:rPr lang="de-DE" sz="2000" dirty="0">
                <a:solidFill>
                  <a:srgbClr val="C0C0C0"/>
                </a:solidFill>
              </a:rPr>
              <a:t> </a:t>
            </a:r>
            <a:r>
              <a:rPr lang="de-DE" sz="2000" dirty="0" err="1">
                <a:solidFill>
                  <a:srgbClr val="C0C0C0"/>
                </a:solidFill>
              </a:rPr>
              <a:t>falst</a:t>
            </a:r>
            <a:endParaRPr lang="de-DE" sz="2000" dirty="0">
              <a:solidFill>
                <a:srgbClr val="C0C0C0"/>
              </a:solidFill>
            </a:endParaRPr>
          </a:p>
          <a:p>
            <a:pPr lvl="1"/>
            <a:r>
              <a:rPr lang="de-DE" sz="2000" dirty="0" err="1"/>
              <a:t>Quol</a:t>
            </a:r>
            <a:r>
              <a:rPr lang="de-DE" sz="2000" dirty="0"/>
              <a:t> </a:t>
            </a:r>
            <a:r>
              <a:rPr lang="de-DE" sz="2000" dirty="0" err="1"/>
              <a:t>damnarin</a:t>
            </a:r>
            <a:r>
              <a:rPr lang="de-DE" sz="2000" dirty="0"/>
              <a:t> </a:t>
            </a:r>
            <a:r>
              <a:rPr lang="de-DE" sz="2000" dirty="0" err="1"/>
              <a:t>Tropi</a:t>
            </a:r>
            <a:r>
              <a:rPr lang="de-DE" sz="2000" dirty="0"/>
              <a:t> zu </a:t>
            </a:r>
            <a:r>
              <a:rPr lang="de-DE" sz="2000" dirty="0" err="1"/>
              <a:t>klenne</a:t>
            </a:r>
            <a:r>
              <a:rPr lang="de-DE" sz="2000" dirty="0"/>
              <a:t> </a:t>
            </a:r>
            <a:r>
              <a:rPr lang="de-DE" sz="2000" dirty="0" err="1"/>
              <a:t>perdi</a:t>
            </a:r>
            <a:r>
              <a:rPr lang="de-DE" sz="2000" dirty="0"/>
              <a:t> </a:t>
            </a:r>
          </a:p>
          <a:p>
            <a:pPr lvl="1">
              <a:buClr>
                <a:srgbClr val="C0C0C0"/>
              </a:buClr>
            </a:pPr>
            <a:r>
              <a:rPr lang="de-DE" sz="2000" dirty="0" err="1">
                <a:solidFill>
                  <a:srgbClr val="C0C0C0"/>
                </a:solidFill>
              </a:rPr>
              <a:t>Utilira</a:t>
            </a:r>
            <a:r>
              <a:rPr lang="de-DE" sz="2000" dirty="0">
                <a:solidFill>
                  <a:srgbClr val="C0C0C0"/>
                </a:solidFill>
              </a:rPr>
              <a:t> </a:t>
            </a:r>
            <a:r>
              <a:rPr lang="de-DE" sz="2000" dirty="0" err="1">
                <a:solidFill>
                  <a:srgbClr val="C0C0C0"/>
                </a:solidFill>
              </a:rPr>
              <a:t>regau</a:t>
            </a:r>
            <a:r>
              <a:rPr lang="de-DE" sz="2000" dirty="0">
                <a:solidFill>
                  <a:srgbClr val="C0C0C0"/>
                </a:solidFill>
              </a:rPr>
              <a:t> </a:t>
            </a:r>
            <a:r>
              <a:rPr lang="de-DE" sz="2000" dirty="0" err="1">
                <a:solidFill>
                  <a:srgbClr val="C0C0C0"/>
                </a:solidFill>
              </a:rPr>
              <a:t>socht</a:t>
            </a:r>
            <a:r>
              <a:rPr lang="de-DE" sz="2000" dirty="0">
                <a:solidFill>
                  <a:srgbClr val="C0C0C0"/>
                </a:solidFill>
              </a:rPr>
              <a:t> mol sunt</a:t>
            </a:r>
          </a:p>
          <a:p>
            <a:pPr lvl="1">
              <a:buClr>
                <a:srgbClr val="C0C0C0"/>
              </a:buClr>
            </a:pPr>
            <a:r>
              <a:rPr lang="de-DE" sz="2000" dirty="0">
                <a:solidFill>
                  <a:srgbClr val="C0C0C0"/>
                </a:solidFill>
              </a:rPr>
              <a:t>Her </a:t>
            </a:r>
            <a:r>
              <a:rPr lang="de-DE" sz="2000" dirty="0" err="1">
                <a:solidFill>
                  <a:srgbClr val="C0C0C0"/>
                </a:solidFill>
              </a:rPr>
              <a:t>mitant</a:t>
            </a:r>
            <a:r>
              <a:rPr lang="de-DE" sz="2000" dirty="0">
                <a:solidFill>
                  <a:srgbClr val="C0C0C0"/>
                </a:solidFill>
              </a:rPr>
              <a:t> </a:t>
            </a:r>
            <a:r>
              <a:rPr lang="de-DE" sz="2000" dirty="0" err="1">
                <a:solidFill>
                  <a:srgbClr val="C0C0C0"/>
                </a:solidFill>
              </a:rPr>
              <a:t>dur</a:t>
            </a:r>
            <a:r>
              <a:rPr lang="de-DE" sz="2000" dirty="0">
                <a:solidFill>
                  <a:srgbClr val="C0C0C0"/>
                </a:solidFill>
              </a:rPr>
              <a:t> </a:t>
            </a:r>
            <a:r>
              <a:rPr lang="de-DE" sz="2000" dirty="0" err="1">
                <a:solidFill>
                  <a:srgbClr val="C0C0C0"/>
                </a:solidFill>
              </a:rPr>
              <a:t>Wolche</a:t>
            </a:r>
            <a:r>
              <a:rPr lang="de-DE" sz="2000" dirty="0">
                <a:solidFill>
                  <a:srgbClr val="C0C0C0"/>
                </a:solidFill>
              </a:rPr>
              <a:t> to </a:t>
            </a:r>
            <a:r>
              <a:rPr lang="de-DE" sz="2000" dirty="0" err="1">
                <a:solidFill>
                  <a:srgbClr val="C0C0C0"/>
                </a:solidFill>
              </a:rPr>
              <a:t>illemit</a:t>
            </a:r>
            <a:endParaRPr lang="de-DE" sz="2000" dirty="0">
              <a:solidFill>
                <a:srgbClr val="C0C0C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0" y="0"/>
            <a:ext cx="9144000" cy="863600"/>
          </a:xfrm>
          <a:prstGeom prst="rect">
            <a:avLst/>
          </a:prstGeom>
          <a:solidFill>
            <a:srgbClr val="DDDDDD"/>
          </a:solidFill>
          <a:ln w="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>
              <a:solidFill>
                <a:schemeClr val="accent2"/>
              </a:solidFill>
            </a:endParaRPr>
          </a:p>
        </p:txBody>
      </p:sp>
      <p:sp>
        <p:nvSpPr>
          <p:cNvPr id="1038" name="Line 14"/>
          <p:cNvSpPr>
            <a:spLocks noChangeShapeType="1"/>
          </p:cNvSpPr>
          <p:nvPr userDrawn="1"/>
        </p:nvSpPr>
        <p:spPr bwMode="auto">
          <a:xfrm>
            <a:off x="0" y="6091238"/>
            <a:ext cx="9144000" cy="0"/>
          </a:xfrm>
          <a:prstGeom prst="line">
            <a:avLst/>
          </a:prstGeom>
          <a:noFill/>
          <a:ln w="9525">
            <a:solidFill>
              <a:srgbClr val="BE1E3C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1800" y="111125"/>
            <a:ext cx="83756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1042988"/>
            <a:ext cx="8375650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pic>
        <p:nvPicPr>
          <p:cNvPr id="1044" name="Picture 20" descr="TUBS_CO_70vH_150dpi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915025"/>
            <a:ext cx="1762125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feld 7"/>
          <p:cNvSpPr txBox="1"/>
          <p:nvPr userDrawn="1"/>
        </p:nvSpPr>
        <p:spPr>
          <a:xfrm>
            <a:off x="1821600" y="6140450"/>
            <a:ext cx="417422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noProof="0" dirty="0" smtClean="0"/>
              <a:t>16th September</a:t>
            </a:r>
            <a:r>
              <a:rPr lang="en-US" sz="800" baseline="0" noProof="0" dirty="0" smtClean="0"/>
              <a:t> </a:t>
            </a:r>
            <a:r>
              <a:rPr lang="en-US" sz="800" noProof="0" dirty="0" smtClean="0"/>
              <a:t>2013 | CFDP Advanced</a:t>
            </a:r>
            <a:r>
              <a:rPr lang="en-US" sz="800" baseline="0" noProof="0" dirty="0" smtClean="0"/>
              <a:t> CCSDS File Delivery Protocol  IP Core </a:t>
            </a:r>
            <a:r>
              <a:rPr lang="en-US" sz="800" noProof="0" dirty="0" smtClean="0"/>
              <a:t>| Page</a:t>
            </a:r>
            <a:r>
              <a:rPr lang="en-US" sz="800" baseline="0" noProof="0" dirty="0" smtClean="0"/>
              <a:t> </a:t>
            </a:r>
            <a:fld id="{54091A06-E49E-4F45-A4ED-27B9A60B04AE}" type="slidenum">
              <a:rPr lang="en-US" sz="800" baseline="0" noProof="0" smtClean="0"/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lang="en-US" sz="800" noProof="0" dirty="0" smtClean="0"/>
          </a:p>
          <a:p>
            <a:endParaRPr lang="en-US" sz="800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60" r:id="rId4"/>
    <p:sldLayoutId id="2147483661" r:id="rId5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0500" indent="-18891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361950" indent="-1698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542925" indent="-179388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742950" indent="-1984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1200150" indent="-198438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1657350" indent="-198438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114550" indent="-198438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2571750" indent="-198438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Untertitel 7"/>
          <p:cNvSpPr>
            <a:spLocks noGrp="1"/>
          </p:cNvSpPr>
          <p:nvPr>
            <p:ph type="subTitle" idx="1"/>
          </p:nvPr>
        </p:nvSpPr>
        <p:spPr>
          <a:xfrm>
            <a:off x="830263" y="5120850"/>
            <a:ext cx="7747000" cy="333375"/>
          </a:xfrm>
        </p:spPr>
        <p:txBody>
          <a:bodyPr/>
          <a:lstStyle/>
          <a:p>
            <a:r>
              <a:rPr lang="de-DE" dirty="0" smtClean="0"/>
              <a:t>Sören Michalik, Rolf Meyer, 16th </a:t>
            </a:r>
            <a:r>
              <a:rPr lang="en-US" dirty="0" smtClean="0"/>
              <a:t>September</a:t>
            </a:r>
            <a:r>
              <a:rPr lang="de-DE" dirty="0" smtClean="0"/>
              <a:t> 2013</a:t>
            </a:r>
          </a:p>
          <a:p>
            <a:endParaRPr lang="de-DE" dirty="0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Advanced CCSDS File Delivery Protocol Hardware IP Core </a:t>
            </a:r>
            <a:br>
              <a:rPr lang="en-US" dirty="0" smtClean="0"/>
            </a:br>
            <a:endParaRPr lang="de-DE" sz="16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Space Exploration - Baseline System Architecture</a:t>
            </a:r>
            <a:endParaRPr lang="en-US" dirty="0"/>
          </a:p>
        </p:txBody>
      </p:sp>
      <p:sp>
        <p:nvSpPr>
          <p:cNvPr id="69" name="Text Box 139"/>
          <p:cNvSpPr txBox="1">
            <a:spLocks noChangeArrowheads="1"/>
          </p:cNvSpPr>
          <p:nvPr/>
        </p:nvSpPr>
        <p:spPr bwMode="gray">
          <a:xfrm>
            <a:off x="4752021" y="1178750"/>
            <a:ext cx="3825424" cy="445549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95" name="Text Box 139"/>
          <p:cNvSpPr txBox="1">
            <a:spLocks noChangeArrowheads="1"/>
          </p:cNvSpPr>
          <p:nvPr/>
        </p:nvSpPr>
        <p:spPr bwMode="gray">
          <a:xfrm>
            <a:off x="251521" y="1178749"/>
            <a:ext cx="4185464" cy="44554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97" name="Text Box 139"/>
          <p:cNvSpPr txBox="1">
            <a:spLocks noChangeArrowheads="1"/>
          </p:cNvSpPr>
          <p:nvPr/>
        </p:nvSpPr>
        <p:spPr bwMode="gray">
          <a:xfrm>
            <a:off x="5157065" y="1628800"/>
            <a:ext cx="2835315" cy="14851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98" name="Text Box 139"/>
          <p:cNvSpPr txBox="1">
            <a:spLocks noChangeArrowheads="1"/>
          </p:cNvSpPr>
          <p:nvPr/>
        </p:nvSpPr>
        <p:spPr bwMode="gray">
          <a:xfrm>
            <a:off x="5427095" y="3879051"/>
            <a:ext cx="1485165" cy="10801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99" name="Rechteck 98"/>
          <p:cNvSpPr/>
          <p:nvPr/>
        </p:nvSpPr>
        <p:spPr>
          <a:xfrm>
            <a:off x="386535" y="4239090"/>
            <a:ext cx="855095" cy="108012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02" name="Rechteck 101"/>
          <p:cNvSpPr/>
          <p:nvPr/>
        </p:nvSpPr>
        <p:spPr>
          <a:xfrm>
            <a:off x="3896924" y="1673805"/>
            <a:ext cx="630071" cy="45005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APB</a:t>
            </a:r>
          </a:p>
        </p:txBody>
      </p:sp>
      <p:sp>
        <p:nvSpPr>
          <p:cNvPr id="103" name="Rechteck 102"/>
          <p:cNvSpPr/>
          <p:nvPr/>
        </p:nvSpPr>
        <p:spPr>
          <a:xfrm>
            <a:off x="3896924" y="4194085"/>
            <a:ext cx="630071" cy="45005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AHB</a:t>
            </a:r>
          </a:p>
          <a:p>
            <a:pPr algn="ctr"/>
            <a:r>
              <a:rPr lang="en-US" sz="1400" dirty="0" smtClean="0"/>
              <a:t>mst</a:t>
            </a:r>
          </a:p>
        </p:txBody>
      </p:sp>
      <p:sp>
        <p:nvSpPr>
          <p:cNvPr id="104" name="Textfeld 103"/>
          <p:cNvSpPr txBox="1"/>
          <p:nvPr/>
        </p:nvSpPr>
        <p:spPr>
          <a:xfrm>
            <a:off x="296525" y="4194086"/>
            <a:ext cx="112512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PDU</a:t>
            </a:r>
          </a:p>
          <a:p>
            <a:r>
              <a:rPr lang="en-US" sz="1300" dirty="0" smtClean="0"/>
              <a:t>Serializer/</a:t>
            </a:r>
          </a:p>
          <a:p>
            <a:r>
              <a:rPr lang="en-US" sz="1300" dirty="0" smtClean="0"/>
              <a:t>Deserializer</a:t>
            </a:r>
          </a:p>
        </p:txBody>
      </p:sp>
      <p:sp>
        <p:nvSpPr>
          <p:cNvPr id="105" name="Textfeld 104"/>
          <p:cNvSpPr txBox="1"/>
          <p:nvPr/>
        </p:nvSpPr>
        <p:spPr>
          <a:xfrm>
            <a:off x="251520" y="1195590"/>
            <a:ext cx="1350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CFDP</a:t>
            </a:r>
          </a:p>
          <a:p>
            <a:r>
              <a:rPr lang="en-US" sz="1400" dirty="0" smtClean="0"/>
              <a:t>IP Core</a:t>
            </a:r>
            <a:endParaRPr lang="en-US" sz="1400" dirty="0"/>
          </a:p>
        </p:txBody>
      </p:sp>
      <p:sp>
        <p:nvSpPr>
          <p:cNvPr id="106" name="Textfeld 105"/>
          <p:cNvSpPr txBox="1"/>
          <p:nvPr/>
        </p:nvSpPr>
        <p:spPr>
          <a:xfrm>
            <a:off x="5202070" y="1600635"/>
            <a:ext cx="1620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CFDP RTEMS  Software</a:t>
            </a:r>
          </a:p>
        </p:txBody>
      </p:sp>
      <p:sp>
        <p:nvSpPr>
          <p:cNvPr id="108" name="Textfeld 107"/>
          <p:cNvSpPr txBox="1"/>
          <p:nvPr/>
        </p:nvSpPr>
        <p:spPr>
          <a:xfrm>
            <a:off x="5382090" y="4005063"/>
            <a:ext cx="15301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Memory</a:t>
            </a:r>
          </a:p>
          <a:p>
            <a:pPr algn="ctr"/>
            <a:endParaRPr lang="en-US" sz="1400" dirty="0" smtClean="0"/>
          </a:p>
          <a:p>
            <a:pPr algn="ctr"/>
            <a:r>
              <a:rPr lang="en-US" sz="1400" dirty="0" smtClean="0"/>
              <a:t>(+Emulated Filestore)</a:t>
            </a:r>
          </a:p>
        </p:txBody>
      </p:sp>
      <p:sp>
        <p:nvSpPr>
          <p:cNvPr id="109" name="Rechteck 108"/>
          <p:cNvSpPr/>
          <p:nvPr/>
        </p:nvSpPr>
        <p:spPr>
          <a:xfrm>
            <a:off x="5292081" y="2123855"/>
            <a:ext cx="675074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CFDP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Driver</a:t>
            </a:r>
          </a:p>
        </p:txBody>
      </p:sp>
      <p:sp>
        <p:nvSpPr>
          <p:cNvPr id="110" name="Rechteck 109"/>
          <p:cNvSpPr/>
          <p:nvPr/>
        </p:nvSpPr>
        <p:spPr>
          <a:xfrm>
            <a:off x="6237186" y="2123856"/>
            <a:ext cx="765084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CFDP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Runtime</a:t>
            </a:r>
          </a:p>
        </p:txBody>
      </p:sp>
      <p:sp>
        <p:nvSpPr>
          <p:cNvPr id="111" name="Rechteck 110"/>
          <p:cNvSpPr/>
          <p:nvPr/>
        </p:nvSpPr>
        <p:spPr>
          <a:xfrm>
            <a:off x="7227296" y="2123855"/>
            <a:ext cx="630070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CFDP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Client</a:t>
            </a:r>
          </a:p>
        </p:txBody>
      </p:sp>
      <p:cxnSp>
        <p:nvCxnSpPr>
          <p:cNvPr id="112" name="Gewinkelte Verbindung 59"/>
          <p:cNvCxnSpPr/>
          <p:nvPr/>
        </p:nvCxnSpPr>
        <p:spPr>
          <a:xfrm rot="10800000" flipV="1">
            <a:off x="701570" y="2843934"/>
            <a:ext cx="855094" cy="1395155"/>
          </a:xfrm>
          <a:prstGeom prst="bentConnector2">
            <a:avLst/>
          </a:prstGeom>
          <a:ln w="3810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Form 34"/>
          <p:cNvCxnSpPr/>
          <p:nvPr/>
        </p:nvCxnSpPr>
        <p:spPr>
          <a:xfrm rot="10800000" flipV="1">
            <a:off x="1241631" y="5184195"/>
            <a:ext cx="315035" cy="1"/>
          </a:xfrm>
          <a:prstGeom prst="bentConnector3">
            <a:avLst>
              <a:gd name="adj1" fmla="val 50000"/>
            </a:avLst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Form 113"/>
          <p:cNvCxnSpPr>
            <a:stCxn id="103" idx="2"/>
          </p:cNvCxnSpPr>
          <p:nvPr/>
        </p:nvCxnSpPr>
        <p:spPr>
          <a:xfrm rot="5400000">
            <a:off x="3649397" y="4396608"/>
            <a:ext cx="315037" cy="810090"/>
          </a:xfrm>
          <a:prstGeom prst="bentConnector2">
            <a:avLst/>
          </a:prstGeom>
          <a:ln w="38100">
            <a:solidFill>
              <a:schemeClr val="accent2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Gewinkelte Verbindung 114"/>
          <p:cNvCxnSpPr>
            <a:endCxn id="102" idx="1"/>
          </p:cNvCxnSpPr>
          <p:nvPr/>
        </p:nvCxnSpPr>
        <p:spPr>
          <a:xfrm flipV="1">
            <a:off x="3401870" y="1898830"/>
            <a:ext cx="495054" cy="11251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Gewinkelte Verbindung 116"/>
          <p:cNvCxnSpPr>
            <a:endCxn id="102" idx="1"/>
          </p:cNvCxnSpPr>
          <p:nvPr/>
        </p:nvCxnSpPr>
        <p:spPr>
          <a:xfrm flipV="1">
            <a:off x="3401871" y="1898830"/>
            <a:ext cx="495053" cy="225010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Gewinkelte Verbindung 117"/>
          <p:cNvCxnSpPr>
            <a:endCxn id="102" idx="1"/>
          </p:cNvCxnSpPr>
          <p:nvPr/>
        </p:nvCxnSpPr>
        <p:spPr>
          <a:xfrm flipV="1">
            <a:off x="3401869" y="1898830"/>
            <a:ext cx="495055" cy="119263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Gewinkelte Verbindung 118"/>
          <p:cNvCxnSpPr>
            <a:endCxn id="102" idx="1"/>
          </p:cNvCxnSpPr>
          <p:nvPr/>
        </p:nvCxnSpPr>
        <p:spPr>
          <a:xfrm flipV="1">
            <a:off x="3401871" y="1898830"/>
            <a:ext cx="495053" cy="330786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Form 43"/>
          <p:cNvCxnSpPr/>
          <p:nvPr/>
        </p:nvCxnSpPr>
        <p:spPr>
          <a:xfrm rot="10800000">
            <a:off x="3401871" y="3879050"/>
            <a:ext cx="720085" cy="315038"/>
          </a:xfrm>
          <a:prstGeom prst="bentConnector3">
            <a:avLst>
              <a:gd name="adj1" fmla="val -236"/>
            </a:avLst>
          </a:prstGeom>
          <a:ln w="38100">
            <a:solidFill>
              <a:schemeClr val="accent2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Gewinkelte Verbindung 120"/>
          <p:cNvCxnSpPr/>
          <p:nvPr/>
        </p:nvCxnSpPr>
        <p:spPr>
          <a:xfrm>
            <a:off x="4526994" y="1943835"/>
            <a:ext cx="630071" cy="58506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Gewinkelte Verbindung 121"/>
          <p:cNvCxnSpPr>
            <a:stCxn id="109" idx="3"/>
            <a:endCxn id="110" idx="1"/>
          </p:cNvCxnSpPr>
          <p:nvPr/>
        </p:nvCxnSpPr>
        <p:spPr>
          <a:xfrm>
            <a:off x="5967155" y="2528900"/>
            <a:ext cx="270031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Gewinkelte Verbindung 122"/>
          <p:cNvCxnSpPr>
            <a:stCxn id="110" idx="3"/>
            <a:endCxn id="111" idx="1"/>
          </p:cNvCxnSpPr>
          <p:nvPr/>
        </p:nvCxnSpPr>
        <p:spPr>
          <a:xfrm flipV="1">
            <a:off x="7002270" y="2528900"/>
            <a:ext cx="225026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feld 123"/>
          <p:cNvSpPr txBox="1"/>
          <p:nvPr/>
        </p:nvSpPr>
        <p:spPr>
          <a:xfrm>
            <a:off x="4797024" y="1178750"/>
            <a:ext cx="2565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LEON2FT Processor </a:t>
            </a:r>
            <a:endParaRPr lang="en-US" dirty="0"/>
          </a:p>
        </p:txBody>
      </p:sp>
      <p:sp>
        <p:nvSpPr>
          <p:cNvPr id="126" name="Rechteck 125"/>
          <p:cNvSpPr/>
          <p:nvPr/>
        </p:nvSpPr>
        <p:spPr>
          <a:xfrm>
            <a:off x="7812360" y="3969060"/>
            <a:ext cx="1035115" cy="90010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Ethernet/</a:t>
            </a:r>
          </a:p>
          <a:p>
            <a:pPr algn="ctr"/>
            <a:r>
              <a:rPr lang="en-US" sz="1400" dirty="0" smtClean="0"/>
              <a:t>Spacewire</a:t>
            </a:r>
          </a:p>
        </p:txBody>
      </p:sp>
      <p:cxnSp>
        <p:nvCxnSpPr>
          <p:cNvPr id="127" name="Form 76"/>
          <p:cNvCxnSpPr/>
          <p:nvPr/>
        </p:nvCxnSpPr>
        <p:spPr>
          <a:xfrm flipV="1">
            <a:off x="971602" y="3901408"/>
            <a:ext cx="585063" cy="337682"/>
          </a:xfrm>
          <a:prstGeom prst="bentConnector3">
            <a:avLst>
              <a:gd name="adj1" fmla="val 193"/>
            </a:avLst>
          </a:prstGeom>
          <a:ln w="3810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Form 106"/>
          <p:cNvCxnSpPr>
            <a:endCxn id="148" idx="3"/>
          </p:cNvCxnSpPr>
          <p:nvPr/>
        </p:nvCxnSpPr>
        <p:spPr>
          <a:xfrm rot="10800000">
            <a:off x="3446875" y="3575195"/>
            <a:ext cx="855096" cy="618891"/>
          </a:xfrm>
          <a:prstGeom prst="bentConnector3">
            <a:avLst>
              <a:gd name="adj1" fmla="val 645"/>
            </a:avLst>
          </a:prstGeom>
          <a:ln w="38100">
            <a:solidFill>
              <a:schemeClr val="accent2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Form 34"/>
          <p:cNvCxnSpPr/>
          <p:nvPr/>
        </p:nvCxnSpPr>
        <p:spPr>
          <a:xfrm rot="10800000" flipV="1">
            <a:off x="1241630" y="5049179"/>
            <a:ext cx="315035" cy="1"/>
          </a:xfrm>
          <a:prstGeom prst="bentConnector3">
            <a:avLst>
              <a:gd name="adj1" fmla="val 50000"/>
            </a:avLst>
          </a:prstGeom>
          <a:ln w="3810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Rechteck 129"/>
          <p:cNvSpPr/>
          <p:nvPr/>
        </p:nvSpPr>
        <p:spPr>
          <a:xfrm>
            <a:off x="611560" y="4869160"/>
            <a:ext cx="630070" cy="4500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CRC Engine</a:t>
            </a:r>
          </a:p>
        </p:txBody>
      </p:sp>
      <p:cxnSp>
        <p:nvCxnSpPr>
          <p:cNvPr id="131" name="Gewinkelte Verbindung 130"/>
          <p:cNvCxnSpPr>
            <a:stCxn id="97" idx="2"/>
            <a:endCxn id="98" idx="0"/>
          </p:cNvCxnSpPr>
          <p:nvPr/>
        </p:nvCxnSpPr>
        <p:spPr>
          <a:xfrm rot="5400000">
            <a:off x="5989658" y="3293986"/>
            <a:ext cx="765086" cy="405045"/>
          </a:xfrm>
          <a:prstGeom prst="bentConnector3">
            <a:avLst>
              <a:gd name="adj1" fmla="val 52627"/>
            </a:avLst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Form 77"/>
          <p:cNvCxnSpPr>
            <a:endCxn id="103" idx="3"/>
          </p:cNvCxnSpPr>
          <p:nvPr/>
        </p:nvCxnSpPr>
        <p:spPr>
          <a:xfrm rot="10800000" flipV="1">
            <a:off x="4526995" y="3519010"/>
            <a:ext cx="1620180" cy="900100"/>
          </a:xfrm>
          <a:prstGeom prst="bentConnector3">
            <a:avLst>
              <a:gd name="adj1" fmla="val 68606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Gewinkelte Verbindung 132"/>
          <p:cNvCxnSpPr>
            <a:endCxn id="126" idx="1"/>
          </p:cNvCxnSpPr>
          <p:nvPr/>
        </p:nvCxnSpPr>
        <p:spPr>
          <a:xfrm>
            <a:off x="6552220" y="3519010"/>
            <a:ext cx="1260140" cy="90010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feld 133"/>
          <p:cNvSpPr txBox="1"/>
          <p:nvPr/>
        </p:nvSpPr>
        <p:spPr>
          <a:xfrm>
            <a:off x="6687235" y="3203975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AHB</a:t>
            </a:r>
            <a:endParaRPr lang="en-US" dirty="0"/>
          </a:p>
        </p:txBody>
      </p:sp>
      <p:sp>
        <p:nvSpPr>
          <p:cNvPr id="135" name="Pfeil nach unten 134"/>
          <p:cNvSpPr/>
          <p:nvPr/>
        </p:nvSpPr>
        <p:spPr>
          <a:xfrm rot="7976826">
            <a:off x="4911744" y="4392079"/>
            <a:ext cx="520022" cy="1646552"/>
          </a:xfrm>
          <a:prstGeom prst="downArrow">
            <a:avLst>
              <a:gd name="adj1" fmla="val 50000"/>
              <a:gd name="adj2" fmla="val 60305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36" name="Textfeld 135"/>
          <p:cNvSpPr txBox="1"/>
          <p:nvPr/>
        </p:nvSpPr>
        <p:spPr>
          <a:xfrm>
            <a:off x="2636784" y="5769260"/>
            <a:ext cx="6075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Masters access the same bus / memory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Bottleneck!</a:t>
            </a:r>
            <a:endParaRPr lang="en-US" dirty="0"/>
          </a:p>
        </p:txBody>
      </p:sp>
      <p:sp>
        <p:nvSpPr>
          <p:cNvPr id="137" name="Rechteck 136"/>
          <p:cNvSpPr/>
          <p:nvPr/>
        </p:nvSpPr>
        <p:spPr>
          <a:xfrm>
            <a:off x="1556664" y="1358770"/>
            <a:ext cx="1845205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38" name="Rechteck 137"/>
          <p:cNvSpPr/>
          <p:nvPr/>
        </p:nvSpPr>
        <p:spPr>
          <a:xfrm>
            <a:off x="1556665" y="4554125"/>
            <a:ext cx="1845205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39" name="Rechteck 138"/>
          <p:cNvSpPr/>
          <p:nvPr/>
        </p:nvSpPr>
        <p:spPr>
          <a:xfrm>
            <a:off x="2591780" y="1853825"/>
            <a:ext cx="810090" cy="315035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MIB Registers</a:t>
            </a:r>
          </a:p>
        </p:txBody>
      </p:sp>
      <p:sp>
        <p:nvSpPr>
          <p:cNvPr id="140" name="Textfeld 139"/>
          <p:cNvSpPr txBox="1"/>
          <p:nvPr/>
        </p:nvSpPr>
        <p:spPr>
          <a:xfrm>
            <a:off x="1556665" y="1349478"/>
            <a:ext cx="18452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MIB</a:t>
            </a:r>
            <a:endParaRPr lang="en-US" sz="1400" dirty="0"/>
          </a:p>
        </p:txBody>
      </p:sp>
      <p:sp>
        <p:nvSpPr>
          <p:cNvPr id="141" name="Textfeld 140"/>
          <p:cNvSpPr txBox="1"/>
          <p:nvPr/>
        </p:nvSpPr>
        <p:spPr>
          <a:xfrm>
            <a:off x="1556665" y="4525960"/>
            <a:ext cx="184520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Encapsulation</a:t>
            </a:r>
          </a:p>
          <a:p>
            <a:r>
              <a:rPr lang="en-US" sz="1300" dirty="0" smtClean="0"/>
              <a:t>Service</a:t>
            </a:r>
            <a:endParaRPr lang="en-US" sz="1300" dirty="0"/>
          </a:p>
        </p:txBody>
      </p:sp>
      <p:sp>
        <p:nvSpPr>
          <p:cNvPr id="142" name="Rechteck 141"/>
          <p:cNvSpPr/>
          <p:nvPr/>
        </p:nvSpPr>
        <p:spPr>
          <a:xfrm>
            <a:off x="2456765" y="4824155"/>
            <a:ext cx="945106" cy="5400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43" name="Rechteck 142"/>
          <p:cNvSpPr/>
          <p:nvPr/>
        </p:nvSpPr>
        <p:spPr>
          <a:xfrm>
            <a:off x="2591781" y="5049180"/>
            <a:ext cx="810090" cy="315035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noProof="1" smtClean="0"/>
              <a:t>Unitdata</a:t>
            </a:r>
            <a:r>
              <a:rPr lang="en-US" sz="1100" dirty="0" smtClean="0"/>
              <a:t> Registers</a:t>
            </a:r>
          </a:p>
        </p:txBody>
      </p:sp>
      <p:sp>
        <p:nvSpPr>
          <p:cNvPr id="144" name="Rechteck 143"/>
          <p:cNvSpPr/>
          <p:nvPr/>
        </p:nvSpPr>
        <p:spPr>
          <a:xfrm>
            <a:off x="1556665" y="2393885"/>
            <a:ext cx="1845205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45" name="Rechteck 144"/>
          <p:cNvSpPr/>
          <p:nvPr/>
        </p:nvSpPr>
        <p:spPr>
          <a:xfrm>
            <a:off x="1556664" y="3474005"/>
            <a:ext cx="1845205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46" name="Rechteck 145"/>
          <p:cNvSpPr/>
          <p:nvPr/>
        </p:nvSpPr>
        <p:spPr>
          <a:xfrm>
            <a:off x="2591781" y="2888940"/>
            <a:ext cx="810090" cy="315035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Primitives Registers</a:t>
            </a:r>
          </a:p>
        </p:txBody>
      </p:sp>
      <p:sp>
        <p:nvSpPr>
          <p:cNvPr id="147" name="Textfeld 146"/>
          <p:cNvSpPr txBox="1"/>
          <p:nvPr/>
        </p:nvSpPr>
        <p:spPr>
          <a:xfrm>
            <a:off x="1556665" y="2371527"/>
            <a:ext cx="184520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Transaction Manager</a:t>
            </a:r>
            <a:endParaRPr lang="en-US" sz="1300" dirty="0"/>
          </a:p>
        </p:txBody>
      </p:sp>
      <p:sp>
        <p:nvSpPr>
          <p:cNvPr id="148" name="Textfeld 147"/>
          <p:cNvSpPr txBox="1"/>
          <p:nvPr/>
        </p:nvSpPr>
        <p:spPr>
          <a:xfrm>
            <a:off x="1556665" y="3429000"/>
            <a:ext cx="18902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Transaction Processor</a:t>
            </a:r>
            <a:endParaRPr lang="en-US" sz="1300" dirty="0"/>
          </a:p>
        </p:txBody>
      </p:sp>
      <p:cxnSp>
        <p:nvCxnSpPr>
          <p:cNvPr id="149" name="Gewinkelte Verbindung 148"/>
          <p:cNvCxnSpPr>
            <a:stCxn id="144" idx="0"/>
          </p:cNvCxnSpPr>
          <p:nvPr/>
        </p:nvCxnSpPr>
        <p:spPr>
          <a:xfrm rot="16200000" flipV="1">
            <a:off x="2366756" y="2281372"/>
            <a:ext cx="225025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bg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Gewinkelte Verbindung 149"/>
          <p:cNvCxnSpPr>
            <a:stCxn id="144" idx="2"/>
            <a:endCxn id="145" idx="0"/>
          </p:cNvCxnSpPr>
          <p:nvPr/>
        </p:nvCxnSpPr>
        <p:spPr>
          <a:xfrm rot="5400000">
            <a:off x="2344253" y="3338990"/>
            <a:ext cx="270030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bg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Rechteck 150"/>
          <p:cNvSpPr/>
          <p:nvPr/>
        </p:nvSpPr>
        <p:spPr>
          <a:xfrm>
            <a:off x="1601670" y="3879050"/>
            <a:ext cx="360039" cy="36004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S1</a:t>
            </a:r>
          </a:p>
        </p:txBody>
      </p:sp>
      <p:sp>
        <p:nvSpPr>
          <p:cNvPr id="152" name="Rechteck 151"/>
          <p:cNvSpPr/>
          <p:nvPr/>
        </p:nvSpPr>
        <p:spPr>
          <a:xfrm>
            <a:off x="2006715" y="3879050"/>
            <a:ext cx="378550" cy="36004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S2</a:t>
            </a:r>
          </a:p>
        </p:txBody>
      </p:sp>
      <p:sp>
        <p:nvSpPr>
          <p:cNvPr id="153" name="Rechteck 152"/>
          <p:cNvSpPr/>
          <p:nvPr/>
        </p:nvSpPr>
        <p:spPr>
          <a:xfrm>
            <a:off x="1646675" y="2843935"/>
            <a:ext cx="675075" cy="2700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 smtClean="0"/>
          </a:p>
        </p:txBody>
      </p:sp>
      <p:sp>
        <p:nvSpPr>
          <p:cNvPr id="154" name="Rechteck 153"/>
          <p:cNvSpPr/>
          <p:nvPr/>
        </p:nvSpPr>
        <p:spPr>
          <a:xfrm>
            <a:off x="1691680" y="2798930"/>
            <a:ext cx="675075" cy="2700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 smtClean="0"/>
          </a:p>
        </p:txBody>
      </p:sp>
      <p:sp>
        <p:nvSpPr>
          <p:cNvPr id="155" name="Rechteck 154"/>
          <p:cNvSpPr/>
          <p:nvPr/>
        </p:nvSpPr>
        <p:spPr>
          <a:xfrm>
            <a:off x="1736685" y="2753925"/>
            <a:ext cx="675075" cy="2700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Context</a:t>
            </a:r>
          </a:p>
        </p:txBody>
      </p:sp>
      <p:sp>
        <p:nvSpPr>
          <p:cNvPr id="156" name="Rechteck 155"/>
          <p:cNvSpPr/>
          <p:nvPr/>
        </p:nvSpPr>
        <p:spPr>
          <a:xfrm>
            <a:off x="2456765" y="3744035"/>
            <a:ext cx="945105" cy="5400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57" name="Rechteck 156"/>
          <p:cNvSpPr/>
          <p:nvPr/>
        </p:nvSpPr>
        <p:spPr>
          <a:xfrm>
            <a:off x="2591780" y="3969060"/>
            <a:ext cx="810089" cy="315035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noProof="1" smtClean="0"/>
              <a:t>Filestore Registers</a:t>
            </a:r>
          </a:p>
        </p:txBody>
      </p:sp>
      <p:sp>
        <p:nvSpPr>
          <p:cNvPr id="158" name="Textfeld 157"/>
          <p:cNvSpPr txBox="1"/>
          <p:nvPr/>
        </p:nvSpPr>
        <p:spPr>
          <a:xfrm>
            <a:off x="2411760" y="4802959"/>
            <a:ext cx="15301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Unitdata IF</a:t>
            </a:r>
            <a:endParaRPr lang="en-US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9" name="Textfeld 158"/>
          <p:cNvSpPr txBox="1"/>
          <p:nvPr/>
        </p:nvSpPr>
        <p:spPr>
          <a:xfrm>
            <a:off x="2411760" y="3722839"/>
            <a:ext cx="15301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Filestore IF</a:t>
            </a:r>
            <a:endParaRPr lang="en-US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0" name="Rechteck 159"/>
          <p:cNvSpPr/>
          <p:nvPr/>
        </p:nvSpPr>
        <p:spPr>
          <a:xfrm>
            <a:off x="3896925" y="1223755"/>
            <a:ext cx="630071" cy="27003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IRQ</a:t>
            </a:r>
          </a:p>
        </p:txBody>
      </p:sp>
      <p:cxnSp>
        <p:nvCxnSpPr>
          <p:cNvPr id="161" name="Gewinkelte Verbindung 160"/>
          <p:cNvCxnSpPr/>
          <p:nvPr/>
        </p:nvCxnSpPr>
        <p:spPr>
          <a:xfrm>
            <a:off x="4526996" y="1358770"/>
            <a:ext cx="630069" cy="495055"/>
          </a:xfrm>
          <a:prstGeom prst="bentConnector3">
            <a:avLst>
              <a:gd name="adj1" fmla="val 53190"/>
            </a:avLst>
          </a:prstGeom>
          <a:ln w="19050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CFDP - Performance Analysis (baseline architecture)</a:t>
            </a:r>
            <a:endParaRPr lang="en-US" dirty="0"/>
          </a:p>
        </p:txBody>
      </p:sp>
      <p:sp>
        <p:nvSpPr>
          <p:cNvPr id="4" name="Rechteck 3"/>
          <p:cNvSpPr/>
          <p:nvPr/>
        </p:nvSpPr>
        <p:spPr>
          <a:xfrm>
            <a:off x="5967155" y="1763815"/>
            <a:ext cx="306034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Transaction Processor and   </a:t>
            </a:r>
          </a:p>
          <a:p>
            <a:r>
              <a:rPr lang="en-US" dirty="0" smtClean="0"/>
              <a:t>  Encapsulation Service  </a:t>
            </a:r>
          </a:p>
          <a:p>
            <a:r>
              <a:rPr lang="en-US" dirty="0" smtClean="0"/>
              <a:t>  access AHB (Memory)</a:t>
            </a:r>
          </a:p>
          <a:p>
            <a:r>
              <a:rPr lang="en-US" dirty="0" smtClean="0"/>
              <a:t>  in parallel / in turns</a:t>
            </a:r>
          </a:p>
          <a:p>
            <a:r>
              <a:rPr lang="en-US" dirty="0" smtClean="0"/>
              <a:t>    </a:t>
            </a:r>
            <a:r>
              <a:rPr lang="en-US" dirty="0" smtClean="0">
                <a:sym typeface="Wingdings" pitchFamily="2" charset="2"/>
              </a:rPr>
              <a:t>Arbitration overhead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maximum throughput </a:t>
            </a:r>
          </a:p>
          <a:p>
            <a:r>
              <a:rPr lang="en-US" dirty="0" smtClean="0"/>
              <a:t>  is limited by the speed of </a:t>
            </a:r>
          </a:p>
          <a:p>
            <a:r>
              <a:rPr lang="en-US" dirty="0" smtClean="0"/>
              <a:t>  the external memory  </a:t>
            </a:r>
          </a:p>
          <a:p>
            <a:r>
              <a:rPr lang="en-US" dirty="0" smtClean="0"/>
              <a:t>  (~33MB/s in simulation)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Bottleneck !</a:t>
            </a:r>
          </a:p>
          <a:p>
            <a:endParaRPr lang="en-US" dirty="0" smtClean="0"/>
          </a:p>
        </p:txBody>
      </p:sp>
      <p:graphicFrame>
        <p:nvGraphicFramePr>
          <p:cNvPr id="5" name="Diagramm 4"/>
          <p:cNvGraphicFramePr/>
          <p:nvPr/>
        </p:nvGraphicFramePr>
        <p:xfrm>
          <a:off x="-198530" y="1313765"/>
          <a:ext cx="9091010" cy="4140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hteck 5"/>
          <p:cNvSpPr/>
          <p:nvPr/>
        </p:nvSpPr>
        <p:spPr>
          <a:xfrm>
            <a:off x="611560" y="5454225"/>
            <a:ext cx="477053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Single File Transfer (1MB) using 64kB Segments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 Box 139"/>
          <p:cNvSpPr txBox="1">
            <a:spLocks noChangeArrowheads="1"/>
          </p:cNvSpPr>
          <p:nvPr/>
        </p:nvSpPr>
        <p:spPr bwMode="gray">
          <a:xfrm>
            <a:off x="251521" y="1178749"/>
            <a:ext cx="4185464" cy="44554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64" name="Text Box 139"/>
          <p:cNvSpPr txBox="1">
            <a:spLocks noChangeArrowheads="1"/>
          </p:cNvSpPr>
          <p:nvPr/>
        </p:nvSpPr>
        <p:spPr bwMode="gray">
          <a:xfrm>
            <a:off x="4752021" y="1178750"/>
            <a:ext cx="3825424" cy="445549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CFDP-IP Enhanced System Architecture</a:t>
            </a:r>
            <a:endParaRPr lang="en-US" dirty="0"/>
          </a:p>
        </p:txBody>
      </p:sp>
      <p:sp>
        <p:nvSpPr>
          <p:cNvPr id="8" name="Text Box 139"/>
          <p:cNvSpPr txBox="1">
            <a:spLocks noChangeArrowheads="1"/>
          </p:cNvSpPr>
          <p:nvPr/>
        </p:nvSpPr>
        <p:spPr bwMode="gray">
          <a:xfrm>
            <a:off x="5157065" y="1628800"/>
            <a:ext cx="2835315" cy="14851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9" name="Text Box 139"/>
          <p:cNvSpPr txBox="1">
            <a:spLocks noChangeArrowheads="1"/>
          </p:cNvSpPr>
          <p:nvPr/>
        </p:nvSpPr>
        <p:spPr bwMode="gray">
          <a:xfrm>
            <a:off x="5427095" y="3879051"/>
            <a:ext cx="1485165" cy="10801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386535" y="4239090"/>
            <a:ext cx="855095" cy="108012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3" name="Rechteck 12"/>
          <p:cNvSpPr/>
          <p:nvPr/>
        </p:nvSpPr>
        <p:spPr>
          <a:xfrm>
            <a:off x="1556664" y="1358770"/>
            <a:ext cx="1845205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4" name="Rechteck 13"/>
          <p:cNvSpPr/>
          <p:nvPr/>
        </p:nvSpPr>
        <p:spPr>
          <a:xfrm>
            <a:off x="1556665" y="4554125"/>
            <a:ext cx="1845205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5" name="Rechteck 14"/>
          <p:cNvSpPr/>
          <p:nvPr/>
        </p:nvSpPr>
        <p:spPr>
          <a:xfrm>
            <a:off x="2591780" y="1853825"/>
            <a:ext cx="810090" cy="315035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MIB Registers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1556665" y="1349478"/>
            <a:ext cx="18452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MIB</a:t>
            </a:r>
            <a:endParaRPr lang="en-US" sz="1400" dirty="0"/>
          </a:p>
        </p:txBody>
      </p:sp>
      <p:sp>
        <p:nvSpPr>
          <p:cNvPr id="25" name="Textfeld 24"/>
          <p:cNvSpPr txBox="1"/>
          <p:nvPr/>
        </p:nvSpPr>
        <p:spPr>
          <a:xfrm>
            <a:off x="1556665" y="4525960"/>
            <a:ext cx="184520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Encapsulation</a:t>
            </a:r>
          </a:p>
          <a:p>
            <a:r>
              <a:rPr lang="en-US" sz="1300" dirty="0" smtClean="0"/>
              <a:t>Service</a:t>
            </a:r>
            <a:endParaRPr lang="en-US" sz="1300" dirty="0"/>
          </a:p>
        </p:txBody>
      </p:sp>
      <p:sp>
        <p:nvSpPr>
          <p:cNvPr id="26" name="Textfeld 25"/>
          <p:cNvSpPr txBox="1"/>
          <p:nvPr/>
        </p:nvSpPr>
        <p:spPr>
          <a:xfrm>
            <a:off x="296525" y="4194086"/>
            <a:ext cx="112512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PDU</a:t>
            </a:r>
          </a:p>
          <a:p>
            <a:r>
              <a:rPr lang="en-US" sz="1300" dirty="0" smtClean="0"/>
              <a:t>Serializer/</a:t>
            </a:r>
          </a:p>
          <a:p>
            <a:r>
              <a:rPr lang="en-US" sz="1300" dirty="0" smtClean="0"/>
              <a:t>Deserializer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251520" y="1195590"/>
            <a:ext cx="1350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CFDP</a:t>
            </a:r>
          </a:p>
          <a:p>
            <a:r>
              <a:rPr lang="en-US" sz="1400" dirty="0" smtClean="0"/>
              <a:t>IP Core</a:t>
            </a:r>
            <a:endParaRPr lang="en-US" sz="1400" dirty="0"/>
          </a:p>
        </p:txBody>
      </p:sp>
      <p:sp>
        <p:nvSpPr>
          <p:cNvPr id="28" name="Textfeld 27"/>
          <p:cNvSpPr txBox="1"/>
          <p:nvPr/>
        </p:nvSpPr>
        <p:spPr>
          <a:xfrm>
            <a:off x="5202070" y="1600635"/>
            <a:ext cx="1620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CFDP RTEMS  Software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5382090" y="4005063"/>
            <a:ext cx="15301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Memory</a:t>
            </a:r>
          </a:p>
          <a:p>
            <a:pPr algn="ctr"/>
            <a:endParaRPr lang="en-US" sz="1400" dirty="0" smtClean="0"/>
          </a:p>
          <a:p>
            <a:pPr algn="ctr"/>
            <a:r>
              <a:rPr lang="en-US" sz="1400" dirty="0" smtClean="0"/>
              <a:t>(+Emulated Filestore)</a:t>
            </a:r>
          </a:p>
        </p:txBody>
      </p:sp>
      <p:sp>
        <p:nvSpPr>
          <p:cNvPr id="30" name="Rechteck 29"/>
          <p:cNvSpPr/>
          <p:nvPr/>
        </p:nvSpPr>
        <p:spPr>
          <a:xfrm>
            <a:off x="5292081" y="2123855"/>
            <a:ext cx="675074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CFDP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Driver</a:t>
            </a:r>
          </a:p>
        </p:txBody>
      </p:sp>
      <p:sp>
        <p:nvSpPr>
          <p:cNvPr id="31" name="Rechteck 30"/>
          <p:cNvSpPr/>
          <p:nvPr/>
        </p:nvSpPr>
        <p:spPr>
          <a:xfrm>
            <a:off x="6237186" y="2123856"/>
            <a:ext cx="765084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CFDP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Runtime</a:t>
            </a:r>
          </a:p>
        </p:txBody>
      </p:sp>
      <p:sp>
        <p:nvSpPr>
          <p:cNvPr id="32" name="Rechteck 31"/>
          <p:cNvSpPr/>
          <p:nvPr/>
        </p:nvSpPr>
        <p:spPr>
          <a:xfrm>
            <a:off x="7227296" y="2123855"/>
            <a:ext cx="630070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CFDP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Client</a:t>
            </a:r>
          </a:p>
        </p:txBody>
      </p:sp>
      <p:cxnSp>
        <p:nvCxnSpPr>
          <p:cNvPr id="35" name="Form 34"/>
          <p:cNvCxnSpPr/>
          <p:nvPr/>
        </p:nvCxnSpPr>
        <p:spPr>
          <a:xfrm rot="10800000" flipV="1">
            <a:off x="1241631" y="5184195"/>
            <a:ext cx="315035" cy="1"/>
          </a:xfrm>
          <a:prstGeom prst="bentConnector3">
            <a:avLst>
              <a:gd name="adj1" fmla="val 50000"/>
            </a:avLst>
          </a:prstGeom>
          <a:ln w="3810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winkelte Verbindung 54"/>
          <p:cNvCxnSpPr>
            <a:stCxn id="30" idx="3"/>
            <a:endCxn id="31" idx="1"/>
          </p:cNvCxnSpPr>
          <p:nvPr/>
        </p:nvCxnSpPr>
        <p:spPr>
          <a:xfrm>
            <a:off x="5967155" y="2528900"/>
            <a:ext cx="270031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winkelte Verbindung 61"/>
          <p:cNvCxnSpPr>
            <a:stCxn id="31" idx="3"/>
            <a:endCxn id="32" idx="1"/>
          </p:cNvCxnSpPr>
          <p:nvPr/>
        </p:nvCxnSpPr>
        <p:spPr>
          <a:xfrm flipV="1">
            <a:off x="7002270" y="2528900"/>
            <a:ext cx="225026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55"/>
          <p:cNvSpPr txBox="1"/>
          <p:nvPr/>
        </p:nvSpPr>
        <p:spPr>
          <a:xfrm>
            <a:off x="4797024" y="1178750"/>
            <a:ext cx="2565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LEON2FT Processor </a:t>
            </a:r>
            <a:endParaRPr lang="en-US" dirty="0"/>
          </a:p>
        </p:txBody>
      </p:sp>
      <p:sp>
        <p:nvSpPr>
          <p:cNvPr id="95" name="Rechteck 94"/>
          <p:cNvSpPr/>
          <p:nvPr/>
        </p:nvSpPr>
        <p:spPr>
          <a:xfrm>
            <a:off x="2456765" y="4824155"/>
            <a:ext cx="945106" cy="5400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91" name="Rechteck 90"/>
          <p:cNvSpPr/>
          <p:nvPr/>
        </p:nvSpPr>
        <p:spPr>
          <a:xfrm>
            <a:off x="7812360" y="3969060"/>
            <a:ext cx="1035115" cy="90010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Ethernet/</a:t>
            </a:r>
          </a:p>
          <a:p>
            <a:pPr algn="ctr"/>
            <a:r>
              <a:rPr lang="en-US" sz="1400" dirty="0" smtClean="0"/>
              <a:t>Spacewire</a:t>
            </a:r>
          </a:p>
        </p:txBody>
      </p:sp>
      <p:sp>
        <p:nvSpPr>
          <p:cNvPr id="17" name="Rechteck 16"/>
          <p:cNvSpPr/>
          <p:nvPr/>
        </p:nvSpPr>
        <p:spPr>
          <a:xfrm>
            <a:off x="2591781" y="5049180"/>
            <a:ext cx="810090" cy="315035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noProof="1" smtClean="0"/>
              <a:t>Unitdata</a:t>
            </a:r>
            <a:r>
              <a:rPr lang="en-US" sz="1100" dirty="0" smtClean="0"/>
              <a:t> Registers</a:t>
            </a:r>
          </a:p>
        </p:txBody>
      </p:sp>
      <p:sp>
        <p:nvSpPr>
          <p:cNvPr id="97" name="Textfeld 96"/>
          <p:cNvSpPr txBox="1"/>
          <p:nvPr/>
        </p:nvSpPr>
        <p:spPr>
          <a:xfrm>
            <a:off x="2411760" y="4802959"/>
            <a:ext cx="15301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Unitdata IF</a:t>
            </a:r>
            <a:endParaRPr lang="en-US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116" name="Form 34"/>
          <p:cNvCxnSpPr/>
          <p:nvPr/>
        </p:nvCxnSpPr>
        <p:spPr>
          <a:xfrm rot="10800000" flipV="1">
            <a:off x="1241630" y="5049179"/>
            <a:ext cx="315035" cy="1"/>
          </a:xfrm>
          <a:prstGeom prst="bentConnector3">
            <a:avLst>
              <a:gd name="adj1" fmla="val 50000"/>
            </a:avLst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echteck 124"/>
          <p:cNvSpPr/>
          <p:nvPr/>
        </p:nvSpPr>
        <p:spPr>
          <a:xfrm>
            <a:off x="611560" y="4869160"/>
            <a:ext cx="630070" cy="4500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CRC Engine</a:t>
            </a:r>
          </a:p>
        </p:txBody>
      </p:sp>
      <p:cxnSp>
        <p:nvCxnSpPr>
          <p:cNvPr id="66" name="Gewinkelte Verbindung 65"/>
          <p:cNvCxnSpPr>
            <a:stCxn id="8" idx="2"/>
            <a:endCxn id="9" idx="0"/>
          </p:cNvCxnSpPr>
          <p:nvPr/>
        </p:nvCxnSpPr>
        <p:spPr>
          <a:xfrm rot="5400000">
            <a:off x="5989658" y="3293986"/>
            <a:ext cx="765086" cy="405045"/>
          </a:xfrm>
          <a:prstGeom prst="bentConnector3">
            <a:avLst>
              <a:gd name="adj1" fmla="val 64972"/>
            </a:avLst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winkelte Verbindung 70"/>
          <p:cNvCxnSpPr/>
          <p:nvPr/>
        </p:nvCxnSpPr>
        <p:spPr>
          <a:xfrm rot="10800000" flipV="1">
            <a:off x="4526997" y="3609019"/>
            <a:ext cx="2070229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Form 77"/>
          <p:cNvCxnSpPr/>
          <p:nvPr/>
        </p:nvCxnSpPr>
        <p:spPr>
          <a:xfrm rot="5400000">
            <a:off x="4504493" y="3631522"/>
            <a:ext cx="495055" cy="450050"/>
          </a:xfrm>
          <a:prstGeom prst="bentConnector3">
            <a:avLst>
              <a:gd name="adj1" fmla="val 98714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winkelte Verbindung 84"/>
          <p:cNvCxnSpPr>
            <a:endCxn id="91" idx="1"/>
          </p:cNvCxnSpPr>
          <p:nvPr/>
        </p:nvCxnSpPr>
        <p:spPr>
          <a:xfrm>
            <a:off x="6552220" y="3609020"/>
            <a:ext cx="1260140" cy="81009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feld 87"/>
          <p:cNvSpPr txBox="1"/>
          <p:nvPr/>
        </p:nvSpPr>
        <p:spPr>
          <a:xfrm>
            <a:off x="6687235" y="3203975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AHB</a:t>
            </a:r>
            <a:endParaRPr lang="en-US" dirty="0"/>
          </a:p>
        </p:txBody>
      </p:sp>
      <p:sp>
        <p:nvSpPr>
          <p:cNvPr id="72" name="Rechteck 71"/>
          <p:cNvSpPr/>
          <p:nvPr/>
        </p:nvSpPr>
        <p:spPr>
          <a:xfrm>
            <a:off x="3896924" y="1673805"/>
            <a:ext cx="630071" cy="45005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APB</a:t>
            </a:r>
          </a:p>
        </p:txBody>
      </p:sp>
      <p:sp>
        <p:nvSpPr>
          <p:cNvPr id="74" name="Rechteck 73"/>
          <p:cNvSpPr/>
          <p:nvPr/>
        </p:nvSpPr>
        <p:spPr>
          <a:xfrm>
            <a:off x="3896925" y="1223755"/>
            <a:ext cx="630071" cy="27003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IRQ</a:t>
            </a:r>
          </a:p>
        </p:txBody>
      </p:sp>
      <p:cxnSp>
        <p:nvCxnSpPr>
          <p:cNvPr id="87" name="Form 77"/>
          <p:cNvCxnSpPr/>
          <p:nvPr/>
        </p:nvCxnSpPr>
        <p:spPr>
          <a:xfrm rot="5400000">
            <a:off x="4391983" y="4239089"/>
            <a:ext cx="720079" cy="450054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Form 77"/>
          <p:cNvCxnSpPr/>
          <p:nvPr/>
        </p:nvCxnSpPr>
        <p:spPr>
          <a:xfrm rot="5400000">
            <a:off x="4369480" y="4666639"/>
            <a:ext cx="765082" cy="450050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echteck 118"/>
          <p:cNvSpPr/>
          <p:nvPr/>
        </p:nvSpPr>
        <p:spPr>
          <a:xfrm>
            <a:off x="1556665" y="2393885"/>
            <a:ext cx="1845205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20" name="Rechteck 119"/>
          <p:cNvSpPr/>
          <p:nvPr/>
        </p:nvSpPr>
        <p:spPr>
          <a:xfrm>
            <a:off x="1556664" y="3474005"/>
            <a:ext cx="1845205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21" name="Rechteck 120"/>
          <p:cNvSpPr/>
          <p:nvPr/>
        </p:nvSpPr>
        <p:spPr>
          <a:xfrm>
            <a:off x="2591781" y="2888940"/>
            <a:ext cx="810090" cy="315035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Primitives Registers</a:t>
            </a:r>
          </a:p>
        </p:txBody>
      </p:sp>
      <p:sp>
        <p:nvSpPr>
          <p:cNvPr id="122" name="Textfeld 121"/>
          <p:cNvSpPr txBox="1"/>
          <p:nvPr/>
        </p:nvSpPr>
        <p:spPr>
          <a:xfrm>
            <a:off x="1556665" y="2371527"/>
            <a:ext cx="184520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Transaction Manager</a:t>
            </a:r>
            <a:endParaRPr lang="en-US" sz="1300" dirty="0"/>
          </a:p>
        </p:txBody>
      </p:sp>
      <p:sp>
        <p:nvSpPr>
          <p:cNvPr id="123" name="Textfeld 122"/>
          <p:cNvSpPr txBox="1"/>
          <p:nvPr/>
        </p:nvSpPr>
        <p:spPr>
          <a:xfrm>
            <a:off x="1556665" y="3429000"/>
            <a:ext cx="18902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Transaction Processor</a:t>
            </a:r>
            <a:endParaRPr lang="en-US" sz="1300" dirty="0"/>
          </a:p>
        </p:txBody>
      </p:sp>
      <p:cxnSp>
        <p:nvCxnSpPr>
          <p:cNvPr id="124" name="Gewinkelte Verbindung 59"/>
          <p:cNvCxnSpPr>
            <a:stCxn id="120" idx="1"/>
          </p:cNvCxnSpPr>
          <p:nvPr/>
        </p:nvCxnSpPr>
        <p:spPr>
          <a:xfrm rot="10800000" flipV="1">
            <a:off x="971600" y="3879050"/>
            <a:ext cx="585064" cy="360040"/>
          </a:xfrm>
          <a:prstGeom prst="bentConnector3">
            <a:avLst>
              <a:gd name="adj1" fmla="val 99807"/>
            </a:avLst>
          </a:prstGeom>
          <a:ln w="3810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Gewinkelte Verbindung 125"/>
          <p:cNvCxnSpPr>
            <a:stCxn id="119" idx="0"/>
          </p:cNvCxnSpPr>
          <p:nvPr/>
        </p:nvCxnSpPr>
        <p:spPr>
          <a:xfrm rot="16200000" flipV="1">
            <a:off x="2366756" y="2281372"/>
            <a:ext cx="225025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bg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Gewinkelte Verbindung 126"/>
          <p:cNvCxnSpPr>
            <a:stCxn id="119" idx="2"/>
            <a:endCxn id="120" idx="0"/>
          </p:cNvCxnSpPr>
          <p:nvPr/>
        </p:nvCxnSpPr>
        <p:spPr>
          <a:xfrm rot="5400000">
            <a:off x="2344253" y="3338990"/>
            <a:ext cx="270030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bg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chteck 127"/>
          <p:cNvSpPr/>
          <p:nvPr/>
        </p:nvSpPr>
        <p:spPr>
          <a:xfrm>
            <a:off x="1601670" y="3879050"/>
            <a:ext cx="360039" cy="36004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S1</a:t>
            </a:r>
          </a:p>
        </p:txBody>
      </p:sp>
      <p:sp>
        <p:nvSpPr>
          <p:cNvPr id="129" name="Rechteck 128"/>
          <p:cNvSpPr/>
          <p:nvPr/>
        </p:nvSpPr>
        <p:spPr>
          <a:xfrm>
            <a:off x="2006715" y="3879050"/>
            <a:ext cx="378550" cy="36004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S2</a:t>
            </a:r>
          </a:p>
        </p:txBody>
      </p:sp>
      <p:sp>
        <p:nvSpPr>
          <p:cNvPr id="130" name="Rechteck 129"/>
          <p:cNvSpPr/>
          <p:nvPr/>
        </p:nvSpPr>
        <p:spPr>
          <a:xfrm>
            <a:off x="1646675" y="2843935"/>
            <a:ext cx="675075" cy="2700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 smtClean="0"/>
          </a:p>
        </p:txBody>
      </p:sp>
      <p:sp>
        <p:nvSpPr>
          <p:cNvPr id="131" name="Rechteck 130"/>
          <p:cNvSpPr/>
          <p:nvPr/>
        </p:nvSpPr>
        <p:spPr>
          <a:xfrm>
            <a:off x="1691680" y="2798930"/>
            <a:ext cx="675075" cy="2700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 smtClean="0"/>
          </a:p>
        </p:txBody>
      </p:sp>
      <p:sp>
        <p:nvSpPr>
          <p:cNvPr id="132" name="Rechteck 131"/>
          <p:cNvSpPr/>
          <p:nvPr/>
        </p:nvSpPr>
        <p:spPr>
          <a:xfrm>
            <a:off x="1736685" y="2753925"/>
            <a:ext cx="675075" cy="2700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Context</a:t>
            </a:r>
          </a:p>
        </p:txBody>
      </p:sp>
      <p:sp>
        <p:nvSpPr>
          <p:cNvPr id="134" name="Rechteck 133"/>
          <p:cNvSpPr/>
          <p:nvPr/>
        </p:nvSpPr>
        <p:spPr>
          <a:xfrm>
            <a:off x="2456765" y="3744035"/>
            <a:ext cx="945105" cy="5400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35" name="Rechteck 134"/>
          <p:cNvSpPr/>
          <p:nvPr/>
        </p:nvSpPr>
        <p:spPr>
          <a:xfrm>
            <a:off x="2591780" y="3969060"/>
            <a:ext cx="810089" cy="315035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noProof="1" smtClean="0"/>
              <a:t>Filestore Registers</a:t>
            </a:r>
          </a:p>
        </p:txBody>
      </p:sp>
      <p:sp>
        <p:nvSpPr>
          <p:cNvPr id="138" name="Textfeld 137"/>
          <p:cNvSpPr txBox="1"/>
          <p:nvPr/>
        </p:nvSpPr>
        <p:spPr>
          <a:xfrm>
            <a:off x="2411760" y="3722839"/>
            <a:ext cx="15301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Filestore IF</a:t>
            </a:r>
            <a:endParaRPr lang="en-US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139" name="Form 138"/>
          <p:cNvCxnSpPr/>
          <p:nvPr/>
        </p:nvCxnSpPr>
        <p:spPr>
          <a:xfrm rot="5400000" flipH="1" flipV="1">
            <a:off x="409037" y="3091463"/>
            <a:ext cx="1440160" cy="855095"/>
          </a:xfrm>
          <a:prstGeom prst="bentConnector2">
            <a:avLst/>
          </a:prstGeom>
          <a:ln w="3810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/>
          <p:nvPr/>
        </p:nvCxnSpPr>
        <p:spPr>
          <a:xfrm flipV="1">
            <a:off x="3401869" y="1898830"/>
            <a:ext cx="495054" cy="11251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winkelte Verbindung 80"/>
          <p:cNvCxnSpPr/>
          <p:nvPr/>
        </p:nvCxnSpPr>
        <p:spPr>
          <a:xfrm flipV="1">
            <a:off x="3401870" y="1898830"/>
            <a:ext cx="495053" cy="114762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winkelte Verbindung 81"/>
          <p:cNvCxnSpPr/>
          <p:nvPr/>
        </p:nvCxnSpPr>
        <p:spPr>
          <a:xfrm flipV="1">
            <a:off x="3401868" y="1898830"/>
            <a:ext cx="495055" cy="222774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winkelte Verbindung 88"/>
          <p:cNvCxnSpPr/>
          <p:nvPr/>
        </p:nvCxnSpPr>
        <p:spPr>
          <a:xfrm flipV="1">
            <a:off x="3401870" y="1898830"/>
            <a:ext cx="495053" cy="330786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Gewinkelte Verbindung 95"/>
          <p:cNvCxnSpPr/>
          <p:nvPr/>
        </p:nvCxnSpPr>
        <p:spPr>
          <a:xfrm>
            <a:off x="4526994" y="1943835"/>
            <a:ext cx="630071" cy="585065"/>
          </a:xfrm>
          <a:prstGeom prst="bentConnector3">
            <a:avLst>
              <a:gd name="adj1" fmla="val 53190"/>
            </a:avLst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winkelte Verbindung 97"/>
          <p:cNvCxnSpPr/>
          <p:nvPr/>
        </p:nvCxnSpPr>
        <p:spPr>
          <a:xfrm>
            <a:off x="4526996" y="1358770"/>
            <a:ext cx="630069" cy="495055"/>
          </a:xfrm>
          <a:prstGeom prst="bentConnector3">
            <a:avLst>
              <a:gd name="adj1" fmla="val 53190"/>
            </a:avLst>
          </a:prstGeom>
          <a:ln w="19050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Form 43"/>
          <p:cNvCxnSpPr/>
          <p:nvPr/>
        </p:nvCxnSpPr>
        <p:spPr>
          <a:xfrm rot="10800000">
            <a:off x="3401871" y="3609021"/>
            <a:ext cx="495055" cy="22503"/>
          </a:xfrm>
          <a:prstGeom prst="bentConnector3">
            <a:avLst>
              <a:gd name="adj1" fmla="val 35792"/>
            </a:avLst>
          </a:prstGeom>
          <a:ln w="28575">
            <a:solidFill>
              <a:schemeClr val="accent2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Form 43"/>
          <p:cNvCxnSpPr/>
          <p:nvPr/>
        </p:nvCxnSpPr>
        <p:spPr>
          <a:xfrm rot="10800000">
            <a:off x="3401872" y="3879052"/>
            <a:ext cx="495053" cy="202521"/>
          </a:xfrm>
          <a:prstGeom prst="bentConnector3">
            <a:avLst>
              <a:gd name="adj1" fmla="val 33762"/>
            </a:avLst>
          </a:prstGeom>
          <a:ln w="28575"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Form 43"/>
          <p:cNvCxnSpPr/>
          <p:nvPr/>
        </p:nvCxnSpPr>
        <p:spPr>
          <a:xfrm rot="10800000">
            <a:off x="3356865" y="4981673"/>
            <a:ext cx="540060" cy="270031"/>
          </a:xfrm>
          <a:prstGeom prst="bentConnector3">
            <a:avLst>
              <a:gd name="adj1" fmla="val 27673"/>
            </a:avLst>
          </a:prstGeom>
          <a:ln w="28575"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Form 43"/>
          <p:cNvCxnSpPr/>
          <p:nvPr/>
        </p:nvCxnSpPr>
        <p:spPr>
          <a:xfrm rot="10800000" flipV="1">
            <a:off x="3401870" y="4846657"/>
            <a:ext cx="495054" cy="22501"/>
          </a:xfrm>
          <a:prstGeom prst="bentConnector3">
            <a:avLst>
              <a:gd name="adj1" fmla="val 29703"/>
            </a:avLst>
          </a:prstGeom>
          <a:ln w="28575">
            <a:solidFill>
              <a:schemeClr val="accent2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chteck 104"/>
          <p:cNvSpPr/>
          <p:nvPr/>
        </p:nvSpPr>
        <p:spPr>
          <a:xfrm>
            <a:off x="3896925" y="3429001"/>
            <a:ext cx="630071" cy="36004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AHB</a:t>
            </a:r>
          </a:p>
          <a:p>
            <a:pPr algn="ctr"/>
            <a:r>
              <a:rPr lang="en-US" sz="1200" dirty="0" smtClean="0"/>
              <a:t>Mst</a:t>
            </a:r>
          </a:p>
        </p:txBody>
      </p:sp>
      <p:sp>
        <p:nvSpPr>
          <p:cNvPr id="106" name="Rechteck 105"/>
          <p:cNvSpPr/>
          <p:nvPr/>
        </p:nvSpPr>
        <p:spPr>
          <a:xfrm>
            <a:off x="3896924" y="3924054"/>
            <a:ext cx="630071" cy="360041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AHB</a:t>
            </a:r>
          </a:p>
          <a:p>
            <a:pPr algn="ctr"/>
            <a:r>
              <a:rPr lang="en-US" sz="1200" dirty="0" smtClean="0"/>
              <a:t>Slv</a:t>
            </a:r>
          </a:p>
        </p:txBody>
      </p:sp>
      <p:sp>
        <p:nvSpPr>
          <p:cNvPr id="107" name="Rechteck 106"/>
          <p:cNvSpPr/>
          <p:nvPr/>
        </p:nvSpPr>
        <p:spPr>
          <a:xfrm>
            <a:off x="3896925" y="5139189"/>
            <a:ext cx="630071" cy="36004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AHB</a:t>
            </a:r>
          </a:p>
          <a:p>
            <a:pPr algn="ctr"/>
            <a:r>
              <a:rPr lang="en-US" sz="1200" dirty="0" smtClean="0"/>
              <a:t>RxSlv</a:t>
            </a:r>
          </a:p>
        </p:txBody>
      </p:sp>
      <p:sp>
        <p:nvSpPr>
          <p:cNvPr id="108" name="Rechteck 107"/>
          <p:cNvSpPr/>
          <p:nvPr/>
        </p:nvSpPr>
        <p:spPr>
          <a:xfrm>
            <a:off x="3896924" y="4689140"/>
            <a:ext cx="630071" cy="36004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AHB</a:t>
            </a:r>
          </a:p>
          <a:p>
            <a:pPr algn="ctr"/>
            <a:r>
              <a:rPr lang="en-US" sz="1200" dirty="0" smtClean="0"/>
              <a:t>TxMst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 Box 139"/>
          <p:cNvSpPr txBox="1">
            <a:spLocks noChangeArrowheads="1"/>
          </p:cNvSpPr>
          <p:nvPr/>
        </p:nvSpPr>
        <p:spPr bwMode="gray">
          <a:xfrm>
            <a:off x="4752021" y="1178750"/>
            <a:ext cx="3825424" cy="445549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title"/>
          </p:nvPr>
        </p:nvSpPr>
        <p:spPr>
          <a:xfrm>
            <a:off x="431800" y="111125"/>
            <a:ext cx="9090750" cy="708025"/>
          </a:xfrm>
        </p:spPr>
        <p:txBody>
          <a:bodyPr/>
          <a:lstStyle/>
          <a:p>
            <a:r>
              <a:rPr lang="en-US" dirty="0" smtClean="0"/>
              <a:t>CFDP-IP Enhanced System Architecture (streaming </a:t>
            </a:r>
            <a:r>
              <a:rPr lang="en-US" dirty="0" err="1" smtClean="0"/>
              <a:t>config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Text Box 139"/>
          <p:cNvSpPr txBox="1">
            <a:spLocks noChangeArrowheads="1"/>
          </p:cNvSpPr>
          <p:nvPr/>
        </p:nvSpPr>
        <p:spPr bwMode="gray">
          <a:xfrm>
            <a:off x="251521" y="1178749"/>
            <a:ext cx="4185464" cy="44554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8" name="Text Box 139"/>
          <p:cNvSpPr txBox="1">
            <a:spLocks noChangeArrowheads="1"/>
          </p:cNvSpPr>
          <p:nvPr/>
        </p:nvSpPr>
        <p:spPr bwMode="gray">
          <a:xfrm>
            <a:off x="5157065" y="1628800"/>
            <a:ext cx="2835315" cy="14851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9" name="Text Box 139"/>
          <p:cNvSpPr txBox="1">
            <a:spLocks noChangeArrowheads="1"/>
          </p:cNvSpPr>
          <p:nvPr/>
        </p:nvSpPr>
        <p:spPr bwMode="gray">
          <a:xfrm>
            <a:off x="5382090" y="3564015"/>
            <a:ext cx="990110" cy="4950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1556665" y="2393885"/>
            <a:ext cx="1845205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1" name="Rechteck 10"/>
          <p:cNvSpPr/>
          <p:nvPr/>
        </p:nvSpPr>
        <p:spPr>
          <a:xfrm>
            <a:off x="1556664" y="3474005"/>
            <a:ext cx="1845205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2" name="Rechteck 11"/>
          <p:cNvSpPr/>
          <p:nvPr/>
        </p:nvSpPr>
        <p:spPr>
          <a:xfrm>
            <a:off x="386535" y="4239090"/>
            <a:ext cx="855095" cy="108012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3" name="Rechteck 12"/>
          <p:cNvSpPr/>
          <p:nvPr/>
        </p:nvSpPr>
        <p:spPr>
          <a:xfrm>
            <a:off x="1556664" y="1358770"/>
            <a:ext cx="1845205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4" name="Rechteck 13"/>
          <p:cNvSpPr/>
          <p:nvPr/>
        </p:nvSpPr>
        <p:spPr>
          <a:xfrm>
            <a:off x="1556665" y="4554125"/>
            <a:ext cx="1845205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5" name="Rechteck 14"/>
          <p:cNvSpPr/>
          <p:nvPr/>
        </p:nvSpPr>
        <p:spPr>
          <a:xfrm>
            <a:off x="2591780" y="1853825"/>
            <a:ext cx="810090" cy="315035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MIB Registers</a:t>
            </a:r>
          </a:p>
        </p:txBody>
      </p:sp>
      <p:sp>
        <p:nvSpPr>
          <p:cNvPr id="16" name="Rechteck 15"/>
          <p:cNvSpPr/>
          <p:nvPr/>
        </p:nvSpPr>
        <p:spPr>
          <a:xfrm>
            <a:off x="2591781" y="2888940"/>
            <a:ext cx="810090" cy="315035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Primitives Registers</a:t>
            </a:r>
          </a:p>
        </p:txBody>
      </p:sp>
      <p:sp>
        <p:nvSpPr>
          <p:cNvPr id="19" name="Rechteck 18"/>
          <p:cNvSpPr/>
          <p:nvPr/>
        </p:nvSpPr>
        <p:spPr>
          <a:xfrm>
            <a:off x="3896924" y="1673805"/>
            <a:ext cx="630071" cy="45005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APB</a:t>
            </a:r>
          </a:p>
        </p:txBody>
      </p:sp>
      <p:sp>
        <p:nvSpPr>
          <p:cNvPr id="21" name="Rechteck 20"/>
          <p:cNvSpPr/>
          <p:nvPr/>
        </p:nvSpPr>
        <p:spPr>
          <a:xfrm>
            <a:off x="3896925" y="1223755"/>
            <a:ext cx="630071" cy="27003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IRQ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1556665" y="1349478"/>
            <a:ext cx="18452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MIB</a:t>
            </a:r>
            <a:endParaRPr lang="en-US" sz="1400" dirty="0"/>
          </a:p>
        </p:txBody>
      </p:sp>
      <p:sp>
        <p:nvSpPr>
          <p:cNvPr id="23" name="Textfeld 22"/>
          <p:cNvSpPr txBox="1"/>
          <p:nvPr/>
        </p:nvSpPr>
        <p:spPr>
          <a:xfrm>
            <a:off x="1556665" y="2371527"/>
            <a:ext cx="184520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Transaction Manager</a:t>
            </a:r>
            <a:endParaRPr lang="en-US" sz="1300" dirty="0"/>
          </a:p>
        </p:txBody>
      </p:sp>
      <p:sp>
        <p:nvSpPr>
          <p:cNvPr id="24" name="Textfeld 23"/>
          <p:cNvSpPr txBox="1"/>
          <p:nvPr/>
        </p:nvSpPr>
        <p:spPr>
          <a:xfrm>
            <a:off x="1556665" y="3429000"/>
            <a:ext cx="18902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Transaction Processor</a:t>
            </a:r>
            <a:endParaRPr lang="en-US" sz="1300" dirty="0"/>
          </a:p>
        </p:txBody>
      </p:sp>
      <p:sp>
        <p:nvSpPr>
          <p:cNvPr id="25" name="Textfeld 24"/>
          <p:cNvSpPr txBox="1"/>
          <p:nvPr/>
        </p:nvSpPr>
        <p:spPr>
          <a:xfrm>
            <a:off x="1556665" y="4525960"/>
            <a:ext cx="184520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Encapsulation</a:t>
            </a:r>
          </a:p>
          <a:p>
            <a:r>
              <a:rPr lang="en-US" sz="1300" dirty="0" smtClean="0"/>
              <a:t>Service</a:t>
            </a:r>
            <a:endParaRPr lang="en-US" sz="1300" dirty="0"/>
          </a:p>
        </p:txBody>
      </p:sp>
      <p:sp>
        <p:nvSpPr>
          <p:cNvPr id="26" name="Textfeld 25"/>
          <p:cNvSpPr txBox="1"/>
          <p:nvPr/>
        </p:nvSpPr>
        <p:spPr>
          <a:xfrm>
            <a:off x="296525" y="4194086"/>
            <a:ext cx="112512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PDU</a:t>
            </a:r>
          </a:p>
          <a:p>
            <a:r>
              <a:rPr lang="en-US" sz="1300" dirty="0" smtClean="0"/>
              <a:t>Serializer/</a:t>
            </a:r>
          </a:p>
          <a:p>
            <a:r>
              <a:rPr lang="en-US" sz="1300" dirty="0" smtClean="0"/>
              <a:t>Deserializer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251520" y="1195590"/>
            <a:ext cx="1350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CFDP</a:t>
            </a:r>
          </a:p>
          <a:p>
            <a:r>
              <a:rPr lang="en-US" sz="1400" dirty="0" smtClean="0"/>
              <a:t>IP Core</a:t>
            </a:r>
            <a:endParaRPr lang="en-US" sz="1400" dirty="0"/>
          </a:p>
        </p:txBody>
      </p:sp>
      <p:sp>
        <p:nvSpPr>
          <p:cNvPr id="28" name="Textfeld 27"/>
          <p:cNvSpPr txBox="1"/>
          <p:nvPr/>
        </p:nvSpPr>
        <p:spPr>
          <a:xfrm>
            <a:off x="5202070" y="1600635"/>
            <a:ext cx="1620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CFDP RTEMS  Software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5472100" y="3661283"/>
            <a:ext cx="1350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Memory</a:t>
            </a:r>
            <a:endParaRPr lang="en-US" sz="1400" dirty="0"/>
          </a:p>
        </p:txBody>
      </p:sp>
      <p:sp>
        <p:nvSpPr>
          <p:cNvPr id="30" name="Rechteck 29"/>
          <p:cNvSpPr/>
          <p:nvPr/>
        </p:nvSpPr>
        <p:spPr>
          <a:xfrm>
            <a:off x="5292081" y="2123855"/>
            <a:ext cx="675074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CFDP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Driver</a:t>
            </a:r>
          </a:p>
        </p:txBody>
      </p:sp>
      <p:sp>
        <p:nvSpPr>
          <p:cNvPr id="31" name="Rechteck 30"/>
          <p:cNvSpPr/>
          <p:nvPr/>
        </p:nvSpPr>
        <p:spPr>
          <a:xfrm>
            <a:off x="6237186" y="2123856"/>
            <a:ext cx="765084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CFDP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Runtime</a:t>
            </a:r>
          </a:p>
        </p:txBody>
      </p:sp>
      <p:sp>
        <p:nvSpPr>
          <p:cNvPr id="32" name="Rechteck 31"/>
          <p:cNvSpPr/>
          <p:nvPr/>
        </p:nvSpPr>
        <p:spPr>
          <a:xfrm>
            <a:off x="7227296" y="2123855"/>
            <a:ext cx="630070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CFDP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Client</a:t>
            </a:r>
          </a:p>
        </p:txBody>
      </p:sp>
      <p:cxnSp>
        <p:nvCxnSpPr>
          <p:cNvPr id="33" name="Gewinkelte Verbindung 59"/>
          <p:cNvCxnSpPr>
            <a:stCxn id="11" idx="1"/>
          </p:cNvCxnSpPr>
          <p:nvPr/>
        </p:nvCxnSpPr>
        <p:spPr>
          <a:xfrm rot="10800000" flipV="1">
            <a:off x="971600" y="3879050"/>
            <a:ext cx="585064" cy="360040"/>
          </a:xfrm>
          <a:prstGeom prst="bentConnector3">
            <a:avLst>
              <a:gd name="adj1" fmla="val 99807"/>
            </a:avLst>
          </a:prstGeom>
          <a:ln w="3810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winkelte Verbindung 35"/>
          <p:cNvCxnSpPr>
            <a:stCxn id="10" idx="0"/>
            <a:endCxn id="13" idx="2"/>
          </p:cNvCxnSpPr>
          <p:nvPr/>
        </p:nvCxnSpPr>
        <p:spPr>
          <a:xfrm rot="16200000" flipV="1">
            <a:off x="2366756" y="2281372"/>
            <a:ext cx="225025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bg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winkelte Verbindung 36"/>
          <p:cNvCxnSpPr>
            <a:stCxn id="10" idx="2"/>
            <a:endCxn id="11" idx="0"/>
          </p:cNvCxnSpPr>
          <p:nvPr/>
        </p:nvCxnSpPr>
        <p:spPr>
          <a:xfrm rot="5400000">
            <a:off x="2344253" y="3338990"/>
            <a:ext cx="270030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bg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winkelte Verbindung 39"/>
          <p:cNvCxnSpPr>
            <a:stCxn id="15" idx="3"/>
            <a:endCxn id="19" idx="1"/>
          </p:cNvCxnSpPr>
          <p:nvPr/>
        </p:nvCxnSpPr>
        <p:spPr>
          <a:xfrm flipV="1">
            <a:off x="3401870" y="1898830"/>
            <a:ext cx="495054" cy="11251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winkelte Verbindung 40"/>
          <p:cNvCxnSpPr>
            <a:stCxn id="16" idx="3"/>
            <a:endCxn id="19" idx="1"/>
          </p:cNvCxnSpPr>
          <p:nvPr/>
        </p:nvCxnSpPr>
        <p:spPr>
          <a:xfrm flipV="1">
            <a:off x="3401871" y="1898830"/>
            <a:ext cx="495053" cy="114762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winkelte Verbindung 41"/>
          <p:cNvCxnSpPr>
            <a:stCxn id="18" idx="3"/>
            <a:endCxn id="19" idx="1"/>
          </p:cNvCxnSpPr>
          <p:nvPr/>
        </p:nvCxnSpPr>
        <p:spPr>
          <a:xfrm flipV="1">
            <a:off x="3401869" y="1898830"/>
            <a:ext cx="495055" cy="222774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hteck 47"/>
          <p:cNvSpPr/>
          <p:nvPr/>
        </p:nvSpPr>
        <p:spPr>
          <a:xfrm>
            <a:off x="1601670" y="3879050"/>
            <a:ext cx="360039" cy="36004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S1</a:t>
            </a:r>
          </a:p>
        </p:txBody>
      </p:sp>
      <p:sp>
        <p:nvSpPr>
          <p:cNvPr id="49" name="Rechteck 48"/>
          <p:cNvSpPr/>
          <p:nvPr/>
        </p:nvSpPr>
        <p:spPr>
          <a:xfrm>
            <a:off x="2006715" y="3879050"/>
            <a:ext cx="378550" cy="36004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S2</a:t>
            </a:r>
          </a:p>
        </p:txBody>
      </p:sp>
      <p:cxnSp>
        <p:nvCxnSpPr>
          <p:cNvPr id="50" name="Gewinkelte Verbindung 49"/>
          <p:cNvCxnSpPr/>
          <p:nvPr/>
        </p:nvCxnSpPr>
        <p:spPr>
          <a:xfrm>
            <a:off x="4526994" y="1943835"/>
            <a:ext cx="630071" cy="585065"/>
          </a:xfrm>
          <a:prstGeom prst="bentConnector3">
            <a:avLst>
              <a:gd name="adj1" fmla="val 53190"/>
            </a:avLst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1" idx="3"/>
          </p:cNvCxnSpPr>
          <p:nvPr/>
        </p:nvCxnSpPr>
        <p:spPr>
          <a:xfrm>
            <a:off x="4526996" y="1358770"/>
            <a:ext cx="630069" cy="495055"/>
          </a:xfrm>
          <a:prstGeom prst="bentConnector3">
            <a:avLst>
              <a:gd name="adj1" fmla="val 53190"/>
            </a:avLst>
          </a:prstGeom>
          <a:ln w="19050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winkelte Verbindung 54"/>
          <p:cNvCxnSpPr>
            <a:stCxn id="30" idx="3"/>
            <a:endCxn id="31" idx="1"/>
          </p:cNvCxnSpPr>
          <p:nvPr/>
        </p:nvCxnSpPr>
        <p:spPr>
          <a:xfrm>
            <a:off x="5967155" y="2528900"/>
            <a:ext cx="270031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winkelte Verbindung 61"/>
          <p:cNvCxnSpPr>
            <a:stCxn id="31" idx="3"/>
            <a:endCxn id="32" idx="1"/>
          </p:cNvCxnSpPr>
          <p:nvPr/>
        </p:nvCxnSpPr>
        <p:spPr>
          <a:xfrm flipV="1">
            <a:off x="7002270" y="2528900"/>
            <a:ext cx="225026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hteck 56"/>
          <p:cNvSpPr/>
          <p:nvPr/>
        </p:nvSpPr>
        <p:spPr>
          <a:xfrm>
            <a:off x="1646675" y="2843935"/>
            <a:ext cx="675075" cy="2700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 smtClean="0"/>
          </a:p>
        </p:txBody>
      </p:sp>
      <p:sp>
        <p:nvSpPr>
          <p:cNvPr id="58" name="Rechteck 57"/>
          <p:cNvSpPr/>
          <p:nvPr/>
        </p:nvSpPr>
        <p:spPr>
          <a:xfrm>
            <a:off x="1691680" y="2798930"/>
            <a:ext cx="675075" cy="2700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 smtClean="0"/>
          </a:p>
        </p:txBody>
      </p:sp>
      <p:sp>
        <p:nvSpPr>
          <p:cNvPr id="59" name="Rechteck 58"/>
          <p:cNvSpPr/>
          <p:nvPr/>
        </p:nvSpPr>
        <p:spPr>
          <a:xfrm>
            <a:off x="1736685" y="2753925"/>
            <a:ext cx="675075" cy="2700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Context</a:t>
            </a:r>
          </a:p>
        </p:txBody>
      </p:sp>
      <p:sp>
        <p:nvSpPr>
          <p:cNvPr id="56" name="Textfeld 55"/>
          <p:cNvSpPr txBox="1"/>
          <p:nvPr/>
        </p:nvSpPr>
        <p:spPr>
          <a:xfrm>
            <a:off x="4797024" y="1178750"/>
            <a:ext cx="2565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LEON2FT Processor </a:t>
            </a:r>
            <a:endParaRPr lang="en-US" dirty="0"/>
          </a:p>
        </p:txBody>
      </p:sp>
      <p:sp>
        <p:nvSpPr>
          <p:cNvPr id="91" name="Rechteck 90"/>
          <p:cNvSpPr/>
          <p:nvPr/>
        </p:nvSpPr>
        <p:spPr>
          <a:xfrm>
            <a:off x="7812360" y="4644135"/>
            <a:ext cx="1125125" cy="90010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Ethernet/</a:t>
            </a:r>
          </a:p>
          <a:p>
            <a:pPr algn="ctr"/>
            <a:r>
              <a:rPr lang="en-US" sz="1400" dirty="0" smtClean="0"/>
              <a:t>Spacewire</a:t>
            </a:r>
          </a:p>
        </p:txBody>
      </p:sp>
      <p:cxnSp>
        <p:nvCxnSpPr>
          <p:cNvPr id="77" name="Form 76"/>
          <p:cNvCxnSpPr>
            <a:endCxn id="10" idx="1"/>
          </p:cNvCxnSpPr>
          <p:nvPr/>
        </p:nvCxnSpPr>
        <p:spPr>
          <a:xfrm rot="5400000" flipH="1" flipV="1">
            <a:off x="409037" y="3091463"/>
            <a:ext cx="1440160" cy="855095"/>
          </a:xfrm>
          <a:prstGeom prst="bentConnector2">
            <a:avLst/>
          </a:prstGeom>
          <a:ln w="3810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hteck 97"/>
          <p:cNvSpPr/>
          <p:nvPr/>
        </p:nvSpPr>
        <p:spPr>
          <a:xfrm>
            <a:off x="2456765" y="3744035"/>
            <a:ext cx="945105" cy="5400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8" name="Rechteck 17"/>
          <p:cNvSpPr/>
          <p:nvPr/>
        </p:nvSpPr>
        <p:spPr>
          <a:xfrm>
            <a:off x="2591780" y="3969060"/>
            <a:ext cx="810089" cy="315035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noProof="1" smtClean="0"/>
              <a:t>Filestore Registers</a:t>
            </a:r>
          </a:p>
        </p:txBody>
      </p:sp>
      <p:sp>
        <p:nvSpPr>
          <p:cNvPr id="99" name="Textfeld 98"/>
          <p:cNvSpPr txBox="1"/>
          <p:nvPr/>
        </p:nvSpPr>
        <p:spPr>
          <a:xfrm>
            <a:off x="2411760" y="3722839"/>
            <a:ext cx="15301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Filestore IF</a:t>
            </a:r>
            <a:endParaRPr lang="en-US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5" name="Rechteck 124"/>
          <p:cNvSpPr/>
          <p:nvPr/>
        </p:nvSpPr>
        <p:spPr>
          <a:xfrm>
            <a:off x="611560" y="4869160"/>
            <a:ext cx="630070" cy="4500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CRC Engine</a:t>
            </a:r>
          </a:p>
        </p:txBody>
      </p:sp>
      <p:cxnSp>
        <p:nvCxnSpPr>
          <p:cNvPr id="74" name="Gerade Verbindung mit Pfeil 73"/>
          <p:cNvCxnSpPr/>
          <p:nvPr/>
        </p:nvCxnSpPr>
        <p:spPr>
          <a:xfrm>
            <a:off x="4572000" y="4914164"/>
            <a:ext cx="2925325" cy="1"/>
          </a:xfrm>
          <a:prstGeom prst="straightConnector1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mit Pfeil 75"/>
          <p:cNvCxnSpPr/>
          <p:nvPr/>
        </p:nvCxnSpPr>
        <p:spPr>
          <a:xfrm>
            <a:off x="4526995" y="5229200"/>
            <a:ext cx="3240360" cy="1"/>
          </a:xfrm>
          <a:prstGeom prst="straightConnector1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 Box 139"/>
          <p:cNvSpPr txBox="1">
            <a:spLocks noChangeArrowheads="1"/>
          </p:cNvSpPr>
          <p:nvPr/>
        </p:nvSpPr>
        <p:spPr bwMode="gray">
          <a:xfrm>
            <a:off x="5877145" y="4194085"/>
            <a:ext cx="1530170" cy="4950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kern="0" dirty="0" smtClean="0"/>
              <a:t>Filestore</a:t>
            </a:r>
          </a:p>
        </p:txBody>
      </p:sp>
      <p:cxnSp>
        <p:nvCxnSpPr>
          <p:cNvPr id="115" name="Form 43"/>
          <p:cNvCxnSpPr/>
          <p:nvPr/>
        </p:nvCxnSpPr>
        <p:spPr>
          <a:xfrm rot="10800000">
            <a:off x="3401871" y="3609021"/>
            <a:ext cx="495055" cy="22503"/>
          </a:xfrm>
          <a:prstGeom prst="bentConnector3">
            <a:avLst>
              <a:gd name="adj1" fmla="val 35792"/>
            </a:avLst>
          </a:prstGeom>
          <a:ln w="28575">
            <a:solidFill>
              <a:schemeClr val="accent2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Gewinkelte Verbindung 94"/>
          <p:cNvCxnSpPr>
            <a:stCxn id="8" idx="2"/>
            <a:endCxn id="9" idx="0"/>
          </p:cNvCxnSpPr>
          <p:nvPr/>
        </p:nvCxnSpPr>
        <p:spPr>
          <a:xfrm rot="5400000">
            <a:off x="6000909" y="2990201"/>
            <a:ext cx="450050" cy="697578"/>
          </a:xfrm>
          <a:prstGeom prst="bentConnector3">
            <a:avLst>
              <a:gd name="adj1" fmla="val 41069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winkelte Verbindung 99"/>
          <p:cNvCxnSpPr/>
          <p:nvPr/>
        </p:nvCxnSpPr>
        <p:spPr>
          <a:xfrm rot="10800000" flipV="1">
            <a:off x="4526997" y="3293985"/>
            <a:ext cx="1350149" cy="33753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Form 112"/>
          <p:cNvCxnSpPr>
            <a:stCxn id="83" idx="1"/>
          </p:cNvCxnSpPr>
          <p:nvPr/>
        </p:nvCxnSpPr>
        <p:spPr>
          <a:xfrm rot="10800000">
            <a:off x="4526995" y="4081573"/>
            <a:ext cx="1350150" cy="36004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Gerade Verbindung mit Pfeil 117"/>
          <p:cNvCxnSpPr/>
          <p:nvPr/>
        </p:nvCxnSpPr>
        <p:spPr>
          <a:xfrm>
            <a:off x="7272300" y="3113965"/>
            <a:ext cx="0" cy="108012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hteck 119"/>
          <p:cNvSpPr/>
          <p:nvPr/>
        </p:nvSpPr>
        <p:spPr>
          <a:xfrm>
            <a:off x="7812360" y="3654025"/>
            <a:ext cx="1035115" cy="54006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Sensor</a:t>
            </a:r>
          </a:p>
          <a:p>
            <a:pPr algn="ctr"/>
            <a:r>
              <a:rPr lang="en-US" sz="1400" dirty="0" smtClean="0"/>
              <a:t>Data</a:t>
            </a:r>
          </a:p>
        </p:txBody>
      </p:sp>
      <p:cxnSp>
        <p:nvCxnSpPr>
          <p:cNvPr id="121" name="Form 112"/>
          <p:cNvCxnSpPr>
            <a:stCxn id="120" idx="1"/>
            <a:endCxn id="83" idx="3"/>
          </p:cNvCxnSpPr>
          <p:nvPr/>
        </p:nvCxnSpPr>
        <p:spPr>
          <a:xfrm rot="10800000" flipV="1">
            <a:off x="7407316" y="3924055"/>
            <a:ext cx="405045" cy="517558"/>
          </a:xfrm>
          <a:prstGeom prst="bentConnector3">
            <a:avLst>
              <a:gd name="adj1" fmla="val 32635"/>
            </a:avLst>
          </a:prstGeom>
          <a:ln w="5715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feld 125"/>
          <p:cNvSpPr txBox="1"/>
          <p:nvPr/>
        </p:nvSpPr>
        <p:spPr>
          <a:xfrm>
            <a:off x="5337085" y="3068960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AHB1</a:t>
            </a:r>
            <a:endParaRPr lang="en-US" sz="1200" dirty="0"/>
          </a:p>
        </p:txBody>
      </p:sp>
      <p:sp>
        <p:nvSpPr>
          <p:cNvPr id="127" name="Textfeld 126"/>
          <p:cNvSpPr txBox="1"/>
          <p:nvPr/>
        </p:nvSpPr>
        <p:spPr>
          <a:xfrm>
            <a:off x="7227295" y="3338990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Control</a:t>
            </a:r>
            <a:endParaRPr lang="en-US" sz="1200" dirty="0"/>
          </a:p>
        </p:txBody>
      </p:sp>
      <p:sp>
        <p:nvSpPr>
          <p:cNvPr id="128" name="Textfeld 127"/>
          <p:cNvSpPr txBox="1"/>
          <p:nvPr/>
        </p:nvSpPr>
        <p:spPr>
          <a:xfrm>
            <a:off x="5292080" y="4187116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AHB2</a:t>
            </a:r>
            <a:endParaRPr lang="en-US" sz="1200" dirty="0"/>
          </a:p>
        </p:txBody>
      </p:sp>
      <p:cxnSp>
        <p:nvCxnSpPr>
          <p:cNvPr id="135" name="Form 43"/>
          <p:cNvCxnSpPr/>
          <p:nvPr/>
        </p:nvCxnSpPr>
        <p:spPr>
          <a:xfrm rot="10800000">
            <a:off x="3401872" y="3879052"/>
            <a:ext cx="495053" cy="202521"/>
          </a:xfrm>
          <a:prstGeom prst="bentConnector3">
            <a:avLst>
              <a:gd name="adj1" fmla="val 33762"/>
            </a:avLst>
          </a:prstGeom>
          <a:ln w="28575"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Rechteck 129"/>
          <p:cNvSpPr/>
          <p:nvPr/>
        </p:nvSpPr>
        <p:spPr>
          <a:xfrm>
            <a:off x="7497325" y="4824156"/>
            <a:ext cx="405045" cy="180020"/>
          </a:xfrm>
          <a:prstGeom prst="rect">
            <a:avLst/>
          </a:prstGeom>
          <a:solidFill>
            <a:schemeClr val="bg2">
              <a:lumMod val="50000"/>
            </a:schemeClr>
          </a:solidFill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Slv</a:t>
            </a:r>
          </a:p>
        </p:txBody>
      </p:sp>
      <p:sp>
        <p:nvSpPr>
          <p:cNvPr id="132" name="Rechteck 131"/>
          <p:cNvSpPr/>
          <p:nvPr/>
        </p:nvSpPr>
        <p:spPr>
          <a:xfrm>
            <a:off x="7497325" y="5139190"/>
            <a:ext cx="405045" cy="180020"/>
          </a:xfrm>
          <a:prstGeom prst="rect">
            <a:avLst/>
          </a:prstGeom>
          <a:solidFill>
            <a:schemeClr val="bg2">
              <a:lumMod val="50000"/>
            </a:schemeClr>
          </a:solidFill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Mst</a:t>
            </a:r>
          </a:p>
        </p:txBody>
      </p:sp>
      <p:sp>
        <p:nvSpPr>
          <p:cNvPr id="156" name="Rechteck 155"/>
          <p:cNvSpPr/>
          <p:nvPr/>
        </p:nvSpPr>
        <p:spPr>
          <a:xfrm>
            <a:off x="2456765" y="4824155"/>
            <a:ext cx="945106" cy="5400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57" name="Rechteck 156"/>
          <p:cNvSpPr/>
          <p:nvPr/>
        </p:nvSpPr>
        <p:spPr>
          <a:xfrm>
            <a:off x="2591781" y="5049180"/>
            <a:ext cx="810090" cy="315035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noProof="1" smtClean="0"/>
              <a:t>Unitdata</a:t>
            </a:r>
            <a:r>
              <a:rPr lang="en-US" sz="1100" dirty="0" smtClean="0"/>
              <a:t> Registers</a:t>
            </a:r>
          </a:p>
        </p:txBody>
      </p:sp>
      <p:cxnSp>
        <p:nvCxnSpPr>
          <p:cNvPr id="158" name="Form 43"/>
          <p:cNvCxnSpPr/>
          <p:nvPr/>
        </p:nvCxnSpPr>
        <p:spPr>
          <a:xfrm rot="10800000">
            <a:off x="3356865" y="4981673"/>
            <a:ext cx="540060" cy="270031"/>
          </a:xfrm>
          <a:prstGeom prst="bentConnector3">
            <a:avLst>
              <a:gd name="adj1" fmla="val 27673"/>
            </a:avLst>
          </a:prstGeom>
          <a:ln w="28575"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Gewinkelte Verbindung 159"/>
          <p:cNvCxnSpPr/>
          <p:nvPr/>
        </p:nvCxnSpPr>
        <p:spPr>
          <a:xfrm flipV="1">
            <a:off x="3401871" y="1898830"/>
            <a:ext cx="495053" cy="330786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Form 43"/>
          <p:cNvCxnSpPr/>
          <p:nvPr/>
        </p:nvCxnSpPr>
        <p:spPr>
          <a:xfrm rot="10800000" flipV="1">
            <a:off x="3401870" y="4846657"/>
            <a:ext cx="495054" cy="22501"/>
          </a:xfrm>
          <a:prstGeom prst="bentConnector3">
            <a:avLst>
              <a:gd name="adj1" fmla="val 29703"/>
            </a:avLst>
          </a:prstGeom>
          <a:ln w="28575">
            <a:solidFill>
              <a:schemeClr val="accent2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feld 160"/>
          <p:cNvSpPr txBox="1"/>
          <p:nvPr/>
        </p:nvSpPr>
        <p:spPr>
          <a:xfrm>
            <a:off x="2411760" y="4802959"/>
            <a:ext cx="15301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Unitdata IF</a:t>
            </a:r>
            <a:endParaRPr lang="en-US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162" name="Form 34"/>
          <p:cNvCxnSpPr/>
          <p:nvPr/>
        </p:nvCxnSpPr>
        <p:spPr>
          <a:xfrm rot="10800000" flipV="1">
            <a:off x="1241631" y="5184195"/>
            <a:ext cx="315035" cy="1"/>
          </a:xfrm>
          <a:prstGeom prst="bentConnector3">
            <a:avLst>
              <a:gd name="adj1" fmla="val 50000"/>
            </a:avLst>
          </a:prstGeom>
          <a:ln w="3810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Form 34"/>
          <p:cNvCxnSpPr/>
          <p:nvPr/>
        </p:nvCxnSpPr>
        <p:spPr>
          <a:xfrm rot="10800000" flipV="1">
            <a:off x="1241630" y="5049179"/>
            <a:ext cx="315035" cy="1"/>
          </a:xfrm>
          <a:prstGeom prst="bentConnector3">
            <a:avLst>
              <a:gd name="adj1" fmla="val 50000"/>
            </a:avLst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feld 166"/>
          <p:cNvSpPr txBox="1"/>
          <p:nvPr/>
        </p:nvSpPr>
        <p:spPr>
          <a:xfrm>
            <a:off x="5292080" y="4952201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AHB4</a:t>
            </a:r>
            <a:endParaRPr lang="en-US" sz="1200" dirty="0"/>
          </a:p>
        </p:txBody>
      </p:sp>
      <p:sp>
        <p:nvSpPr>
          <p:cNvPr id="78" name="Textfeld 77"/>
          <p:cNvSpPr txBox="1"/>
          <p:nvPr/>
        </p:nvSpPr>
        <p:spPr>
          <a:xfrm>
            <a:off x="5292080" y="4644135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AHB3</a:t>
            </a:r>
            <a:endParaRPr lang="en-US" sz="1200" dirty="0"/>
          </a:p>
        </p:txBody>
      </p:sp>
      <p:sp>
        <p:nvSpPr>
          <p:cNvPr id="80" name="Rechteck 79"/>
          <p:cNvSpPr/>
          <p:nvPr/>
        </p:nvSpPr>
        <p:spPr>
          <a:xfrm>
            <a:off x="3896925" y="3429001"/>
            <a:ext cx="630071" cy="36004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AHB</a:t>
            </a:r>
          </a:p>
          <a:p>
            <a:pPr algn="ctr"/>
            <a:r>
              <a:rPr lang="en-US" sz="1200" dirty="0" smtClean="0"/>
              <a:t>Mst</a:t>
            </a:r>
          </a:p>
        </p:txBody>
      </p:sp>
      <p:sp>
        <p:nvSpPr>
          <p:cNvPr id="81" name="Rechteck 80"/>
          <p:cNvSpPr/>
          <p:nvPr/>
        </p:nvSpPr>
        <p:spPr>
          <a:xfrm>
            <a:off x="3896924" y="3924054"/>
            <a:ext cx="630071" cy="360041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AHB</a:t>
            </a:r>
          </a:p>
          <a:p>
            <a:pPr algn="ctr"/>
            <a:r>
              <a:rPr lang="en-US" sz="1200" dirty="0" smtClean="0"/>
              <a:t>Slv</a:t>
            </a:r>
          </a:p>
        </p:txBody>
      </p:sp>
      <p:sp>
        <p:nvSpPr>
          <p:cNvPr id="84" name="Rechteck 83"/>
          <p:cNvSpPr/>
          <p:nvPr/>
        </p:nvSpPr>
        <p:spPr>
          <a:xfrm>
            <a:off x="3896925" y="5139189"/>
            <a:ext cx="630071" cy="36004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AHB</a:t>
            </a:r>
          </a:p>
          <a:p>
            <a:pPr algn="ctr"/>
            <a:r>
              <a:rPr lang="en-US" sz="1200" dirty="0" smtClean="0"/>
              <a:t>RxSlv</a:t>
            </a:r>
          </a:p>
        </p:txBody>
      </p:sp>
      <p:sp>
        <p:nvSpPr>
          <p:cNvPr id="85" name="Rechteck 84"/>
          <p:cNvSpPr/>
          <p:nvPr/>
        </p:nvSpPr>
        <p:spPr>
          <a:xfrm>
            <a:off x="3896924" y="4689140"/>
            <a:ext cx="630071" cy="36004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AHB</a:t>
            </a:r>
          </a:p>
          <a:p>
            <a:pPr algn="ctr"/>
            <a:r>
              <a:rPr lang="en-US" sz="1200" dirty="0" smtClean="0"/>
              <a:t>TxMst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Rechteck 3"/>
          <p:cNvSpPr/>
          <p:nvPr/>
        </p:nvSpPr>
        <p:spPr>
          <a:xfrm>
            <a:off x="476545" y="1105284"/>
            <a:ext cx="855095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Enhanced System Architecture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AHB Master interface for outgoing (TX) data stream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AHB Slave interface for incoming (RX) data stream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AHB Slave </a:t>
            </a:r>
            <a:r>
              <a:rPr lang="en-US" sz="2000" dirty="0" err="1" smtClean="0"/>
              <a:t>Filestore</a:t>
            </a:r>
            <a:r>
              <a:rPr lang="en-US" sz="2000" dirty="0" smtClean="0"/>
              <a:t> interface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b="1" dirty="0" smtClean="0"/>
              <a:t>Benefits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increased system performance </a:t>
            </a:r>
          </a:p>
          <a:p>
            <a:pPr lvl="1"/>
            <a:r>
              <a:rPr lang="en-US" sz="2000" dirty="0" smtClean="0">
                <a:sym typeface="Wingdings" pitchFamily="2" charset="2"/>
              </a:rPr>
              <a:t> </a:t>
            </a:r>
            <a:r>
              <a:rPr lang="en-US" sz="2000" dirty="0" smtClean="0"/>
              <a:t>reduced memory accesses</a:t>
            </a:r>
          </a:p>
          <a:p>
            <a:pPr lvl="1"/>
            <a:r>
              <a:rPr lang="en-US" sz="2000" dirty="0" smtClean="0">
                <a:sym typeface="Wingdings" pitchFamily="2" charset="2"/>
              </a:rPr>
              <a:t> </a:t>
            </a:r>
            <a:r>
              <a:rPr lang="en-US" sz="2000" dirty="0" smtClean="0"/>
              <a:t>direct interface option</a:t>
            </a:r>
          </a:p>
          <a:p>
            <a:pPr lvl="1"/>
            <a:r>
              <a:rPr lang="en-US" sz="2000" dirty="0" smtClean="0">
                <a:sym typeface="Wingdings" pitchFamily="2" charset="2"/>
              </a:rPr>
              <a:t> maximum AHB throughput: 3,2Gbit/s = 400MB/s @ 100MHz </a:t>
            </a:r>
          </a:p>
          <a:p>
            <a:pPr lvl="1">
              <a:buFont typeface="Arial" pitchFamily="34" charset="0"/>
              <a:buChar char="•"/>
            </a:pPr>
            <a:endParaRPr lang="en-US" sz="2000" dirty="0" smtClean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enhanced compatibility with HW-</a:t>
            </a:r>
            <a:r>
              <a:rPr lang="en-US" sz="2000" dirty="0" err="1" smtClean="0"/>
              <a:t>filestore</a:t>
            </a:r>
            <a:r>
              <a:rPr lang="en-US" sz="2000" dirty="0" smtClean="0"/>
              <a:t> implementations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endParaRPr lang="en-US" sz="2000" dirty="0" smtClean="0"/>
          </a:p>
        </p:txBody>
      </p:sp>
      <p:pic>
        <p:nvPicPr>
          <p:cNvPr id="55297" name="Picture 1" descr="C:\Users\OneWingedAngel\Desktop\CFDP\cfdp_chi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7155" y="1943835"/>
            <a:ext cx="2827337" cy="1808163"/>
          </a:xfrm>
          <a:prstGeom prst="rect">
            <a:avLst/>
          </a:prstGeom>
          <a:noFill/>
        </p:spPr>
      </p:pic>
      <p:sp>
        <p:nvSpPr>
          <p:cNvPr id="5" name="Rechteck 4"/>
          <p:cNvSpPr/>
          <p:nvPr/>
        </p:nvSpPr>
        <p:spPr>
          <a:xfrm>
            <a:off x="6912260" y="1988840"/>
            <a:ext cx="1170130" cy="7200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CFDP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IP Core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Detail: </a:t>
            </a:r>
            <a:r>
              <a:rPr lang="en-US" dirty="0" err="1" smtClean="0"/>
              <a:t>Unitdata</a:t>
            </a:r>
            <a:r>
              <a:rPr lang="en-US" dirty="0" smtClean="0"/>
              <a:t> Transfer Interface </a:t>
            </a:r>
            <a:endParaRPr lang="en-US" dirty="0"/>
          </a:p>
        </p:txBody>
      </p:sp>
      <p:sp>
        <p:nvSpPr>
          <p:cNvPr id="38" name="Rechteck 37"/>
          <p:cNvSpPr/>
          <p:nvPr/>
        </p:nvSpPr>
        <p:spPr>
          <a:xfrm>
            <a:off x="1151620" y="4194085"/>
            <a:ext cx="1845205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42" name="Textfeld 41"/>
          <p:cNvSpPr txBox="1"/>
          <p:nvPr/>
        </p:nvSpPr>
        <p:spPr>
          <a:xfrm>
            <a:off x="1151620" y="4165920"/>
            <a:ext cx="184520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Encapsulation</a:t>
            </a:r>
          </a:p>
          <a:p>
            <a:r>
              <a:rPr lang="en-US" sz="1300" dirty="0" smtClean="0"/>
              <a:t>Service</a:t>
            </a:r>
            <a:endParaRPr lang="en-US" sz="1300" dirty="0"/>
          </a:p>
        </p:txBody>
      </p:sp>
      <p:sp>
        <p:nvSpPr>
          <p:cNvPr id="46" name="Rechteck 45"/>
          <p:cNvSpPr/>
          <p:nvPr/>
        </p:nvSpPr>
        <p:spPr>
          <a:xfrm>
            <a:off x="7407315" y="4149080"/>
            <a:ext cx="1125125" cy="99011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Ethernet/</a:t>
            </a:r>
          </a:p>
          <a:p>
            <a:pPr algn="ctr"/>
            <a:r>
              <a:rPr lang="en-US" sz="1400" dirty="0" smtClean="0"/>
              <a:t>Spacewire</a:t>
            </a:r>
          </a:p>
        </p:txBody>
      </p:sp>
      <p:cxnSp>
        <p:nvCxnSpPr>
          <p:cNvPr id="48" name="Gerade Verbindung mit Pfeil 47"/>
          <p:cNvCxnSpPr/>
          <p:nvPr/>
        </p:nvCxnSpPr>
        <p:spPr>
          <a:xfrm>
            <a:off x="3896925" y="4509120"/>
            <a:ext cx="3150350" cy="0"/>
          </a:xfrm>
          <a:prstGeom prst="straightConnector1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/>
          <p:cNvCxnSpPr/>
          <p:nvPr/>
        </p:nvCxnSpPr>
        <p:spPr>
          <a:xfrm>
            <a:off x="4121950" y="4869160"/>
            <a:ext cx="3240360" cy="1"/>
          </a:xfrm>
          <a:prstGeom prst="straightConnector1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hteck 55"/>
          <p:cNvSpPr/>
          <p:nvPr/>
        </p:nvSpPr>
        <p:spPr>
          <a:xfrm>
            <a:off x="3491880" y="4734145"/>
            <a:ext cx="630071" cy="315035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AHB</a:t>
            </a:r>
          </a:p>
          <a:p>
            <a:pPr algn="ctr"/>
            <a:r>
              <a:rPr lang="en-US" sz="1200" dirty="0" smtClean="0"/>
              <a:t>RxSlv</a:t>
            </a:r>
          </a:p>
        </p:txBody>
      </p:sp>
      <p:sp>
        <p:nvSpPr>
          <p:cNvPr id="57" name="Rechteck 56"/>
          <p:cNvSpPr/>
          <p:nvPr/>
        </p:nvSpPr>
        <p:spPr>
          <a:xfrm>
            <a:off x="3491879" y="4329100"/>
            <a:ext cx="630071" cy="315035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AHB</a:t>
            </a:r>
          </a:p>
          <a:p>
            <a:pPr algn="ctr"/>
            <a:r>
              <a:rPr lang="en-US" sz="1200" dirty="0" smtClean="0"/>
              <a:t>TxMst </a:t>
            </a:r>
          </a:p>
        </p:txBody>
      </p:sp>
      <p:sp>
        <p:nvSpPr>
          <p:cNvPr id="58" name="Rechteck 57"/>
          <p:cNvSpPr/>
          <p:nvPr/>
        </p:nvSpPr>
        <p:spPr>
          <a:xfrm>
            <a:off x="7047276" y="4329100"/>
            <a:ext cx="450050" cy="3150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AHB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Slv</a:t>
            </a:r>
          </a:p>
        </p:txBody>
      </p:sp>
      <p:sp>
        <p:nvSpPr>
          <p:cNvPr id="59" name="Rechteck 58"/>
          <p:cNvSpPr/>
          <p:nvPr/>
        </p:nvSpPr>
        <p:spPr>
          <a:xfrm>
            <a:off x="7047276" y="4779149"/>
            <a:ext cx="450050" cy="31503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AHB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Mst</a:t>
            </a:r>
          </a:p>
        </p:txBody>
      </p:sp>
      <p:sp>
        <p:nvSpPr>
          <p:cNvPr id="61" name="Rechteck 60"/>
          <p:cNvSpPr/>
          <p:nvPr/>
        </p:nvSpPr>
        <p:spPr>
          <a:xfrm>
            <a:off x="2051720" y="4464115"/>
            <a:ext cx="945106" cy="5400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67" name="Rechteck 66"/>
          <p:cNvSpPr/>
          <p:nvPr/>
        </p:nvSpPr>
        <p:spPr>
          <a:xfrm>
            <a:off x="2186736" y="4689140"/>
            <a:ext cx="810090" cy="315035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noProof="1" smtClean="0"/>
              <a:t>Unitdata</a:t>
            </a:r>
            <a:r>
              <a:rPr lang="en-US" sz="1100" dirty="0" smtClean="0"/>
              <a:t> Registers</a:t>
            </a:r>
          </a:p>
        </p:txBody>
      </p:sp>
      <p:cxnSp>
        <p:nvCxnSpPr>
          <p:cNvPr id="68" name="Form 43"/>
          <p:cNvCxnSpPr/>
          <p:nvPr/>
        </p:nvCxnSpPr>
        <p:spPr>
          <a:xfrm rot="10800000">
            <a:off x="2951820" y="4621633"/>
            <a:ext cx="540060" cy="270031"/>
          </a:xfrm>
          <a:prstGeom prst="bentConnector3">
            <a:avLst>
              <a:gd name="adj1" fmla="val 27673"/>
            </a:avLst>
          </a:prstGeom>
          <a:ln w="28575"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Form 43"/>
          <p:cNvCxnSpPr/>
          <p:nvPr/>
        </p:nvCxnSpPr>
        <p:spPr>
          <a:xfrm rot="10800000" flipV="1">
            <a:off x="2996825" y="4486617"/>
            <a:ext cx="495054" cy="22501"/>
          </a:xfrm>
          <a:prstGeom prst="bentConnector3">
            <a:avLst>
              <a:gd name="adj1" fmla="val 29703"/>
            </a:avLst>
          </a:prstGeom>
          <a:ln w="28575">
            <a:solidFill>
              <a:schemeClr val="accent2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feld 69"/>
          <p:cNvSpPr txBox="1"/>
          <p:nvPr/>
        </p:nvSpPr>
        <p:spPr>
          <a:xfrm>
            <a:off x="2006715" y="4442919"/>
            <a:ext cx="15301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Unitdata IF</a:t>
            </a:r>
            <a:endParaRPr lang="en-US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1" name="Textfeld 70"/>
          <p:cNvSpPr txBox="1"/>
          <p:nvPr/>
        </p:nvSpPr>
        <p:spPr>
          <a:xfrm>
            <a:off x="4977045" y="4509120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AHB2</a:t>
            </a:r>
            <a:endParaRPr lang="en-US" sz="1200" dirty="0"/>
          </a:p>
        </p:txBody>
      </p:sp>
      <p:sp>
        <p:nvSpPr>
          <p:cNvPr id="20" name="Rechteck 19"/>
          <p:cNvSpPr/>
          <p:nvPr/>
        </p:nvSpPr>
        <p:spPr>
          <a:xfrm>
            <a:off x="1106615" y="1718810"/>
            <a:ext cx="1845205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1" name="Textfeld 20"/>
          <p:cNvSpPr txBox="1"/>
          <p:nvPr/>
        </p:nvSpPr>
        <p:spPr>
          <a:xfrm>
            <a:off x="1106615" y="1690645"/>
            <a:ext cx="184520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Encapsulation</a:t>
            </a:r>
          </a:p>
          <a:p>
            <a:r>
              <a:rPr lang="en-US" sz="1300" dirty="0" smtClean="0"/>
              <a:t>Service</a:t>
            </a:r>
            <a:endParaRPr lang="en-US" sz="1300" dirty="0"/>
          </a:p>
        </p:txBody>
      </p:sp>
      <p:sp>
        <p:nvSpPr>
          <p:cNvPr id="22" name="Rechteck 21"/>
          <p:cNvSpPr/>
          <p:nvPr/>
        </p:nvSpPr>
        <p:spPr>
          <a:xfrm>
            <a:off x="7362310" y="1673805"/>
            <a:ext cx="1125125" cy="99011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Ethernet/</a:t>
            </a:r>
          </a:p>
          <a:p>
            <a:pPr algn="ctr"/>
            <a:r>
              <a:rPr lang="en-US" sz="1400" dirty="0" smtClean="0"/>
              <a:t>Spacewire</a:t>
            </a:r>
          </a:p>
        </p:txBody>
      </p:sp>
      <p:sp>
        <p:nvSpPr>
          <p:cNvPr id="26" name="Rechteck 25"/>
          <p:cNvSpPr/>
          <p:nvPr/>
        </p:nvSpPr>
        <p:spPr>
          <a:xfrm>
            <a:off x="3446874" y="1853825"/>
            <a:ext cx="630071" cy="54006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AHB</a:t>
            </a:r>
          </a:p>
          <a:p>
            <a:pPr algn="ctr"/>
            <a:r>
              <a:rPr lang="en-US" sz="1200" dirty="0" smtClean="0"/>
              <a:t>Mst </a:t>
            </a:r>
          </a:p>
        </p:txBody>
      </p:sp>
      <p:sp>
        <p:nvSpPr>
          <p:cNvPr id="28" name="Rechteck 27"/>
          <p:cNvSpPr/>
          <p:nvPr/>
        </p:nvSpPr>
        <p:spPr>
          <a:xfrm>
            <a:off x="7002271" y="1988840"/>
            <a:ext cx="450050" cy="45004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AHB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Mst</a:t>
            </a:r>
          </a:p>
        </p:txBody>
      </p:sp>
      <p:sp>
        <p:nvSpPr>
          <p:cNvPr id="29" name="Rechteck 28"/>
          <p:cNvSpPr/>
          <p:nvPr/>
        </p:nvSpPr>
        <p:spPr>
          <a:xfrm>
            <a:off x="2006715" y="1988840"/>
            <a:ext cx="945106" cy="5400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30" name="Rechteck 29"/>
          <p:cNvSpPr/>
          <p:nvPr/>
        </p:nvSpPr>
        <p:spPr>
          <a:xfrm>
            <a:off x="2141731" y="2213865"/>
            <a:ext cx="810090" cy="315035"/>
          </a:xfrm>
          <a:prstGeom prst="rect">
            <a:avLst/>
          </a:prstGeom>
          <a:solidFill>
            <a:schemeClr val="accent5"/>
          </a:solidFill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noProof="1" smtClean="0"/>
              <a:t>Unitdata</a:t>
            </a:r>
            <a:r>
              <a:rPr lang="en-US" sz="1100" dirty="0" smtClean="0"/>
              <a:t> Registers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1961710" y="1967644"/>
            <a:ext cx="15301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Unitdata IF</a:t>
            </a:r>
            <a:endParaRPr lang="en-US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35" name="Gerade Verbindung mit Pfeil 34"/>
          <p:cNvCxnSpPr/>
          <p:nvPr/>
        </p:nvCxnSpPr>
        <p:spPr>
          <a:xfrm>
            <a:off x="2951820" y="2123855"/>
            <a:ext cx="495054" cy="0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 Box 139"/>
          <p:cNvSpPr txBox="1">
            <a:spLocks noChangeArrowheads="1"/>
          </p:cNvSpPr>
          <p:nvPr/>
        </p:nvSpPr>
        <p:spPr bwMode="gray">
          <a:xfrm>
            <a:off x="4572000" y="1763816"/>
            <a:ext cx="990110" cy="81008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kern="0" dirty="0" smtClean="0"/>
              <a:t>Memory</a:t>
            </a:r>
            <a:endParaRPr kumimoji="0" lang="de-DE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4256965" y="1223755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AHB1</a:t>
            </a:r>
            <a:endParaRPr lang="en-US" sz="1200" dirty="0"/>
          </a:p>
        </p:txBody>
      </p:sp>
      <p:sp>
        <p:nvSpPr>
          <p:cNvPr id="47" name="Textfeld 46"/>
          <p:cNvSpPr txBox="1"/>
          <p:nvPr/>
        </p:nvSpPr>
        <p:spPr>
          <a:xfrm>
            <a:off x="4977045" y="4907196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AHB3</a:t>
            </a:r>
            <a:endParaRPr lang="en-US" sz="1200" dirty="0"/>
          </a:p>
        </p:txBody>
      </p:sp>
      <p:cxnSp>
        <p:nvCxnSpPr>
          <p:cNvPr id="52" name="Form 51"/>
          <p:cNvCxnSpPr>
            <a:stCxn id="26" idx="3"/>
            <a:endCxn id="41" idx="0"/>
          </p:cNvCxnSpPr>
          <p:nvPr/>
        </p:nvCxnSpPr>
        <p:spPr>
          <a:xfrm flipV="1">
            <a:off x="4076945" y="1763816"/>
            <a:ext cx="990110" cy="360039"/>
          </a:xfrm>
          <a:prstGeom prst="bentConnector4">
            <a:avLst>
              <a:gd name="adj1" fmla="val 25000"/>
              <a:gd name="adj2" fmla="val 163493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Form 71"/>
          <p:cNvCxnSpPr>
            <a:stCxn id="41" idx="0"/>
            <a:endCxn id="28" idx="1"/>
          </p:cNvCxnSpPr>
          <p:nvPr/>
        </p:nvCxnSpPr>
        <p:spPr>
          <a:xfrm rot="16200000" flipH="1">
            <a:off x="5809638" y="1021232"/>
            <a:ext cx="450049" cy="1935216"/>
          </a:xfrm>
          <a:prstGeom prst="bentConnector4">
            <a:avLst>
              <a:gd name="adj1" fmla="val -50794"/>
              <a:gd name="adj2" fmla="val 73695"/>
            </a:avLst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 Box 139"/>
          <p:cNvSpPr txBox="1">
            <a:spLocks noChangeArrowheads="1"/>
          </p:cNvSpPr>
          <p:nvPr/>
        </p:nvSpPr>
        <p:spPr bwMode="gray">
          <a:xfrm>
            <a:off x="4617005" y="3660375"/>
            <a:ext cx="990110" cy="5400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kern="0" dirty="0" smtClean="0"/>
              <a:t>Memory</a:t>
            </a:r>
            <a:endParaRPr kumimoji="0" lang="de-DE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74" name="Text Box 139"/>
          <p:cNvSpPr txBox="1">
            <a:spLocks noChangeArrowheads="1"/>
          </p:cNvSpPr>
          <p:nvPr/>
        </p:nvSpPr>
        <p:spPr bwMode="gray">
          <a:xfrm>
            <a:off x="5742130" y="3660375"/>
            <a:ext cx="540060" cy="5400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kern="0" dirty="0" smtClean="0"/>
              <a:t>Leon</a:t>
            </a:r>
            <a:endParaRPr kumimoji="0" lang="de-DE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76" name="Text Box 139"/>
          <p:cNvSpPr txBox="1">
            <a:spLocks noChangeArrowheads="1"/>
          </p:cNvSpPr>
          <p:nvPr/>
        </p:nvSpPr>
        <p:spPr bwMode="gray">
          <a:xfrm>
            <a:off x="5652120" y="1763815"/>
            <a:ext cx="540060" cy="8100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kern="0" dirty="0" smtClean="0"/>
              <a:t>Leon</a:t>
            </a:r>
            <a:endParaRPr kumimoji="0" lang="de-DE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cxnSp>
        <p:nvCxnSpPr>
          <p:cNvPr id="80" name="Form 79"/>
          <p:cNvCxnSpPr>
            <a:stCxn id="76" idx="0"/>
            <a:endCxn id="28" idx="1"/>
          </p:cNvCxnSpPr>
          <p:nvPr/>
        </p:nvCxnSpPr>
        <p:spPr>
          <a:xfrm rot="16200000" flipH="1">
            <a:off x="6237185" y="1448780"/>
            <a:ext cx="450050" cy="1080121"/>
          </a:xfrm>
          <a:prstGeom prst="bentConnector4">
            <a:avLst>
              <a:gd name="adj1" fmla="val -50794"/>
              <a:gd name="adj2" fmla="val 53197"/>
            </a:avLst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73" idx="0"/>
            <a:endCxn id="74" idx="0"/>
          </p:cNvCxnSpPr>
          <p:nvPr/>
        </p:nvCxnSpPr>
        <p:spPr>
          <a:xfrm rot="5400000" flipH="1" flipV="1">
            <a:off x="5562110" y="3210325"/>
            <a:ext cx="12700" cy="900100"/>
          </a:xfrm>
          <a:prstGeom prst="bentConnector3">
            <a:avLst>
              <a:gd name="adj1" fmla="val 1800000"/>
            </a:avLst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feld 83"/>
          <p:cNvSpPr txBox="1"/>
          <p:nvPr/>
        </p:nvSpPr>
        <p:spPr>
          <a:xfrm>
            <a:off x="5157065" y="3158970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AHB1</a:t>
            </a:r>
            <a:endParaRPr lang="en-US" sz="1200" dirty="0"/>
          </a:p>
        </p:txBody>
      </p:sp>
      <p:sp>
        <p:nvSpPr>
          <p:cNvPr id="39" name="Textfeld 38"/>
          <p:cNvSpPr txBox="1"/>
          <p:nvPr/>
        </p:nvSpPr>
        <p:spPr>
          <a:xfrm>
            <a:off x="0" y="1043735"/>
            <a:ext cx="2951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Baseline Configuration:</a:t>
            </a:r>
            <a:endParaRPr lang="en-US" dirty="0"/>
          </a:p>
        </p:txBody>
      </p:sp>
      <p:sp>
        <p:nvSpPr>
          <p:cNvPr id="40" name="Textfeld 39"/>
          <p:cNvSpPr txBox="1"/>
          <p:nvPr/>
        </p:nvSpPr>
        <p:spPr>
          <a:xfrm>
            <a:off x="26494" y="3329698"/>
            <a:ext cx="2745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Enhanced Configuration: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Detail: </a:t>
            </a:r>
            <a:r>
              <a:rPr lang="en-US" dirty="0" err="1" smtClean="0"/>
              <a:t>Filestore</a:t>
            </a:r>
            <a:r>
              <a:rPr lang="en-US" dirty="0" smtClean="0"/>
              <a:t> Request</a:t>
            </a:r>
            <a:endParaRPr lang="en-US" dirty="0"/>
          </a:p>
        </p:txBody>
      </p:sp>
      <p:sp>
        <p:nvSpPr>
          <p:cNvPr id="15" name="Rectangle 6"/>
          <p:cNvSpPr txBox="1">
            <a:spLocks noChangeArrowheads="1"/>
          </p:cNvSpPr>
          <p:nvPr/>
        </p:nvSpPr>
        <p:spPr bwMode="auto">
          <a:xfrm>
            <a:off x="431800" y="1133745"/>
            <a:ext cx="6795495" cy="4590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90500" marR="0" lvl="1" indent="-1889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1. Transaction Processor requests </a:t>
            </a:r>
            <a:r>
              <a:rPr lang="en-US" sz="2000" kern="0" dirty="0" smtClean="0">
                <a:latin typeface="+mn-lt"/>
              </a:rPr>
              <a:t>f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iles from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</a:t>
            </a:r>
            <a:r>
              <a:rPr lang="en-US" sz="2000" kern="0" dirty="0" smtClean="0">
                <a:latin typeface="+mn-lt"/>
              </a:rPr>
              <a:t>f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ilestore </a:t>
            </a:r>
            <a:r>
              <a:rPr lang="en-US" sz="2000" kern="0" dirty="0" smtClean="0">
                <a:latin typeface="+mn-lt"/>
              </a:rPr>
              <a:t>(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APB)</a:t>
            </a:r>
          </a:p>
          <a:p>
            <a:pPr marL="647700" lvl="2" indent="-188913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kern="0" dirty="0" smtClean="0">
                <a:latin typeface="+mn-lt"/>
              </a:rPr>
              <a:t>Request registers: 	file_handle</a:t>
            </a:r>
          </a:p>
          <a:p>
            <a:pPr marL="647700" lvl="2" indent="-188913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kern="0" dirty="0" smtClean="0">
                <a:latin typeface="+mn-lt"/>
              </a:rPr>
              <a:t>                                 	seek location (pos in file)</a:t>
            </a:r>
          </a:p>
          <a:p>
            <a:pPr marL="647700" lvl="2" indent="-188913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kern="0" dirty="0" smtClean="0">
                <a:latin typeface="+mn-lt"/>
              </a:rPr>
              <a:t>                                 	length</a:t>
            </a:r>
          </a:p>
          <a:p>
            <a:pPr marL="647700" lvl="2" indent="-188913">
              <a:spcBef>
                <a:spcPct val="20000"/>
              </a:spcBef>
              <a:buClr>
                <a:schemeClr val="tx1"/>
              </a:buClr>
              <a:defRPr/>
            </a:pPr>
            <a:endParaRPr kumimoji="0" lang="en-US" sz="2000" b="0" i="0" u="none" strike="noStrike" kern="0" cap="none" spc="0" normalizeH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190500" marR="0" lvl="1" indent="-1889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tabLst/>
              <a:defRPr/>
            </a:pPr>
            <a:r>
              <a:rPr lang="en-US" sz="2000" kern="0" dirty="0" smtClean="0">
                <a:latin typeface="+mn-lt"/>
              </a:rPr>
              <a:t>2. </a:t>
            </a:r>
            <a:r>
              <a:rPr lang="en-US" sz="2000" kern="0" dirty="0" err="1" smtClean="0">
                <a:latin typeface="+mn-lt"/>
              </a:rPr>
              <a:t>Filestore</a:t>
            </a:r>
            <a:r>
              <a:rPr lang="en-US" sz="2000" kern="0" dirty="0" smtClean="0">
                <a:latin typeface="+mn-lt"/>
              </a:rPr>
              <a:t> / Leon3 streams filedata</a:t>
            </a:r>
          </a:p>
          <a:p>
            <a:pPr marL="190500" marR="0" lvl="1" indent="-1889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tabLst/>
              <a:defRPr/>
            </a:pPr>
            <a:r>
              <a:rPr lang="en-US" sz="2000" kern="0" dirty="0" smtClean="0">
                <a:latin typeface="+mn-lt"/>
              </a:rPr>
              <a:t>    to Transaction Processor (AHB)</a:t>
            </a:r>
          </a:p>
          <a:p>
            <a:pPr marL="361950" marR="0" lvl="2" indent="-1698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190500" marR="0" lvl="1" indent="-1889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Text Box 139"/>
          <p:cNvSpPr txBox="1">
            <a:spLocks noChangeArrowheads="1"/>
          </p:cNvSpPr>
          <p:nvPr/>
        </p:nvSpPr>
        <p:spPr bwMode="gray">
          <a:xfrm>
            <a:off x="5832141" y="3158970"/>
            <a:ext cx="2835315" cy="14851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9" name="Text Box 139"/>
          <p:cNvSpPr txBox="1">
            <a:spLocks noChangeArrowheads="1"/>
          </p:cNvSpPr>
          <p:nvPr/>
        </p:nvSpPr>
        <p:spPr bwMode="gray">
          <a:xfrm>
            <a:off x="7677346" y="5094186"/>
            <a:ext cx="990110" cy="81008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2231740" y="4824155"/>
            <a:ext cx="1845205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6" name="Rechteck 25"/>
          <p:cNvSpPr/>
          <p:nvPr/>
        </p:nvSpPr>
        <p:spPr>
          <a:xfrm>
            <a:off x="4707015" y="4239090"/>
            <a:ext cx="630071" cy="45005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APB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2231741" y="4779150"/>
            <a:ext cx="18902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Transaction Processor</a:t>
            </a:r>
            <a:endParaRPr lang="en-US" sz="1300" dirty="0"/>
          </a:p>
        </p:txBody>
      </p:sp>
      <p:sp>
        <p:nvSpPr>
          <p:cNvPr id="30" name="Textfeld 29"/>
          <p:cNvSpPr txBox="1"/>
          <p:nvPr/>
        </p:nvSpPr>
        <p:spPr>
          <a:xfrm>
            <a:off x="5877146" y="3130805"/>
            <a:ext cx="1620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CFDP RTEMS  Software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7767356" y="5319210"/>
            <a:ext cx="1350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Memory</a:t>
            </a:r>
            <a:endParaRPr lang="en-US" sz="1400" dirty="0"/>
          </a:p>
        </p:txBody>
      </p:sp>
      <p:sp>
        <p:nvSpPr>
          <p:cNvPr id="32" name="Rechteck 31"/>
          <p:cNvSpPr/>
          <p:nvPr/>
        </p:nvSpPr>
        <p:spPr>
          <a:xfrm>
            <a:off x="5967157" y="3654025"/>
            <a:ext cx="675074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CFDP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Driver</a:t>
            </a:r>
          </a:p>
        </p:txBody>
      </p:sp>
      <p:sp>
        <p:nvSpPr>
          <p:cNvPr id="33" name="Rechteck 32"/>
          <p:cNvSpPr/>
          <p:nvPr/>
        </p:nvSpPr>
        <p:spPr>
          <a:xfrm>
            <a:off x="6912262" y="3654026"/>
            <a:ext cx="765084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CFDP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Runtime</a:t>
            </a:r>
          </a:p>
        </p:txBody>
      </p:sp>
      <p:sp>
        <p:nvSpPr>
          <p:cNvPr id="34" name="Rechteck 33"/>
          <p:cNvSpPr/>
          <p:nvPr/>
        </p:nvSpPr>
        <p:spPr>
          <a:xfrm>
            <a:off x="7902372" y="3654025"/>
            <a:ext cx="630070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CFDP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Client</a:t>
            </a:r>
          </a:p>
        </p:txBody>
      </p:sp>
      <p:sp>
        <p:nvSpPr>
          <p:cNvPr id="40" name="Rechteck 39"/>
          <p:cNvSpPr/>
          <p:nvPr/>
        </p:nvSpPr>
        <p:spPr>
          <a:xfrm>
            <a:off x="2276746" y="5229200"/>
            <a:ext cx="360039" cy="36004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S1</a:t>
            </a:r>
          </a:p>
        </p:txBody>
      </p:sp>
      <p:sp>
        <p:nvSpPr>
          <p:cNvPr id="41" name="Rechteck 40"/>
          <p:cNvSpPr/>
          <p:nvPr/>
        </p:nvSpPr>
        <p:spPr>
          <a:xfrm>
            <a:off x="2681791" y="5229200"/>
            <a:ext cx="378550" cy="36004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S2</a:t>
            </a:r>
          </a:p>
        </p:txBody>
      </p:sp>
      <p:cxnSp>
        <p:nvCxnSpPr>
          <p:cNvPr id="43" name="Gewinkelte Verbindung 42"/>
          <p:cNvCxnSpPr/>
          <p:nvPr/>
        </p:nvCxnSpPr>
        <p:spPr>
          <a:xfrm rot="16200000" flipV="1">
            <a:off x="7924874" y="4891662"/>
            <a:ext cx="405046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winkelte Verbindung 43"/>
          <p:cNvCxnSpPr>
            <a:stCxn id="32" idx="3"/>
            <a:endCxn id="33" idx="1"/>
          </p:cNvCxnSpPr>
          <p:nvPr/>
        </p:nvCxnSpPr>
        <p:spPr>
          <a:xfrm>
            <a:off x="6642231" y="4059070"/>
            <a:ext cx="270031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>
            <a:stCxn id="33" idx="3"/>
            <a:endCxn id="34" idx="1"/>
          </p:cNvCxnSpPr>
          <p:nvPr/>
        </p:nvCxnSpPr>
        <p:spPr>
          <a:xfrm flipV="1">
            <a:off x="7677346" y="4059070"/>
            <a:ext cx="225026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hteck 48"/>
          <p:cNvSpPr/>
          <p:nvPr/>
        </p:nvSpPr>
        <p:spPr>
          <a:xfrm>
            <a:off x="3131841" y="5094185"/>
            <a:ext cx="945105" cy="5400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50" name="Rechteck 49"/>
          <p:cNvSpPr/>
          <p:nvPr/>
        </p:nvSpPr>
        <p:spPr>
          <a:xfrm>
            <a:off x="3266856" y="5094185"/>
            <a:ext cx="810089" cy="315035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noProof="1" smtClean="0"/>
              <a:t>Filestore Registers</a:t>
            </a:r>
          </a:p>
        </p:txBody>
      </p:sp>
      <p:sp>
        <p:nvSpPr>
          <p:cNvPr id="51" name="Textfeld 50"/>
          <p:cNvSpPr txBox="1"/>
          <p:nvPr/>
        </p:nvSpPr>
        <p:spPr>
          <a:xfrm>
            <a:off x="3266855" y="5388024"/>
            <a:ext cx="15301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Filestore IF</a:t>
            </a:r>
            <a:endParaRPr lang="en-US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2" name="Text Box 139"/>
          <p:cNvSpPr txBox="1">
            <a:spLocks noChangeArrowheads="1"/>
          </p:cNvSpPr>
          <p:nvPr/>
        </p:nvSpPr>
        <p:spPr bwMode="gray">
          <a:xfrm>
            <a:off x="6057166" y="5094185"/>
            <a:ext cx="1170130" cy="8100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400" kern="0" dirty="0" smtClean="0"/>
          </a:p>
        </p:txBody>
      </p:sp>
      <p:cxnSp>
        <p:nvCxnSpPr>
          <p:cNvPr id="54" name="Gerade Verbindung mit Pfeil 53"/>
          <p:cNvCxnSpPr>
            <a:stCxn id="19" idx="1"/>
            <a:endCxn id="52" idx="3"/>
          </p:cNvCxnSpPr>
          <p:nvPr/>
        </p:nvCxnSpPr>
        <p:spPr>
          <a:xfrm flipH="1" flipV="1">
            <a:off x="7227296" y="5499230"/>
            <a:ext cx="450050" cy="1"/>
          </a:xfrm>
          <a:prstGeom prst="straightConnector1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winkelte Verbindung 54"/>
          <p:cNvCxnSpPr/>
          <p:nvPr/>
        </p:nvCxnSpPr>
        <p:spPr>
          <a:xfrm rot="5400000" flipH="1" flipV="1">
            <a:off x="6372201" y="4869161"/>
            <a:ext cx="450051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hteck 34"/>
          <p:cNvSpPr/>
          <p:nvPr/>
        </p:nvSpPr>
        <p:spPr>
          <a:xfrm>
            <a:off x="4707015" y="5274205"/>
            <a:ext cx="630071" cy="45005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AHB</a:t>
            </a:r>
          </a:p>
          <a:p>
            <a:pPr algn="ctr"/>
            <a:r>
              <a:rPr lang="en-US" sz="1400" dirty="0" smtClean="0"/>
              <a:t>slv</a:t>
            </a:r>
          </a:p>
        </p:txBody>
      </p:sp>
      <p:cxnSp>
        <p:nvCxnSpPr>
          <p:cNvPr id="36" name="Gerade Verbindung mit Pfeil 35"/>
          <p:cNvCxnSpPr>
            <a:stCxn id="52" idx="1"/>
            <a:endCxn id="35" idx="3"/>
          </p:cNvCxnSpPr>
          <p:nvPr/>
        </p:nvCxnSpPr>
        <p:spPr>
          <a:xfrm flipH="1">
            <a:off x="5337086" y="5499230"/>
            <a:ext cx="720080" cy="0"/>
          </a:xfrm>
          <a:prstGeom prst="straightConnector1">
            <a:avLst/>
          </a:prstGeom>
          <a:ln w="57150">
            <a:solidFill>
              <a:schemeClr val="accent3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/>
          <p:cNvCxnSpPr>
            <a:stCxn id="35" idx="1"/>
          </p:cNvCxnSpPr>
          <p:nvPr/>
        </p:nvCxnSpPr>
        <p:spPr>
          <a:xfrm flipH="1">
            <a:off x="4076945" y="5499230"/>
            <a:ext cx="630070" cy="0"/>
          </a:xfrm>
          <a:prstGeom prst="straightConnector1">
            <a:avLst/>
          </a:prstGeom>
          <a:ln w="57150">
            <a:solidFill>
              <a:schemeClr val="accent3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Form 46"/>
          <p:cNvCxnSpPr>
            <a:stCxn id="26" idx="1"/>
            <a:endCxn id="50" idx="3"/>
          </p:cNvCxnSpPr>
          <p:nvPr/>
        </p:nvCxnSpPr>
        <p:spPr>
          <a:xfrm rot="10800000" flipV="1">
            <a:off x="4076945" y="4464115"/>
            <a:ext cx="630070" cy="78758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winkelte Verbindung 59"/>
          <p:cNvCxnSpPr>
            <a:stCxn id="18" idx="1"/>
            <a:endCxn id="26" idx="3"/>
          </p:cNvCxnSpPr>
          <p:nvPr/>
        </p:nvCxnSpPr>
        <p:spPr>
          <a:xfrm rot="10800000" flipV="1">
            <a:off x="5337087" y="3901553"/>
            <a:ext cx="495055" cy="562562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feld 61"/>
          <p:cNvSpPr txBox="1"/>
          <p:nvPr/>
        </p:nvSpPr>
        <p:spPr>
          <a:xfrm>
            <a:off x="6597225" y="4734145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Control</a:t>
            </a:r>
            <a:endParaRPr lang="en-US" sz="1200" dirty="0"/>
          </a:p>
        </p:txBody>
      </p:sp>
      <p:sp>
        <p:nvSpPr>
          <p:cNvPr id="63" name="Textfeld 62"/>
          <p:cNvSpPr txBox="1"/>
          <p:nvPr/>
        </p:nvSpPr>
        <p:spPr>
          <a:xfrm>
            <a:off x="8127395" y="4734145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AHB1</a:t>
            </a:r>
            <a:endParaRPr lang="en-US" sz="1200" dirty="0"/>
          </a:p>
        </p:txBody>
      </p:sp>
      <p:sp>
        <p:nvSpPr>
          <p:cNvPr id="64" name="Textfeld 63"/>
          <p:cNvSpPr txBox="1"/>
          <p:nvPr/>
        </p:nvSpPr>
        <p:spPr>
          <a:xfrm>
            <a:off x="5472100" y="5222231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AHB2</a:t>
            </a:r>
            <a:endParaRPr lang="en-US" sz="1200" dirty="0"/>
          </a:p>
        </p:txBody>
      </p:sp>
      <p:sp>
        <p:nvSpPr>
          <p:cNvPr id="65" name="Rechteck 64"/>
          <p:cNvSpPr/>
          <p:nvPr/>
        </p:nvSpPr>
        <p:spPr>
          <a:xfrm>
            <a:off x="6057165" y="5274205"/>
            <a:ext cx="495055" cy="45005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AHB</a:t>
            </a:r>
          </a:p>
          <a:p>
            <a:pPr algn="ctr"/>
            <a:r>
              <a:rPr lang="en-US" sz="1000" dirty="0" smtClean="0"/>
              <a:t>mst</a:t>
            </a:r>
          </a:p>
        </p:txBody>
      </p:sp>
      <p:sp>
        <p:nvSpPr>
          <p:cNvPr id="66" name="Textfeld 65"/>
          <p:cNvSpPr txBox="1"/>
          <p:nvPr/>
        </p:nvSpPr>
        <p:spPr>
          <a:xfrm>
            <a:off x="6597225" y="5184195"/>
            <a:ext cx="11251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File-</a:t>
            </a:r>
          </a:p>
          <a:p>
            <a:r>
              <a:rPr lang="en-US" sz="1600" dirty="0" smtClean="0"/>
              <a:t>store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CCSDS File Delivery Protocol (CFDP)</a:t>
            </a:r>
            <a:endParaRPr lang="en-US" dirty="0"/>
          </a:p>
        </p:txBody>
      </p:sp>
      <p:pic>
        <p:nvPicPr>
          <p:cNvPr id="46082" name="Picture 2" descr="C:\Users\OneWingedAngel\Desktop\CFDP\cfd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110" y="1583795"/>
            <a:ext cx="3510390" cy="3066147"/>
          </a:xfrm>
          <a:prstGeom prst="rect">
            <a:avLst/>
          </a:prstGeom>
          <a:noFill/>
        </p:spPr>
      </p:pic>
      <p:sp>
        <p:nvSpPr>
          <p:cNvPr id="9" name="Rechteck 8"/>
          <p:cNvSpPr/>
          <p:nvPr/>
        </p:nvSpPr>
        <p:spPr>
          <a:xfrm>
            <a:off x="431540" y="1223755"/>
            <a:ext cx="6390709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Delay tolerant File Delivery Protocol for Space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Configuration parameters to adapt communication</a:t>
            </a:r>
          </a:p>
          <a:p>
            <a:r>
              <a:rPr lang="en-US" sz="2000" dirty="0" smtClean="0"/>
              <a:t> (distance in l</a:t>
            </a:r>
            <a:r>
              <a:rPr lang="en-US" sz="2000" dirty="0" smtClean="0">
                <a:sym typeface="Wingdings" pitchFamily="2" charset="2"/>
              </a:rPr>
              <a:t>ight-time, timer limits, IDs …</a:t>
            </a:r>
            <a:r>
              <a:rPr lang="en-US" sz="2000" dirty="0" smtClean="0"/>
              <a:t>)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Reliable file transfer and remote file system  </a:t>
            </a:r>
          </a:p>
          <a:p>
            <a:r>
              <a:rPr lang="en-US" sz="2000" dirty="0" smtClean="0"/>
              <a:t>  management over interplanetary distances</a:t>
            </a:r>
          </a:p>
          <a:p>
            <a:endParaRPr lang="en-US" sz="2000" dirty="0" smtClean="0"/>
          </a:p>
          <a:p>
            <a:r>
              <a:rPr lang="en-US" sz="2000" b="1" dirty="0" smtClean="0"/>
              <a:t>Features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 Unreliable and reliable sender 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 Delivery of files and user messages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 Reliability: CRC / File Checksum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 maximum 64kB packet size, 4GB file size</a:t>
            </a:r>
          </a:p>
          <a:p>
            <a:endParaRPr lang="en-US" sz="2000" b="1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151348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requirements driving the Architecture</a:t>
            </a:r>
            <a:endParaRPr lang="en-US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84175" y="3474005"/>
            <a:ext cx="8375650" cy="630070"/>
            <a:chOff x="0" y="4443"/>
            <a:chExt cx="8375650" cy="1029600"/>
          </a:xfrm>
          <a:solidFill>
            <a:schemeClr val="accent2"/>
          </a:solidFill>
        </p:grpSpPr>
        <p:sp>
          <p:nvSpPr>
            <p:cNvPr id="10" name="Abgerundetes Rechteck 9"/>
            <p:cNvSpPr/>
            <p:nvPr/>
          </p:nvSpPr>
          <p:spPr>
            <a:xfrm>
              <a:off x="0" y="4443"/>
              <a:ext cx="8375650" cy="102960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Abgerundetes Rechteck 4"/>
            <p:cNvSpPr/>
            <p:nvPr/>
          </p:nvSpPr>
          <p:spPr>
            <a:xfrm>
              <a:off x="50261" y="54704"/>
              <a:ext cx="8275128" cy="92907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l" defTabSz="12446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kern="1200" dirty="0" smtClean="0"/>
                <a:t>Variability</a:t>
              </a:r>
              <a:endParaRPr lang="de-DE" sz="2800" kern="1200" dirty="0"/>
            </a:p>
          </p:txBody>
        </p:sp>
      </p:grpSp>
      <p:grpSp>
        <p:nvGrpSpPr>
          <p:cNvPr id="7" name="Gruppieren 6"/>
          <p:cNvGrpSpPr/>
          <p:nvPr/>
        </p:nvGrpSpPr>
        <p:grpSpPr>
          <a:xfrm>
            <a:off x="384175" y="1088740"/>
            <a:ext cx="8375650" cy="630070"/>
            <a:chOff x="0" y="2827181"/>
            <a:chExt cx="8375650" cy="1029600"/>
          </a:xfrm>
        </p:grpSpPr>
        <p:sp>
          <p:nvSpPr>
            <p:cNvPr id="8" name="Abgerundetes Rechteck 7"/>
            <p:cNvSpPr/>
            <p:nvPr/>
          </p:nvSpPr>
          <p:spPr>
            <a:xfrm>
              <a:off x="0" y="2827181"/>
              <a:ext cx="8375650" cy="10296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Abgerundetes Rechteck 6"/>
            <p:cNvSpPr/>
            <p:nvPr/>
          </p:nvSpPr>
          <p:spPr>
            <a:xfrm>
              <a:off x="50261" y="2877442"/>
              <a:ext cx="8275128" cy="92907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l" defTabSz="12446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kern="1200" dirty="0" smtClean="0"/>
                <a:t>Performance</a:t>
              </a:r>
              <a:endParaRPr lang="de-DE" sz="2800" kern="1200" dirty="0"/>
            </a:p>
          </p:txBody>
        </p:sp>
      </p:grpSp>
      <p:sp>
        <p:nvSpPr>
          <p:cNvPr id="12" name="Rechteck 11"/>
          <p:cNvSpPr/>
          <p:nvPr/>
        </p:nvSpPr>
        <p:spPr>
          <a:xfrm>
            <a:off x="566555" y="2123855"/>
            <a:ext cx="8325925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smtClean="0"/>
              <a:t>ESA Euclid Mission</a:t>
            </a:r>
            <a:endParaRPr lang="de-DE" dirty="0" smtClean="0"/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 850Gbit/Day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 75Mbit/s </a:t>
            </a:r>
            <a:r>
              <a:rPr lang="de-DE" dirty="0" err="1" smtClean="0"/>
              <a:t>downlink</a:t>
            </a:r>
            <a:endParaRPr lang="de-DE" dirty="0" smtClean="0"/>
          </a:p>
          <a:p>
            <a:pPr lvl="1">
              <a:buFont typeface="Arial" pitchFamily="34" charset="0"/>
              <a:buChar char="•"/>
            </a:pPr>
            <a:endParaRPr lang="de-DE" dirty="0" smtClean="0"/>
          </a:p>
          <a:p>
            <a:pPr lvl="1">
              <a:buFont typeface="Arial" pitchFamily="34" charset="0"/>
              <a:buChar char="•"/>
            </a:pPr>
            <a:endParaRPr lang="de-DE" dirty="0" smtClean="0"/>
          </a:p>
          <a:p>
            <a:pPr lvl="1">
              <a:buFont typeface="Arial" pitchFamily="34" charset="0"/>
              <a:buChar char="•"/>
            </a:pPr>
            <a:endParaRPr lang="de-DE" dirty="0" smtClean="0"/>
          </a:p>
          <a:p>
            <a:pPr lvl="1">
              <a:buFont typeface="Arial" pitchFamily="34" charset="0"/>
              <a:buChar char="•"/>
            </a:pPr>
            <a:endParaRPr lang="de-DE" dirty="0" smtClean="0"/>
          </a:p>
          <a:p>
            <a:pPr lvl="1"/>
            <a:endParaRPr lang="de-DE" dirty="0" smtClean="0"/>
          </a:p>
          <a:p>
            <a:pPr lvl="0">
              <a:buFont typeface="Arial" pitchFamily="34" charset="0"/>
              <a:buChar char="•"/>
            </a:pPr>
            <a:r>
              <a:rPr lang="en-US" dirty="0" smtClean="0"/>
              <a:t> High Configurability</a:t>
            </a:r>
            <a:endParaRPr lang="de-DE" dirty="0" smtClean="0"/>
          </a:p>
          <a:p>
            <a:pPr lvl="0">
              <a:buFont typeface="Arial" pitchFamily="34" charset="0"/>
              <a:buChar char="•"/>
            </a:pPr>
            <a:r>
              <a:rPr lang="en-US" dirty="0" smtClean="0"/>
              <a:t> Different CCSDS encapsulation formats</a:t>
            </a:r>
            <a:endParaRPr lang="de-DE" dirty="0" smtClean="0"/>
          </a:p>
          <a:p>
            <a:pPr lvl="0">
              <a:buFont typeface="Arial" pitchFamily="34" charset="0"/>
              <a:buChar char="•"/>
            </a:pPr>
            <a:r>
              <a:rPr lang="en-US" dirty="0" smtClean="0"/>
              <a:t> Generic </a:t>
            </a:r>
            <a:r>
              <a:rPr lang="en-US" dirty="0" err="1" smtClean="0"/>
              <a:t>Filestore</a:t>
            </a:r>
            <a:r>
              <a:rPr lang="en-US" dirty="0" smtClean="0"/>
              <a:t> Interface</a:t>
            </a:r>
            <a:endParaRPr lang="de-DE" dirty="0" smtClean="0"/>
          </a:p>
          <a:p>
            <a:pPr lvl="0">
              <a:buFont typeface="Arial" pitchFamily="34" charset="0"/>
              <a:buChar char="•"/>
            </a:pPr>
            <a:r>
              <a:rPr lang="en-US" dirty="0" smtClean="0"/>
              <a:t> CAD Tool &amp; commercial library independence</a:t>
            </a:r>
          </a:p>
          <a:p>
            <a:endParaRPr lang="de-DE" dirty="0" smtClean="0"/>
          </a:p>
          <a:p>
            <a:pPr lvl="0">
              <a:buFont typeface="Arial" pitchFamily="34" charset="0"/>
              <a:buChar char="•"/>
            </a:pPr>
            <a:endParaRPr lang="de-DE" dirty="0"/>
          </a:p>
        </p:txBody>
      </p:sp>
      <p:sp>
        <p:nvSpPr>
          <p:cNvPr id="13" name="Rechteck 12"/>
          <p:cNvSpPr/>
          <p:nvPr/>
        </p:nvSpPr>
        <p:spPr>
          <a:xfrm>
            <a:off x="4463214" y="2123855"/>
            <a:ext cx="379943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 Next Generation Mass Memory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Average 1.5Gbit/s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Maximum 5Gbit/s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1005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 of the Study</a:t>
            </a:r>
            <a:endParaRPr lang="en-US" dirty="0"/>
          </a:p>
        </p:txBody>
      </p:sp>
      <p:grpSp>
        <p:nvGrpSpPr>
          <p:cNvPr id="37" name="Gruppieren 36"/>
          <p:cNvGrpSpPr/>
          <p:nvPr/>
        </p:nvGrpSpPr>
        <p:grpSpPr>
          <a:xfrm>
            <a:off x="3755124" y="1134163"/>
            <a:ext cx="4957336" cy="691776"/>
            <a:chOff x="2788502" y="88450"/>
            <a:chExt cx="4957336" cy="691776"/>
          </a:xfrm>
        </p:grpSpPr>
        <p:sp>
          <p:nvSpPr>
            <p:cNvPr id="38" name="Auf der gleichen Seite des Rechtecks liegende Ecken abrunden 37"/>
            <p:cNvSpPr/>
            <p:nvPr/>
          </p:nvSpPr>
          <p:spPr>
            <a:xfrm rot="5400000">
              <a:off x="4921282" y="-2044330"/>
              <a:ext cx="691776" cy="4957336"/>
            </a:xfrm>
            <a:prstGeom prst="round2Same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sp>
        <p:sp>
          <p:nvSpPr>
            <p:cNvPr id="39" name="Auf der gleichen Seite des Rechtecks liegende Ecken abrunden 4"/>
            <p:cNvSpPr/>
            <p:nvPr/>
          </p:nvSpPr>
          <p:spPr>
            <a:xfrm>
              <a:off x="2788502" y="122220"/>
              <a:ext cx="4923566" cy="6242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49530" tIns="24765" rIns="49530" bIns="24765" numCol="1" spcCol="1270" anchor="ctr" anchorCtr="0">
              <a:noAutofit/>
            </a:bodyPr>
            <a:lstStyle/>
            <a:p>
              <a:pPr marL="180975" lvl="1" indent="-11430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300" kern="1200" dirty="0" smtClean="0"/>
                <a:t>Features Selection</a:t>
              </a:r>
            </a:p>
            <a:p>
              <a:pPr marL="180975" lvl="1" indent="-11430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300" kern="1200" dirty="0" smtClean="0"/>
                <a:t>Hardware/Software Partitioning</a:t>
              </a:r>
            </a:p>
          </p:txBody>
        </p:sp>
      </p:grpSp>
      <p:grpSp>
        <p:nvGrpSpPr>
          <p:cNvPr id="40" name="Gruppieren 39"/>
          <p:cNvGrpSpPr/>
          <p:nvPr/>
        </p:nvGrpSpPr>
        <p:grpSpPr>
          <a:xfrm>
            <a:off x="966622" y="1047690"/>
            <a:ext cx="2788502" cy="864720"/>
            <a:chOff x="0" y="1977"/>
            <a:chExt cx="2788502" cy="864720"/>
          </a:xfrm>
        </p:grpSpPr>
        <p:sp>
          <p:nvSpPr>
            <p:cNvPr id="41" name="Abgerundetes Rechteck 40"/>
            <p:cNvSpPr/>
            <p:nvPr/>
          </p:nvSpPr>
          <p:spPr>
            <a:xfrm>
              <a:off x="0" y="1977"/>
              <a:ext cx="2788502" cy="864720"/>
            </a:xfrm>
            <a:prstGeom prst="round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sp>
        <p:sp>
          <p:nvSpPr>
            <p:cNvPr id="42" name="Abgerundetes Rechteck 6"/>
            <p:cNvSpPr/>
            <p:nvPr/>
          </p:nvSpPr>
          <p:spPr>
            <a:xfrm>
              <a:off x="42212" y="44189"/>
              <a:ext cx="2704078" cy="78029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 smtClean="0"/>
                <a:t>IP Core Definition</a:t>
              </a:r>
            </a:p>
          </p:txBody>
        </p:sp>
      </p:grpSp>
      <p:grpSp>
        <p:nvGrpSpPr>
          <p:cNvPr id="43" name="Gruppieren 42"/>
          <p:cNvGrpSpPr/>
          <p:nvPr/>
        </p:nvGrpSpPr>
        <p:grpSpPr>
          <a:xfrm>
            <a:off x="3755124" y="2042119"/>
            <a:ext cx="4957336" cy="691776"/>
            <a:chOff x="2788502" y="996406"/>
            <a:chExt cx="4957336" cy="691776"/>
          </a:xfrm>
        </p:grpSpPr>
        <p:sp>
          <p:nvSpPr>
            <p:cNvPr id="44" name="Auf der gleichen Seite des Rechtecks liegende Ecken abrunden 43"/>
            <p:cNvSpPr/>
            <p:nvPr/>
          </p:nvSpPr>
          <p:spPr>
            <a:xfrm rot="5400000">
              <a:off x="4921282" y="-1136374"/>
              <a:ext cx="691776" cy="4957336"/>
            </a:xfrm>
            <a:prstGeom prst="round2Same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sp>
        <p:sp>
          <p:nvSpPr>
            <p:cNvPr id="45" name="Auf der gleichen Seite des Rechtecks liegende Ecken abrunden 8"/>
            <p:cNvSpPr/>
            <p:nvPr/>
          </p:nvSpPr>
          <p:spPr>
            <a:xfrm>
              <a:off x="2788502" y="1030176"/>
              <a:ext cx="4923566" cy="6242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49530" tIns="24765" rIns="49530" bIns="24765" numCol="1" spcCol="1270" anchor="ctr" anchorCtr="0">
              <a:noAutofit/>
            </a:bodyPr>
            <a:lstStyle/>
            <a:p>
              <a:pPr marL="180975" lvl="1" indent="-11430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300" kern="1200" dirty="0" smtClean="0"/>
                <a:t>IP-Hardware modeled in </a:t>
              </a:r>
              <a:r>
                <a:rPr lang="en-US" sz="1300" kern="1200" dirty="0" err="1" smtClean="0"/>
                <a:t>SystemC</a:t>
              </a:r>
              <a:endParaRPr lang="de-DE" sz="1300" kern="1200" dirty="0"/>
            </a:p>
            <a:p>
              <a:pPr marL="180975" lvl="1" indent="-11430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300" kern="1200" dirty="0" smtClean="0"/>
                <a:t>Tests on </a:t>
              </a:r>
              <a:r>
                <a:rPr lang="en-US" sz="1300" kern="1200" dirty="0" err="1" smtClean="0"/>
                <a:t>SoCRocket</a:t>
              </a:r>
              <a:r>
                <a:rPr lang="en-US" sz="1300" kern="1200" dirty="0" smtClean="0"/>
                <a:t> Virtual Platform</a:t>
              </a:r>
              <a:endParaRPr lang="de-DE" sz="1300" kern="1200" dirty="0"/>
            </a:p>
          </p:txBody>
        </p:sp>
      </p:grpSp>
      <p:grpSp>
        <p:nvGrpSpPr>
          <p:cNvPr id="46" name="Gruppieren 45"/>
          <p:cNvGrpSpPr/>
          <p:nvPr/>
        </p:nvGrpSpPr>
        <p:grpSpPr>
          <a:xfrm>
            <a:off x="966622" y="1955646"/>
            <a:ext cx="2788502" cy="864720"/>
            <a:chOff x="0" y="909933"/>
            <a:chExt cx="2788502" cy="864720"/>
          </a:xfrm>
        </p:grpSpPr>
        <p:sp>
          <p:nvSpPr>
            <p:cNvPr id="47" name="Abgerundetes Rechteck 46"/>
            <p:cNvSpPr/>
            <p:nvPr/>
          </p:nvSpPr>
          <p:spPr>
            <a:xfrm>
              <a:off x="0" y="909933"/>
              <a:ext cx="2788502" cy="864720"/>
            </a:xfrm>
            <a:prstGeom prst="round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sp>
        <p:sp>
          <p:nvSpPr>
            <p:cNvPr id="48" name="Abgerundetes Rechteck 10"/>
            <p:cNvSpPr/>
            <p:nvPr/>
          </p:nvSpPr>
          <p:spPr>
            <a:xfrm>
              <a:off x="42212" y="952145"/>
              <a:ext cx="2704078" cy="78029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 smtClean="0"/>
                <a:t>SystemC IP Core Implementation</a:t>
              </a:r>
              <a:endParaRPr lang="de-DE" sz="2400" kern="1200" dirty="0"/>
            </a:p>
          </p:txBody>
        </p:sp>
      </p:grpSp>
      <p:grpSp>
        <p:nvGrpSpPr>
          <p:cNvPr id="49" name="Gruppieren 48"/>
          <p:cNvGrpSpPr/>
          <p:nvPr/>
        </p:nvGrpSpPr>
        <p:grpSpPr>
          <a:xfrm>
            <a:off x="3755124" y="2950075"/>
            <a:ext cx="4957336" cy="691776"/>
            <a:chOff x="2788502" y="1904362"/>
            <a:chExt cx="4957336" cy="691776"/>
          </a:xfrm>
        </p:grpSpPr>
        <p:sp>
          <p:nvSpPr>
            <p:cNvPr id="50" name="Auf der gleichen Seite des Rechtecks liegende Ecken abrunden 49"/>
            <p:cNvSpPr/>
            <p:nvPr/>
          </p:nvSpPr>
          <p:spPr>
            <a:xfrm rot="5400000">
              <a:off x="4921282" y="-228418"/>
              <a:ext cx="691776" cy="4957336"/>
            </a:xfrm>
            <a:prstGeom prst="round2Same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sp>
        <p:sp>
          <p:nvSpPr>
            <p:cNvPr id="51" name="Auf der gleichen Seite des Rechtecks liegende Ecken abrunden 12"/>
            <p:cNvSpPr/>
            <p:nvPr/>
          </p:nvSpPr>
          <p:spPr>
            <a:xfrm>
              <a:off x="2788502" y="1938132"/>
              <a:ext cx="4923566" cy="6242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49530" tIns="24765" rIns="49530" bIns="24765" numCol="1" spcCol="1270" anchor="ctr" anchorCtr="0">
              <a:noAutofit/>
            </a:bodyPr>
            <a:lstStyle/>
            <a:p>
              <a:pPr marL="180975" lvl="1" indent="-11430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300" kern="1200" dirty="0" smtClean="0"/>
                <a:t>VHDL - Hardware design based on </a:t>
              </a:r>
              <a:r>
                <a:rPr lang="en-US" sz="1300" kern="1200" dirty="0" err="1" smtClean="0"/>
                <a:t>SystemC</a:t>
              </a:r>
              <a:r>
                <a:rPr lang="en-US" sz="1300" kern="1200" dirty="0" smtClean="0"/>
                <a:t> models</a:t>
              </a:r>
            </a:p>
            <a:p>
              <a:pPr marL="180975" lvl="1" indent="-11430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300" kern="1200" dirty="0" smtClean="0"/>
                <a:t>SEE Mitigation and LEON2FT System integration</a:t>
              </a:r>
            </a:p>
          </p:txBody>
        </p:sp>
      </p:grpSp>
      <p:grpSp>
        <p:nvGrpSpPr>
          <p:cNvPr id="52" name="Gruppieren 51"/>
          <p:cNvGrpSpPr/>
          <p:nvPr/>
        </p:nvGrpSpPr>
        <p:grpSpPr>
          <a:xfrm>
            <a:off x="966622" y="2863602"/>
            <a:ext cx="2788502" cy="864720"/>
            <a:chOff x="0" y="1817889"/>
            <a:chExt cx="2788502" cy="864720"/>
          </a:xfrm>
        </p:grpSpPr>
        <p:sp>
          <p:nvSpPr>
            <p:cNvPr id="53" name="Abgerundetes Rechteck 52"/>
            <p:cNvSpPr/>
            <p:nvPr/>
          </p:nvSpPr>
          <p:spPr>
            <a:xfrm>
              <a:off x="0" y="1817889"/>
              <a:ext cx="2788502" cy="864720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</p:sp>
        <p:sp>
          <p:nvSpPr>
            <p:cNvPr id="54" name="Abgerundetes Rechteck 14"/>
            <p:cNvSpPr/>
            <p:nvPr/>
          </p:nvSpPr>
          <p:spPr>
            <a:xfrm>
              <a:off x="42212" y="1860101"/>
              <a:ext cx="2704078" cy="78029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 smtClean="0"/>
                <a:t>VHDL IP Core Implementation</a:t>
              </a:r>
            </a:p>
          </p:txBody>
        </p:sp>
      </p:grpSp>
      <p:grpSp>
        <p:nvGrpSpPr>
          <p:cNvPr id="55" name="Gruppieren 54"/>
          <p:cNvGrpSpPr/>
          <p:nvPr/>
        </p:nvGrpSpPr>
        <p:grpSpPr>
          <a:xfrm>
            <a:off x="3755124" y="3858030"/>
            <a:ext cx="4957336" cy="691776"/>
            <a:chOff x="2788502" y="2812317"/>
            <a:chExt cx="4957336" cy="691776"/>
          </a:xfrm>
        </p:grpSpPr>
        <p:sp>
          <p:nvSpPr>
            <p:cNvPr id="56" name="Auf der gleichen Seite des Rechtecks liegende Ecken abrunden 55"/>
            <p:cNvSpPr/>
            <p:nvPr/>
          </p:nvSpPr>
          <p:spPr>
            <a:xfrm rot="5400000">
              <a:off x="4921282" y="679537"/>
              <a:ext cx="691776" cy="4957336"/>
            </a:xfrm>
            <a:prstGeom prst="round2Same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sp>
        <p:sp>
          <p:nvSpPr>
            <p:cNvPr id="57" name="Auf der gleichen Seite des Rechtecks liegende Ecken abrunden 16"/>
            <p:cNvSpPr/>
            <p:nvPr/>
          </p:nvSpPr>
          <p:spPr>
            <a:xfrm>
              <a:off x="2788502" y="2846087"/>
              <a:ext cx="4923566" cy="6242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49530" tIns="24765" rIns="49530" bIns="24765" numCol="1" spcCol="1270" anchor="ctr" anchorCtr="0">
              <a:noAutofit/>
            </a:bodyPr>
            <a:lstStyle/>
            <a:p>
              <a:pPr marL="180975" lvl="1" indent="-11430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300" kern="1200" dirty="0" smtClean="0"/>
                <a:t>Map to a RASTA compatible FPGA prototyping board</a:t>
              </a:r>
            </a:p>
            <a:p>
              <a:pPr marL="180975" lvl="1" indent="-11430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300" kern="1200" dirty="0" smtClean="0"/>
                <a:t>Tests</a:t>
              </a:r>
            </a:p>
          </p:txBody>
        </p:sp>
      </p:grpSp>
      <p:grpSp>
        <p:nvGrpSpPr>
          <p:cNvPr id="58" name="Gruppieren 57"/>
          <p:cNvGrpSpPr/>
          <p:nvPr/>
        </p:nvGrpSpPr>
        <p:grpSpPr>
          <a:xfrm>
            <a:off x="966622" y="3771559"/>
            <a:ext cx="2788502" cy="864720"/>
            <a:chOff x="0" y="2725846"/>
            <a:chExt cx="2788502" cy="864720"/>
          </a:xfrm>
        </p:grpSpPr>
        <p:sp>
          <p:nvSpPr>
            <p:cNvPr id="59" name="Abgerundetes Rechteck 58"/>
            <p:cNvSpPr/>
            <p:nvPr/>
          </p:nvSpPr>
          <p:spPr>
            <a:xfrm>
              <a:off x="0" y="2725846"/>
              <a:ext cx="2788502" cy="864720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</p:sp>
        <p:sp>
          <p:nvSpPr>
            <p:cNvPr id="60" name="Abgerundetes Rechteck 18"/>
            <p:cNvSpPr/>
            <p:nvPr/>
          </p:nvSpPr>
          <p:spPr>
            <a:xfrm>
              <a:off x="42212" y="2768058"/>
              <a:ext cx="2704078" cy="78029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 smtClean="0"/>
                <a:t>IP Core Validation and Deployment</a:t>
              </a:r>
            </a:p>
          </p:txBody>
        </p:sp>
      </p:grpSp>
      <p:grpSp>
        <p:nvGrpSpPr>
          <p:cNvPr id="61" name="Gruppieren 60"/>
          <p:cNvGrpSpPr/>
          <p:nvPr/>
        </p:nvGrpSpPr>
        <p:grpSpPr>
          <a:xfrm>
            <a:off x="3755124" y="4765986"/>
            <a:ext cx="4957336" cy="691776"/>
            <a:chOff x="2788502" y="3720273"/>
            <a:chExt cx="4957336" cy="691776"/>
          </a:xfrm>
        </p:grpSpPr>
        <p:sp>
          <p:nvSpPr>
            <p:cNvPr id="62" name="Auf der gleichen Seite des Rechtecks liegende Ecken abrunden 61"/>
            <p:cNvSpPr/>
            <p:nvPr/>
          </p:nvSpPr>
          <p:spPr>
            <a:xfrm rot="5400000">
              <a:off x="4921282" y="1587493"/>
              <a:ext cx="691776" cy="4957336"/>
            </a:xfrm>
            <a:prstGeom prst="round2Same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sp>
        <p:sp>
          <p:nvSpPr>
            <p:cNvPr id="63" name="Auf der gleichen Seite des Rechtecks liegende Ecken abrunden 20"/>
            <p:cNvSpPr/>
            <p:nvPr/>
          </p:nvSpPr>
          <p:spPr>
            <a:xfrm>
              <a:off x="2788502" y="3754043"/>
              <a:ext cx="4923566" cy="6242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49530" tIns="24765" rIns="49530" bIns="24765" numCol="1" spcCol="1270" anchor="ctr" anchorCtr="0">
              <a:noAutofit/>
            </a:bodyPr>
            <a:lstStyle/>
            <a:p>
              <a:pPr marL="180975" lvl="1" indent="-11430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300" kern="1200" dirty="0" smtClean="0"/>
                <a:t>Map to FPGA technologies</a:t>
              </a:r>
            </a:p>
          </p:txBody>
        </p:sp>
      </p:grpSp>
      <p:grpSp>
        <p:nvGrpSpPr>
          <p:cNvPr id="64" name="Gruppieren 63"/>
          <p:cNvGrpSpPr/>
          <p:nvPr/>
        </p:nvGrpSpPr>
        <p:grpSpPr>
          <a:xfrm>
            <a:off x="966622" y="4679515"/>
            <a:ext cx="2788502" cy="864720"/>
            <a:chOff x="0" y="3633802"/>
            <a:chExt cx="2788502" cy="864720"/>
          </a:xfrm>
        </p:grpSpPr>
        <p:sp>
          <p:nvSpPr>
            <p:cNvPr id="65" name="Abgerundetes Rechteck 64"/>
            <p:cNvSpPr/>
            <p:nvPr/>
          </p:nvSpPr>
          <p:spPr>
            <a:xfrm>
              <a:off x="0" y="3633802"/>
              <a:ext cx="2788502" cy="864720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</p:sp>
        <p:sp>
          <p:nvSpPr>
            <p:cNvPr id="66" name="Abgerundetes Rechteck 22"/>
            <p:cNvSpPr/>
            <p:nvPr/>
          </p:nvSpPr>
          <p:spPr>
            <a:xfrm>
              <a:off x="42212" y="3676014"/>
              <a:ext cx="2704078" cy="78029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 smtClean="0"/>
                <a:t>Technology Mapping</a:t>
              </a:r>
            </a:p>
          </p:txBody>
        </p:sp>
      </p:grpSp>
      <p:sp>
        <p:nvSpPr>
          <p:cNvPr id="67" name="Pfeil nach rechts 66"/>
          <p:cNvSpPr/>
          <p:nvPr/>
        </p:nvSpPr>
        <p:spPr>
          <a:xfrm rot="5400000">
            <a:off x="-783596" y="2078851"/>
            <a:ext cx="2610292" cy="630070"/>
          </a:xfrm>
          <a:prstGeom prst="rightArrow">
            <a:avLst/>
          </a:prstGeom>
          <a:solidFill>
            <a:schemeClr val="bg2">
              <a:lumMod val="75000"/>
            </a:schemeClr>
          </a:solidFill>
          <a:ln w="190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68" name="Textfeld 67"/>
          <p:cNvSpPr txBox="1"/>
          <p:nvPr/>
        </p:nvSpPr>
        <p:spPr>
          <a:xfrm rot="5400000">
            <a:off x="-688941" y="2254226"/>
            <a:ext cx="2430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Current  Progress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 Box 139"/>
          <p:cNvSpPr txBox="1">
            <a:spLocks noChangeArrowheads="1"/>
          </p:cNvSpPr>
          <p:nvPr/>
        </p:nvSpPr>
        <p:spPr bwMode="gray">
          <a:xfrm>
            <a:off x="251521" y="1178749"/>
            <a:ext cx="3645404" cy="459051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64" name="Text Box 139"/>
          <p:cNvSpPr txBox="1">
            <a:spLocks noChangeArrowheads="1"/>
          </p:cNvSpPr>
          <p:nvPr/>
        </p:nvSpPr>
        <p:spPr bwMode="gray">
          <a:xfrm>
            <a:off x="5247075" y="1133745"/>
            <a:ext cx="3330370" cy="463551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CFDP-IP System Architecture</a:t>
            </a:r>
            <a:endParaRPr lang="en-US" dirty="0"/>
          </a:p>
        </p:txBody>
      </p:sp>
      <p:sp>
        <p:nvSpPr>
          <p:cNvPr id="8" name="Text Box 139"/>
          <p:cNvSpPr txBox="1">
            <a:spLocks noChangeArrowheads="1"/>
          </p:cNvSpPr>
          <p:nvPr/>
        </p:nvSpPr>
        <p:spPr bwMode="gray">
          <a:xfrm>
            <a:off x="5562110" y="1628800"/>
            <a:ext cx="2835315" cy="13051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CFDP RTEMS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kern="0" dirty="0" smtClean="0"/>
              <a:t>Software</a:t>
            </a:r>
            <a:endParaRPr kumimoji="0" lang="de-DE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386535" y="4239090"/>
            <a:ext cx="855095" cy="108012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3" name="Rechteck 12"/>
          <p:cNvSpPr/>
          <p:nvPr/>
        </p:nvSpPr>
        <p:spPr>
          <a:xfrm>
            <a:off x="1556664" y="1358770"/>
            <a:ext cx="1845205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4" name="Rechteck 13"/>
          <p:cNvSpPr/>
          <p:nvPr/>
        </p:nvSpPr>
        <p:spPr>
          <a:xfrm>
            <a:off x="1556665" y="4554125"/>
            <a:ext cx="1845205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2" name="Textfeld 21"/>
          <p:cNvSpPr txBox="1"/>
          <p:nvPr/>
        </p:nvSpPr>
        <p:spPr>
          <a:xfrm>
            <a:off x="1556665" y="1349478"/>
            <a:ext cx="18452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Management Information Base</a:t>
            </a:r>
            <a:endParaRPr lang="en-US" sz="1100" dirty="0"/>
          </a:p>
        </p:txBody>
      </p:sp>
      <p:sp>
        <p:nvSpPr>
          <p:cNvPr id="25" name="Textfeld 24"/>
          <p:cNvSpPr txBox="1"/>
          <p:nvPr/>
        </p:nvSpPr>
        <p:spPr>
          <a:xfrm>
            <a:off x="1556665" y="4525960"/>
            <a:ext cx="184520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Encapsulation</a:t>
            </a:r>
          </a:p>
          <a:p>
            <a:r>
              <a:rPr lang="en-US" sz="1300" dirty="0" smtClean="0"/>
              <a:t>Service</a:t>
            </a:r>
            <a:endParaRPr lang="en-US" sz="1300" dirty="0"/>
          </a:p>
        </p:txBody>
      </p:sp>
      <p:sp>
        <p:nvSpPr>
          <p:cNvPr id="26" name="Textfeld 25"/>
          <p:cNvSpPr txBox="1"/>
          <p:nvPr/>
        </p:nvSpPr>
        <p:spPr>
          <a:xfrm>
            <a:off x="296525" y="4194086"/>
            <a:ext cx="112512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PDU</a:t>
            </a:r>
          </a:p>
          <a:p>
            <a:r>
              <a:rPr lang="en-US" sz="1300" dirty="0" smtClean="0"/>
              <a:t>Serializer/</a:t>
            </a:r>
          </a:p>
          <a:p>
            <a:r>
              <a:rPr lang="en-US" sz="1300" dirty="0" smtClean="0"/>
              <a:t>Deserializer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251520" y="1195590"/>
            <a:ext cx="1350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CFDP</a:t>
            </a:r>
          </a:p>
          <a:p>
            <a:r>
              <a:rPr lang="en-US" sz="1400" dirty="0" smtClean="0"/>
              <a:t>IP Core</a:t>
            </a:r>
            <a:endParaRPr lang="en-US" sz="1400" dirty="0"/>
          </a:p>
        </p:txBody>
      </p:sp>
      <p:cxnSp>
        <p:nvCxnSpPr>
          <p:cNvPr id="35" name="Form 34"/>
          <p:cNvCxnSpPr/>
          <p:nvPr/>
        </p:nvCxnSpPr>
        <p:spPr>
          <a:xfrm rot="10800000" flipV="1">
            <a:off x="1241631" y="5184195"/>
            <a:ext cx="315035" cy="1"/>
          </a:xfrm>
          <a:prstGeom prst="bentConnector3">
            <a:avLst>
              <a:gd name="adj1" fmla="val 50000"/>
            </a:avLst>
          </a:prstGeom>
          <a:ln w="3810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55"/>
          <p:cNvSpPr txBox="1"/>
          <p:nvPr/>
        </p:nvSpPr>
        <p:spPr>
          <a:xfrm>
            <a:off x="5292080" y="1178750"/>
            <a:ext cx="2565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LEON2FT Processor </a:t>
            </a:r>
            <a:endParaRPr lang="en-US" dirty="0"/>
          </a:p>
        </p:txBody>
      </p:sp>
      <p:sp>
        <p:nvSpPr>
          <p:cNvPr id="91" name="Rechteck 90"/>
          <p:cNvSpPr/>
          <p:nvPr/>
        </p:nvSpPr>
        <p:spPr>
          <a:xfrm>
            <a:off x="7137285" y="4509120"/>
            <a:ext cx="1620180" cy="11251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Communication Interface</a:t>
            </a:r>
          </a:p>
        </p:txBody>
      </p:sp>
      <p:cxnSp>
        <p:nvCxnSpPr>
          <p:cNvPr id="116" name="Form 34"/>
          <p:cNvCxnSpPr/>
          <p:nvPr/>
        </p:nvCxnSpPr>
        <p:spPr>
          <a:xfrm rot="10800000" flipV="1">
            <a:off x="1241630" y="5049179"/>
            <a:ext cx="315035" cy="1"/>
          </a:xfrm>
          <a:prstGeom prst="bentConnector3">
            <a:avLst>
              <a:gd name="adj1" fmla="val 50000"/>
            </a:avLst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echteck 118"/>
          <p:cNvSpPr/>
          <p:nvPr/>
        </p:nvSpPr>
        <p:spPr>
          <a:xfrm>
            <a:off x="1556665" y="2393885"/>
            <a:ext cx="1845205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20" name="Rechteck 119"/>
          <p:cNvSpPr/>
          <p:nvPr/>
        </p:nvSpPr>
        <p:spPr>
          <a:xfrm>
            <a:off x="1556664" y="3474005"/>
            <a:ext cx="1845205" cy="810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22" name="Textfeld 121"/>
          <p:cNvSpPr txBox="1"/>
          <p:nvPr/>
        </p:nvSpPr>
        <p:spPr>
          <a:xfrm>
            <a:off x="1556665" y="2371527"/>
            <a:ext cx="184520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Transaction Manager</a:t>
            </a:r>
            <a:endParaRPr lang="en-US" sz="1300" dirty="0"/>
          </a:p>
        </p:txBody>
      </p:sp>
      <p:sp>
        <p:nvSpPr>
          <p:cNvPr id="123" name="Textfeld 122"/>
          <p:cNvSpPr txBox="1"/>
          <p:nvPr/>
        </p:nvSpPr>
        <p:spPr>
          <a:xfrm>
            <a:off x="1556665" y="3429000"/>
            <a:ext cx="18902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Transaction Processor</a:t>
            </a:r>
            <a:endParaRPr lang="en-US" sz="1300" dirty="0"/>
          </a:p>
        </p:txBody>
      </p:sp>
      <p:cxnSp>
        <p:nvCxnSpPr>
          <p:cNvPr id="124" name="Gewinkelte Verbindung 59"/>
          <p:cNvCxnSpPr>
            <a:stCxn id="120" idx="1"/>
          </p:cNvCxnSpPr>
          <p:nvPr/>
        </p:nvCxnSpPr>
        <p:spPr>
          <a:xfrm rot="10800000" flipV="1">
            <a:off x="971600" y="3879050"/>
            <a:ext cx="585064" cy="360040"/>
          </a:xfrm>
          <a:prstGeom prst="bentConnector3">
            <a:avLst>
              <a:gd name="adj1" fmla="val 99807"/>
            </a:avLst>
          </a:prstGeom>
          <a:ln w="3810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Gewinkelte Verbindung 125"/>
          <p:cNvCxnSpPr>
            <a:stCxn id="119" idx="0"/>
          </p:cNvCxnSpPr>
          <p:nvPr/>
        </p:nvCxnSpPr>
        <p:spPr>
          <a:xfrm rot="16200000" flipV="1">
            <a:off x="2366756" y="2281372"/>
            <a:ext cx="225025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bg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Gewinkelte Verbindung 126"/>
          <p:cNvCxnSpPr>
            <a:stCxn id="119" idx="2"/>
            <a:endCxn id="120" idx="0"/>
          </p:cNvCxnSpPr>
          <p:nvPr/>
        </p:nvCxnSpPr>
        <p:spPr>
          <a:xfrm rot="5400000">
            <a:off x="2344253" y="3338990"/>
            <a:ext cx="270030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bg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chteck 127"/>
          <p:cNvSpPr/>
          <p:nvPr/>
        </p:nvSpPr>
        <p:spPr>
          <a:xfrm>
            <a:off x="2096725" y="3789039"/>
            <a:ext cx="540060" cy="405046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Class1</a:t>
            </a:r>
          </a:p>
        </p:txBody>
      </p:sp>
      <p:sp>
        <p:nvSpPr>
          <p:cNvPr id="129" name="Rechteck 128"/>
          <p:cNvSpPr/>
          <p:nvPr/>
        </p:nvSpPr>
        <p:spPr>
          <a:xfrm>
            <a:off x="2708284" y="3789039"/>
            <a:ext cx="567827" cy="405046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Class2</a:t>
            </a:r>
          </a:p>
        </p:txBody>
      </p:sp>
      <p:sp>
        <p:nvSpPr>
          <p:cNvPr id="130" name="Rechteck 129"/>
          <p:cNvSpPr/>
          <p:nvPr/>
        </p:nvSpPr>
        <p:spPr>
          <a:xfrm>
            <a:off x="2276745" y="2798930"/>
            <a:ext cx="945105" cy="3600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 smtClean="0"/>
          </a:p>
        </p:txBody>
      </p:sp>
      <p:sp>
        <p:nvSpPr>
          <p:cNvPr id="131" name="Rechteck 130"/>
          <p:cNvSpPr/>
          <p:nvPr/>
        </p:nvSpPr>
        <p:spPr>
          <a:xfrm>
            <a:off x="2321750" y="2753925"/>
            <a:ext cx="945105" cy="3600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 smtClean="0"/>
          </a:p>
        </p:txBody>
      </p:sp>
      <p:sp>
        <p:nvSpPr>
          <p:cNvPr id="132" name="Rechteck 131"/>
          <p:cNvSpPr/>
          <p:nvPr/>
        </p:nvSpPr>
        <p:spPr>
          <a:xfrm>
            <a:off x="2366755" y="2708920"/>
            <a:ext cx="945105" cy="3600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Context</a:t>
            </a:r>
          </a:p>
        </p:txBody>
      </p:sp>
      <p:cxnSp>
        <p:nvCxnSpPr>
          <p:cNvPr id="139" name="Form 138"/>
          <p:cNvCxnSpPr/>
          <p:nvPr/>
        </p:nvCxnSpPr>
        <p:spPr>
          <a:xfrm rot="5400000" flipH="1" flipV="1">
            <a:off x="409037" y="3091463"/>
            <a:ext cx="1440160" cy="855095"/>
          </a:xfrm>
          <a:prstGeom prst="bentConnector2">
            <a:avLst/>
          </a:prstGeom>
          <a:ln w="3810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Rechteck 136"/>
          <p:cNvSpPr/>
          <p:nvPr/>
        </p:nvSpPr>
        <p:spPr>
          <a:xfrm>
            <a:off x="2141730" y="1718810"/>
            <a:ext cx="1170130" cy="3600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Configuration</a:t>
            </a:r>
          </a:p>
        </p:txBody>
      </p:sp>
      <p:sp>
        <p:nvSpPr>
          <p:cNvPr id="51" name="Pfeil nach rechts 50"/>
          <p:cNvSpPr/>
          <p:nvPr/>
        </p:nvSpPr>
        <p:spPr>
          <a:xfrm>
            <a:off x="3851918" y="4554125"/>
            <a:ext cx="3375377" cy="585065"/>
          </a:xfrm>
          <a:prstGeom prst="rightArrow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Packet  Data</a:t>
            </a:r>
          </a:p>
        </p:txBody>
      </p:sp>
      <p:sp>
        <p:nvSpPr>
          <p:cNvPr id="46" name="Rechteck 45"/>
          <p:cNvSpPr/>
          <p:nvPr/>
        </p:nvSpPr>
        <p:spPr>
          <a:xfrm>
            <a:off x="5607115" y="3383995"/>
            <a:ext cx="1620180" cy="9001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File Store</a:t>
            </a:r>
          </a:p>
        </p:txBody>
      </p:sp>
      <p:sp>
        <p:nvSpPr>
          <p:cNvPr id="48" name="Pfeil nach links 47"/>
          <p:cNvSpPr/>
          <p:nvPr/>
        </p:nvSpPr>
        <p:spPr>
          <a:xfrm>
            <a:off x="3761909" y="1538790"/>
            <a:ext cx="1575175" cy="630070"/>
          </a:xfrm>
          <a:prstGeom prst="leftArrow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Configuration</a:t>
            </a:r>
          </a:p>
        </p:txBody>
      </p:sp>
      <p:sp>
        <p:nvSpPr>
          <p:cNvPr id="49" name="Pfeil nach links 48"/>
          <p:cNvSpPr/>
          <p:nvPr/>
        </p:nvSpPr>
        <p:spPr>
          <a:xfrm>
            <a:off x="3761910" y="3519010"/>
            <a:ext cx="1980220" cy="630070"/>
          </a:xfrm>
          <a:prstGeom prst="leftArrow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File Data</a:t>
            </a:r>
          </a:p>
        </p:txBody>
      </p:sp>
      <p:sp>
        <p:nvSpPr>
          <p:cNvPr id="50" name="Pfeil nach links 49"/>
          <p:cNvSpPr/>
          <p:nvPr/>
        </p:nvSpPr>
        <p:spPr>
          <a:xfrm>
            <a:off x="3761909" y="2303875"/>
            <a:ext cx="1575175" cy="630070"/>
          </a:xfrm>
          <a:prstGeom prst="leftArrow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Control</a:t>
            </a:r>
          </a:p>
        </p:txBody>
      </p:sp>
      <p:sp>
        <p:nvSpPr>
          <p:cNvPr id="52" name="Pfeil nach links 51"/>
          <p:cNvSpPr/>
          <p:nvPr/>
        </p:nvSpPr>
        <p:spPr>
          <a:xfrm>
            <a:off x="3806915" y="5049180"/>
            <a:ext cx="3420380" cy="585065"/>
          </a:xfrm>
          <a:prstGeom prst="leftArrow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Packet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PDU Serialization/</a:t>
            </a:r>
            <a:r>
              <a:rPr lang="en-US" dirty="0" err="1" smtClean="0"/>
              <a:t>Deserialization</a:t>
            </a:r>
            <a:r>
              <a:rPr lang="en-US" dirty="0" smtClean="0"/>
              <a:t> Pipeline</a:t>
            </a:r>
            <a:endParaRPr lang="en-US" dirty="0"/>
          </a:p>
        </p:txBody>
      </p:sp>
      <p:sp>
        <p:nvSpPr>
          <p:cNvPr id="6" name="Rechteck 5"/>
          <p:cNvSpPr/>
          <p:nvPr/>
        </p:nvSpPr>
        <p:spPr>
          <a:xfrm>
            <a:off x="2321750" y="1538790"/>
            <a:ext cx="1614988" cy="13501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8" name="Textfeld 7"/>
          <p:cNvSpPr txBox="1"/>
          <p:nvPr/>
        </p:nvSpPr>
        <p:spPr>
          <a:xfrm>
            <a:off x="2361564" y="1516432"/>
            <a:ext cx="14799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PDU </a:t>
            </a:r>
            <a:r>
              <a:rPr lang="en-US" sz="1300" dirty="0" err="1" smtClean="0"/>
              <a:t>Serializer</a:t>
            </a:r>
            <a:endParaRPr lang="en-US" sz="1300" dirty="0"/>
          </a:p>
        </p:txBody>
      </p:sp>
      <p:sp>
        <p:nvSpPr>
          <p:cNvPr id="14" name="Rechteck 13"/>
          <p:cNvSpPr/>
          <p:nvPr/>
        </p:nvSpPr>
        <p:spPr>
          <a:xfrm>
            <a:off x="4341783" y="1493784"/>
            <a:ext cx="1305144" cy="32853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5" name="Rechteck 14"/>
          <p:cNvSpPr/>
          <p:nvPr/>
        </p:nvSpPr>
        <p:spPr>
          <a:xfrm>
            <a:off x="2321750" y="3429000"/>
            <a:ext cx="1614988" cy="13501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6" name="Textfeld 15"/>
          <p:cNvSpPr txBox="1"/>
          <p:nvPr/>
        </p:nvSpPr>
        <p:spPr>
          <a:xfrm>
            <a:off x="2361564" y="3406641"/>
            <a:ext cx="14799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PDU </a:t>
            </a:r>
            <a:r>
              <a:rPr lang="en-US" sz="1300" dirty="0" err="1" smtClean="0"/>
              <a:t>Deserializer</a:t>
            </a:r>
            <a:endParaRPr lang="en-US" sz="1300" dirty="0"/>
          </a:p>
        </p:txBody>
      </p:sp>
      <p:sp>
        <p:nvSpPr>
          <p:cNvPr id="20" name="Rechteck 19"/>
          <p:cNvSpPr/>
          <p:nvPr/>
        </p:nvSpPr>
        <p:spPr>
          <a:xfrm>
            <a:off x="6051973" y="1493785"/>
            <a:ext cx="1350149" cy="32853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1" name="Rechteck 20"/>
          <p:cNvSpPr/>
          <p:nvPr/>
        </p:nvSpPr>
        <p:spPr>
          <a:xfrm>
            <a:off x="7852172" y="3789040"/>
            <a:ext cx="855094" cy="63007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AHB</a:t>
            </a:r>
          </a:p>
        </p:txBody>
      </p:sp>
      <p:sp>
        <p:nvSpPr>
          <p:cNvPr id="22" name="Rechteck 21"/>
          <p:cNvSpPr/>
          <p:nvPr/>
        </p:nvSpPr>
        <p:spPr>
          <a:xfrm>
            <a:off x="7852172" y="1943835"/>
            <a:ext cx="855094" cy="63007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AHB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4301971" y="1516433"/>
            <a:ext cx="1479972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Encapsulation Service</a:t>
            </a:r>
          </a:p>
          <a:p>
            <a:endParaRPr lang="en-US" sz="1300" dirty="0" smtClean="0"/>
          </a:p>
          <a:p>
            <a:endParaRPr lang="en-US" sz="1300" dirty="0" smtClean="0"/>
          </a:p>
          <a:p>
            <a:endParaRPr lang="en-US" sz="1300" dirty="0" smtClean="0"/>
          </a:p>
        </p:txBody>
      </p:sp>
      <p:sp>
        <p:nvSpPr>
          <p:cNvPr id="24" name="Textfeld 23"/>
          <p:cNvSpPr txBox="1"/>
          <p:nvPr/>
        </p:nvSpPr>
        <p:spPr>
          <a:xfrm>
            <a:off x="6012161" y="1493785"/>
            <a:ext cx="14799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err="1" smtClean="0"/>
              <a:t>Unitdata</a:t>
            </a:r>
            <a:r>
              <a:rPr lang="en-US" sz="1300" dirty="0" smtClean="0"/>
              <a:t> Transfer Interface</a:t>
            </a:r>
            <a:endParaRPr lang="en-US" sz="1300" dirty="0"/>
          </a:p>
        </p:txBody>
      </p:sp>
      <p:sp>
        <p:nvSpPr>
          <p:cNvPr id="30" name="Rechteck 29"/>
          <p:cNvSpPr/>
          <p:nvPr/>
        </p:nvSpPr>
        <p:spPr>
          <a:xfrm>
            <a:off x="391728" y="1538790"/>
            <a:ext cx="1440160" cy="13501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31" name="Rechteck 30"/>
          <p:cNvSpPr/>
          <p:nvPr/>
        </p:nvSpPr>
        <p:spPr>
          <a:xfrm>
            <a:off x="436733" y="3429000"/>
            <a:ext cx="1395155" cy="13501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351916" y="1493785"/>
            <a:ext cx="14799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Transaction</a:t>
            </a:r>
          </a:p>
          <a:p>
            <a:r>
              <a:rPr lang="en-US" sz="1300" dirty="0" smtClean="0"/>
              <a:t>Processor</a:t>
            </a:r>
            <a:endParaRPr lang="en-US" sz="1300" dirty="0"/>
          </a:p>
        </p:txBody>
      </p:sp>
      <p:sp>
        <p:nvSpPr>
          <p:cNvPr id="33" name="Textfeld 32"/>
          <p:cNvSpPr txBox="1"/>
          <p:nvPr/>
        </p:nvSpPr>
        <p:spPr>
          <a:xfrm>
            <a:off x="391728" y="3383995"/>
            <a:ext cx="14799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Transaction</a:t>
            </a:r>
          </a:p>
          <a:p>
            <a:r>
              <a:rPr lang="en-US" sz="1300" dirty="0" smtClean="0"/>
              <a:t>Manager</a:t>
            </a:r>
            <a:endParaRPr lang="en-US" sz="1300" dirty="0"/>
          </a:p>
        </p:txBody>
      </p:sp>
      <p:sp>
        <p:nvSpPr>
          <p:cNvPr id="34" name="Pfeil nach rechts 33"/>
          <p:cNvSpPr/>
          <p:nvPr/>
        </p:nvSpPr>
        <p:spPr>
          <a:xfrm>
            <a:off x="3981743" y="1898830"/>
            <a:ext cx="315035" cy="630070"/>
          </a:xfrm>
          <a:prstGeom prst="rightArrow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35" name="Pfeil nach rechts 34"/>
          <p:cNvSpPr/>
          <p:nvPr/>
        </p:nvSpPr>
        <p:spPr>
          <a:xfrm rot="10800000">
            <a:off x="3981743" y="3789040"/>
            <a:ext cx="315035" cy="630070"/>
          </a:xfrm>
          <a:prstGeom prst="rightArrow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36" name="Pfeil nach rechts 35"/>
          <p:cNvSpPr/>
          <p:nvPr/>
        </p:nvSpPr>
        <p:spPr>
          <a:xfrm>
            <a:off x="5691933" y="1898830"/>
            <a:ext cx="315035" cy="630070"/>
          </a:xfrm>
          <a:prstGeom prst="rightArrow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37" name="Pfeil nach rechts 36"/>
          <p:cNvSpPr/>
          <p:nvPr/>
        </p:nvSpPr>
        <p:spPr>
          <a:xfrm rot="10800000">
            <a:off x="5691933" y="3789040"/>
            <a:ext cx="315035" cy="630070"/>
          </a:xfrm>
          <a:prstGeom prst="rightArrow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38" name="Pfeil nach rechts 37"/>
          <p:cNvSpPr/>
          <p:nvPr/>
        </p:nvSpPr>
        <p:spPr>
          <a:xfrm>
            <a:off x="7447128" y="1898830"/>
            <a:ext cx="315035" cy="630070"/>
          </a:xfrm>
          <a:prstGeom prst="rightArrow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39" name="Pfeil nach rechts 38"/>
          <p:cNvSpPr/>
          <p:nvPr/>
        </p:nvSpPr>
        <p:spPr>
          <a:xfrm rot="10800000">
            <a:off x="7447128" y="3789040"/>
            <a:ext cx="315035" cy="630070"/>
          </a:xfrm>
          <a:prstGeom prst="rightArrow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3626895" y="5094185"/>
            <a:ext cx="5085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 throughput of processing pipeline:</a:t>
            </a:r>
          </a:p>
          <a:p>
            <a:r>
              <a:rPr lang="en-US" dirty="0" smtClean="0"/>
              <a:t>up to 1Word/cycle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400 MB/s @ 100MHz</a:t>
            </a:r>
            <a:endParaRPr lang="en-US" dirty="0"/>
          </a:p>
        </p:txBody>
      </p:sp>
      <p:sp>
        <p:nvSpPr>
          <p:cNvPr id="44" name="Rechteck 43"/>
          <p:cNvSpPr/>
          <p:nvPr/>
        </p:nvSpPr>
        <p:spPr>
          <a:xfrm>
            <a:off x="3171652" y="2146214"/>
            <a:ext cx="675075" cy="2700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ACK</a:t>
            </a:r>
          </a:p>
        </p:txBody>
      </p:sp>
      <p:sp>
        <p:nvSpPr>
          <p:cNvPr id="45" name="Rechteck 44"/>
          <p:cNvSpPr/>
          <p:nvPr/>
        </p:nvSpPr>
        <p:spPr>
          <a:xfrm>
            <a:off x="3171652" y="1831179"/>
            <a:ext cx="675075" cy="2700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Filedata</a:t>
            </a:r>
            <a:endParaRPr lang="en-US" sz="1000" dirty="0" smtClean="0">
              <a:solidFill>
                <a:schemeClr val="tx1"/>
              </a:solidFill>
            </a:endParaRPr>
          </a:p>
        </p:txBody>
      </p:sp>
      <p:sp>
        <p:nvSpPr>
          <p:cNvPr id="46" name="Rechteck 45"/>
          <p:cNvSpPr/>
          <p:nvPr/>
        </p:nvSpPr>
        <p:spPr>
          <a:xfrm>
            <a:off x="2411760" y="2146214"/>
            <a:ext cx="714887" cy="2700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EOF</a:t>
            </a:r>
          </a:p>
        </p:txBody>
      </p:sp>
      <p:sp>
        <p:nvSpPr>
          <p:cNvPr id="47" name="Rechteck 46"/>
          <p:cNvSpPr/>
          <p:nvPr/>
        </p:nvSpPr>
        <p:spPr>
          <a:xfrm>
            <a:off x="2411760" y="1831179"/>
            <a:ext cx="714887" cy="2700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Metadata</a:t>
            </a:r>
          </a:p>
        </p:txBody>
      </p:sp>
      <p:sp>
        <p:nvSpPr>
          <p:cNvPr id="48" name="Rechteck 47"/>
          <p:cNvSpPr/>
          <p:nvPr/>
        </p:nvSpPr>
        <p:spPr>
          <a:xfrm>
            <a:off x="3126648" y="4059070"/>
            <a:ext cx="720080" cy="2700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NACK</a:t>
            </a:r>
          </a:p>
        </p:txBody>
      </p:sp>
      <p:sp>
        <p:nvSpPr>
          <p:cNvPr id="49" name="Rechteck 48"/>
          <p:cNvSpPr/>
          <p:nvPr/>
        </p:nvSpPr>
        <p:spPr>
          <a:xfrm>
            <a:off x="3126648" y="3744035"/>
            <a:ext cx="720080" cy="2700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Finished</a:t>
            </a:r>
          </a:p>
        </p:txBody>
      </p:sp>
      <p:sp>
        <p:nvSpPr>
          <p:cNvPr id="50" name="Rechteck 49"/>
          <p:cNvSpPr/>
          <p:nvPr/>
        </p:nvSpPr>
        <p:spPr>
          <a:xfrm>
            <a:off x="2411760" y="4059070"/>
            <a:ext cx="669883" cy="2700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ACK</a:t>
            </a:r>
          </a:p>
        </p:txBody>
      </p:sp>
      <p:sp>
        <p:nvSpPr>
          <p:cNvPr id="52" name="Rechteck 51"/>
          <p:cNvSpPr/>
          <p:nvPr/>
        </p:nvSpPr>
        <p:spPr>
          <a:xfrm>
            <a:off x="4431792" y="2888939"/>
            <a:ext cx="1125125" cy="40504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Encapsulation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Packet</a:t>
            </a:r>
          </a:p>
        </p:txBody>
      </p:sp>
      <p:sp>
        <p:nvSpPr>
          <p:cNvPr id="53" name="Rechteck 52"/>
          <p:cNvSpPr/>
          <p:nvPr/>
        </p:nvSpPr>
        <p:spPr>
          <a:xfrm>
            <a:off x="4431792" y="2573905"/>
            <a:ext cx="1125125" cy="2700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Raw PDU</a:t>
            </a:r>
          </a:p>
        </p:txBody>
      </p:sp>
      <p:sp>
        <p:nvSpPr>
          <p:cNvPr id="54" name="Rechteck 53"/>
          <p:cNvSpPr/>
          <p:nvPr/>
        </p:nvSpPr>
        <p:spPr>
          <a:xfrm>
            <a:off x="4431792" y="3338990"/>
            <a:ext cx="1125125" cy="40504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Space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Packet</a:t>
            </a:r>
          </a:p>
        </p:txBody>
      </p:sp>
      <p:sp>
        <p:nvSpPr>
          <p:cNvPr id="56" name="Rechteck 55"/>
          <p:cNvSpPr/>
          <p:nvPr/>
        </p:nvSpPr>
        <p:spPr>
          <a:xfrm>
            <a:off x="6141982" y="2078850"/>
            <a:ext cx="1125125" cy="2700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TX FIFO</a:t>
            </a:r>
          </a:p>
        </p:txBody>
      </p:sp>
      <p:sp>
        <p:nvSpPr>
          <p:cNvPr id="57" name="Rechteck 56"/>
          <p:cNvSpPr/>
          <p:nvPr/>
        </p:nvSpPr>
        <p:spPr>
          <a:xfrm>
            <a:off x="6141982" y="3969060"/>
            <a:ext cx="1125125" cy="2700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RX FIFO</a:t>
            </a:r>
          </a:p>
        </p:txBody>
      </p:sp>
      <p:sp>
        <p:nvSpPr>
          <p:cNvPr id="58" name="Rechteck 57"/>
          <p:cNvSpPr/>
          <p:nvPr/>
        </p:nvSpPr>
        <p:spPr>
          <a:xfrm>
            <a:off x="2451572" y="4419110"/>
            <a:ext cx="1395153" cy="27003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CRC</a:t>
            </a:r>
          </a:p>
        </p:txBody>
      </p:sp>
      <p:sp>
        <p:nvSpPr>
          <p:cNvPr id="59" name="Rechteck 58"/>
          <p:cNvSpPr/>
          <p:nvPr/>
        </p:nvSpPr>
        <p:spPr>
          <a:xfrm>
            <a:off x="2451572" y="2528900"/>
            <a:ext cx="1395153" cy="270030"/>
          </a:xfrm>
          <a:prstGeom prst="rect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CRC</a:t>
            </a:r>
          </a:p>
        </p:txBody>
      </p:sp>
      <p:sp>
        <p:nvSpPr>
          <p:cNvPr id="55" name="Pfeil nach rechts 54"/>
          <p:cNvSpPr/>
          <p:nvPr/>
        </p:nvSpPr>
        <p:spPr>
          <a:xfrm>
            <a:off x="1286635" y="1943835"/>
            <a:ext cx="1029923" cy="720080"/>
          </a:xfrm>
          <a:prstGeom prst="rightArrow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Data out</a:t>
            </a:r>
          </a:p>
        </p:txBody>
      </p:sp>
      <p:sp>
        <p:nvSpPr>
          <p:cNvPr id="61" name="Pfeil nach links 60"/>
          <p:cNvSpPr/>
          <p:nvPr/>
        </p:nvSpPr>
        <p:spPr>
          <a:xfrm>
            <a:off x="1286635" y="3789040"/>
            <a:ext cx="1035116" cy="720080"/>
          </a:xfrm>
          <a:prstGeom prst="leftArrow">
            <a:avLst/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Response 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SystemC</a:t>
            </a:r>
            <a:r>
              <a:rPr lang="en-US" dirty="0" smtClean="0"/>
              <a:t> IP Development</a:t>
            </a:r>
            <a:endParaRPr lang="en-US" dirty="0"/>
          </a:p>
        </p:txBody>
      </p:sp>
      <p:sp>
        <p:nvSpPr>
          <p:cNvPr id="4" name="Rechteck 3"/>
          <p:cNvSpPr/>
          <p:nvPr/>
        </p:nvSpPr>
        <p:spPr>
          <a:xfrm>
            <a:off x="476545" y="1313764"/>
            <a:ext cx="562562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Early software and driver development 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Evaluation of </a:t>
            </a:r>
            <a:r>
              <a:rPr lang="en-US" sz="2000" dirty="0" err="1" smtClean="0"/>
              <a:t>SystemC</a:t>
            </a:r>
            <a:r>
              <a:rPr lang="en-US" sz="2000" dirty="0" smtClean="0"/>
              <a:t>-IP architecture and  </a:t>
            </a:r>
          </a:p>
          <a:p>
            <a:r>
              <a:rPr lang="en-US" sz="2000" dirty="0" smtClean="0"/>
              <a:t>  interface configuration during the development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Measuring performance 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sp>
        <p:nvSpPr>
          <p:cNvPr id="5" name="Rechteck 4"/>
          <p:cNvSpPr/>
          <p:nvPr/>
        </p:nvSpPr>
        <p:spPr>
          <a:xfrm>
            <a:off x="476545" y="3409251"/>
            <a:ext cx="85509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Modeled in </a:t>
            </a:r>
            <a:r>
              <a:rPr lang="en-US" sz="2000" dirty="0" err="1" smtClean="0"/>
              <a:t>SoC</a:t>
            </a:r>
            <a:r>
              <a:rPr lang="en-US" sz="2000" dirty="0" smtClean="0"/>
              <a:t>-Rocket virtual processor platform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Design Space Exploration</a:t>
            </a:r>
          </a:p>
          <a:p>
            <a:endParaRPr lang="en-US" sz="2000" b="1" dirty="0" smtClean="0"/>
          </a:p>
          <a:p>
            <a:r>
              <a:rPr lang="en-US" sz="2000" dirty="0" smtClean="0"/>
              <a:t>Find an optimal configuration of the IP-Core architecture and interfaces to improve the maximum performance</a:t>
            </a:r>
          </a:p>
          <a:p>
            <a:endParaRPr lang="en-US" sz="2000" dirty="0" smtClean="0"/>
          </a:p>
          <a:p>
            <a:r>
              <a:rPr lang="en-US" sz="2000" dirty="0" smtClean="0"/>
              <a:t> </a:t>
            </a:r>
            <a:endParaRPr lang="en-US" sz="2000" b="1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pic>
        <p:nvPicPr>
          <p:cNvPr id="63490" name="Picture 2" descr="http://www.eas.iis.fraunhofer.de/de/veranstaltungen/rueckblick/2011/systemc_ams_day_2011/_jcr_content/contentPar/textblockwithpics_0/image1.img.gif/fraunhofer.SystemC%2520AMS%2520Day.130209025201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7155" y="1043735"/>
            <a:ext cx="2970330" cy="1156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SoCRocket Virtual Platform</a:t>
            </a:r>
            <a:r>
              <a:rPr lang="en-US" dirty="0"/>
              <a:t/>
            </a:r>
            <a:br>
              <a:rPr lang="en-US" dirty="0"/>
            </a:br>
            <a:r>
              <a:rPr lang="en-US" b="0" dirty="0" smtClean="0"/>
              <a:t>SystemC/TLM2 Simulation IP + Design Infrastructure</a:t>
            </a:r>
            <a:endParaRPr lang="en-US" b="0" dirty="0"/>
          </a:p>
        </p:txBody>
      </p:sp>
      <p:sp>
        <p:nvSpPr>
          <p:cNvPr id="33" name="TextBox 32"/>
          <p:cNvSpPr txBox="1"/>
          <p:nvPr/>
        </p:nvSpPr>
        <p:spPr>
          <a:xfrm>
            <a:off x="5292080" y="5748064"/>
            <a:ext cx="25726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Models provided by ESA (integration only)</a:t>
            </a:r>
            <a:endParaRPr lang="en-US" sz="1000" dirty="0"/>
          </a:p>
        </p:txBody>
      </p:sp>
      <p:grpSp>
        <p:nvGrpSpPr>
          <p:cNvPr id="3" name="Group 18"/>
          <p:cNvGrpSpPr/>
          <p:nvPr/>
        </p:nvGrpSpPr>
        <p:grpSpPr>
          <a:xfrm>
            <a:off x="742385" y="2687724"/>
            <a:ext cx="7835060" cy="3285365"/>
            <a:chOff x="2861810" y="2573905"/>
            <a:chExt cx="6030670" cy="3218019"/>
          </a:xfrm>
        </p:grpSpPr>
        <p:sp>
          <p:nvSpPr>
            <p:cNvPr id="32" name="Rectangle 31"/>
            <p:cNvSpPr/>
            <p:nvPr/>
          </p:nvSpPr>
          <p:spPr>
            <a:xfrm>
              <a:off x="6151364" y="5636213"/>
              <a:ext cx="168399" cy="155711"/>
            </a:xfrm>
            <a:prstGeom prst="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806436" y="4305823"/>
              <a:ext cx="925085" cy="599847"/>
            </a:xfrm>
            <a:prstGeom prst="rect">
              <a:avLst/>
            </a:prstGeom>
            <a:solidFill>
              <a:schemeClr val="accent2"/>
            </a:solidFill>
            <a:ln w="19050"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dirty="0" smtClean="0"/>
                <a:t>AHB2SW</a:t>
              </a:r>
            </a:p>
          </p:txBody>
        </p:sp>
        <p:sp>
          <p:nvSpPr>
            <p:cNvPr id="4" name="Left-Right Arrow 3"/>
            <p:cNvSpPr/>
            <p:nvPr/>
          </p:nvSpPr>
          <p:spPr>
            <a:xfrm>
              <a:off x="2906815" y="3805429"/>
              <a:ext cx="5985665" cy="321183"/>
            </a:xfrm>
            <a:prstGeom prst="leftRightArrow">
              <a:avLst/>
            </a:prstGeom>
            <a:solidFill>
              <a:schemeClr val="accent2"/>
            </a:solidFill>
            <a:ln w="19050" cmpd="sng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AHBCTRL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4526996" y="2573905"/>
              <a:ext cx="1199948" cy="567524"/>
            </a:xfrm>
            <a:prstGeom prst="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LEON ISS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4526994" y="3293985"/>
              <a:ext cx="1199949" cy="367259"/>
            </a:xfrm>
            <a:prstGeom prst="rect">
              <a:avLst/>
            </a:prstGeom>
            <a:solidFill>
              <a:schemeClr val="accent2"/>
            </a:solidFill>
            <a:ln w="19050" cmpd="sng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Caches, MMU,</a:t>
              </a:r>
              <a:endParaRPr lang="en-US" sz="1000" dirty="0"/>
            </a:p>
            <a:p>
              <a:pPr algn="ctr"/>
              <a:r>
                <a:rPr lang="en-US" sz="1000" dirty="0"/>
                <a:t>localrams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3119799" y="4305603"/>
              <a:ext cx="662460" cy="455268"/>
            </a:xfrm>
            <a:prstGeom prst="rect">
              <a:avLst/>
            </a:prstGeom>
            <a:solidFill>
              <a:schemeClr val="accent2"/>
            </a:solidFill>
            <a:ln w="19050" cmpd="sng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MCTRL</a:t>
              </a:r>
            </a:p>
          </p:txBody>
        </p:sp>
        <p:sp>
          <p:nvSpPr>
            <p:cNvPr id="10" name="Rectangle 9"/>
            <p:cNvSpPr/>
            <p:nvPr/>
          </p:nvSpPr>
          <p:spPr>
            <a:xfrm rot="16200000">
              <a:off x="2644094" y="5123166"/>
              <a:ext cx="683789" cy="248357"/>
            </a:xfrm>
            <a:prstGeom prst="rect">
              <a:avLst/>
            </a:prstGeom>
            <a:solidFill>
              <a:schemeClr val="accent2"/>
            </a:solidFill>
            <a:ln w="19050" cmpd="sng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SRAM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917011" y="3109317"/>
              <a:ext cx="758501" cy="551927"/>
            </a:xfrm>
            <a:prstGeom prst="rect">
              <a:avLst/>
            </a:prstGeom>
            <a:solidFill>
              <a:schemeClr val="accent2"/>
            </a:solidFill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SoCWire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062101" y="4305603"/>
              <a:ext cx="662460" cy="455268"/>
            </a:xfrm>
            <a:prstGeom prst="rect">
              <a:avLst/>
            </a:prstGeom>
            <a:solidFill>
              <a:schemeClr val="accent2"/>
            </a:solidFill>
            <a:ln w="19050" cmpd="sng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72000" rIns="72000" rtlCol="0" anchor="ctr"/>
            <a:lstStyle/>
            <a:p>
              <a:pPr algn="ctr"/>
              <a:r>
                <a:rPr lang="en-US" sz="1000" dirty="0"/>
                <a:t>GPTimer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889728" y="4543398"/>
              <a:ext cx="758501" cy="331978"/>
            </a:xfrm>
            <a:prstGeom prst="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000" dirty="0"/>
                <a:t>SpaceWire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004402" y="4305603"/>
              <a:ext cx="662460" cy="455268"/>
            </a:xfrm>
            <a:prstGeom prst="rect">
              <a:avLst/>
            </a:prstGeom>
            <a:solidFill>
              <a:schemeClr val="accent2"/>
            </a:solidFill>
            <a:ln w="19050" cmpd="sng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IRQMP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955228" y="4305603"/>
              <a:ext cx="662460" cy="455268"/>
            </a:xfrm>
            <a:prstGeom prst="rect">
              <a:avLst/>
            </a:prstGeom>
            <a:solidFill>
              <a:schemeClr val="accent2"/>
            </a:solidFill>
            <a:ln w="19050" cmpd="sng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000" dirty="0"/>
                <a:t>AHB2APB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900405" y="4305603"/>
              <a:ext cx="662460" cy="455268"/>
            </a:xfrm>
            <a:prstGeom prst="rect">
              <a:avLst/>
            </a:prstGeom>
            <a:solidFill>
              <a:schemeClr val="accent2"/>
            </a:solidFill>
            <a:ln w="19050" cmpd="sng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000" dirty="0"/>
                <a:t>AHBMEM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004402" y="4905451"/>
              <a:ext cx="662460" cy="455268"/>
            </a:xfrm>
            <a:prstGeom prst="rect">
              <a:avLst/>
            </a:prstGeom>
            <a:solidFill>
              <a:schemeClr val="accent2"/>
            </a:solidFill>
            <a:ln w="19050" cmpd="sng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APB</a:t>
              </a:r>
              <a:br>
                <a:rPr lang="en-US" sz="1000" dirty="0" smtClean="0"/>
              </a:br>
              <a:r>
                <a:rPr lang="en-US" sz="1000" dirty="0" smtClean="0"/>
                <a:t>UART</a:t>
              </a:r>
              <a:endParaRPr lang="en-US" sz="1000" dirty="0"/>
            </a:p>
          </p:txBody>
        </p:sp>
        <p:sp>
          <p:nvSpPr>
            <p:cNvPr id="25" name="Rectangle 13"/>
            <p:cNvSpPr/>
            <p:nvPr/>
          </p:nvSpPr>
          <p:spPr>
            <a:xfrm>
              <a:off x="6902132" y="2770595"/>
              <a:ext cx="1000238" cy="883430"/>
            </a:xfrm>
            <a:prstGeom prst="rect">
              <a:avLst/>
            </a:prstGeom>
            <a:solidFill>
              <a:schemeClr val="accent3"/>
            </a:solidFill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400" dirty="0" smtClean="0"/>
                <a:t>CFDP</a:t>
              </a:r>
              <a:endParaRPr lang="en-US" sz="1200" dirty="0" smtClean="0"/>
            </a:p>
          </p:txBody>
        </p:sp>
        <p:sp>
          <p:nvSpPr>
            <p:cNvPr id="24" name="Rectangle 23"/>
            <p:cNvSpPr/>
            <p:nvPr/>
          </p:nvSpPr>
          <p:spPr>
            <a:xfrm rot="16200000">
              <a:off x="2959129" y="5123167"/>
              <a:ext cx="683789" cy="248357"/>
            </a:xfrm>
            <a:prstGeom prst="rect">
              <a:avLst/>
            </a:prstGeom>
            <a:solidFill>
              <a:schemeClr val="accent2"/>
            </a:solidFill>
            <a:ln w="19050" cmpd="sng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000" dirty="0"/>
                <a:t>SDRAM</a:t>
              </a:r>
            </a:p>
          </p:txBody>
        </p:sp>
        <p:sp>
          <p:nvSpPr>
            <p:cNvPr id="26" name="Rectangle 25"/>
            <p:cNvSpPr/>
            <p:nvPr/>
          </p:nvSpPr>
          <p:spPr>
            <a:xfrm rot="16200000">
              <a:off x="3274164" y="5123167"/>
              <a:ext cx="683789" cy="248357"/>
            </a:xfrm>
            <a:prstGeom prst="rect">
              <a:avLst/>
            </a:prstGeom>
            <a:solidFill>
              <a:schemeClr val="accent2"/>
            </a:solidFill>
            <a:ln w="19050" cmpd="sng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IO</a:t>
              </a:r>
            </a:p>
          </p:txBody>
        </p:sp>
        <p:sp>
          <p:nvSpPr>
            <p:cNvPr id="28" name="Rectangle 27"/>
            <p:cNvSpPr/>
            <p:nvPr/>
          </p:nvSpPr>
          <p:spPr>
            <a:xfrm rot="16200000">
              <a:off x="3589199" y="5123167"/>
              <a:ext cx="683789" cy="248357"/>
            </a:xfrm>
            <a:prstGeom prst="rect">
              <a:avLst/>
            </a:prstGeom>
            <a:solidFill>
              <a:schemeClr val="accent2"/>
            </a:solidFill>
            <a:ln w="19050" cmpd="sng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PROM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86716" y="1141582"/>
            <a:ext cx="828944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Simulation model for GRLIB core components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Models featuring different operating point:</a:t>
            </a:r>
            <a:br>
              <a:rPr lang="en-US" sz="2000" dirty="0" smtClean="0"/>
            </a:br>
            <a:r>
              <a:rPr lang="en-US" sz="1200" dirty="0" smtClean="0"/>
              <a:t> 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Extensive Design Space Exploration (high accuracy / medium speed)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Low-Level SW Development &amp; Early Exploration (medium accuracy / high speed)</a:t>
            </a:r>
          </a:p>
          <a:p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6012160" y="3443517"/>
            <a:ext cx="130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</a:t>
            </a:r>
            <a:r>
              <a:rPr lang="en-US" dirty="0" smtClean="0">
                <a:solidFill>
                  <a:srgbClr val="FF0000"/>
                </a:solidFill>
              </a:rPr>
              <a:t>ew model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580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800" y="8620"/>
            <a:ext cx="8375650" cy="675075"/>
          </a:xfrm>
        </p:spPr>
        <p:txBody>
          <a:bodyPr/>
          <a:lstStyle/>
          <a:p>
            <a:r>
              <a:rPr lang="en-US" dirty="0" smtClean="0"/>
              <a:t>SoCRocket – Example use cases and features</a:t>
            </a:r>
            <a:endParaRPr lang="en-US" sz="1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31799" y="953725"/>
            <a:ext cx="8415676" cy="4772025"/>
          </a:xfrm>
        </p:spPr>
        <p:txBody>
          <a:bodyPr/>
          <a:lstStyle/>
          <a:p>
            <a:r>
              <a:rPr lang="en-US" sz="2000" b="1" dirty="0" smtClean="0"/>
              <a:t>HW IP Development:</a:t>
            </a:r>
            <a:endParaRPr lang="en-US" sz="2000" b="1" dirty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Infrastructure for quickly building new components </a:t>
            </a:r>
            <a:br>
              <a:rPr lang="en-US" sz="2000" dirty="0" smtClean="0"/>
            </a:br>
            <a:r>
              <a:rPr lang="en-US" dirty="0" smtClean="0"/>
              <a:t>e.g. Bus-Interfaces, Register Container inherited from library base-classes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I</a:t>
            </a:r>
            <a:r>
              <a:rPr lang="en-US" sz="2000" dirty="0" smtClean="0"/>
              <a:t>ntegration of RTL components with custom </a:t>
            </a:r>
            <a:r>
              <a:rPr lang="en-US" sz="2000" dirty="0" err="1" smtClean="0"/>
              <a:t>transactors</a:t>
            </a:r>
            <a:endParaRPr lang="en-US" sz="2000" dirty="0" smtClean="0"/>
          </a:p>
          <a:p>
            <a:endParaRPr lang="en-US" sz="1200" dirty="0" smtClean="0"/>
          </a:p>
          <a:p>
            <a:r>
              <a:rPr lang="en-US" sz="2000" b="1" dirty="0" smtClean="0"/>
              <a:t>Low-Level SW Development:</a:t>
            </a:r>
          </a:p>
          <a:p>
            <a:pPr marL="358775" indent="-358775">
              <a:buFont typeface="Arial"/>
              <a:buChar char="•"/>
            </a:pPr>
            <a:r>
              <a:rPr lang="en-US" sz="2000" dirty="0" smtClean="0"/>
              <a:t>Register/bit true system environment</a:t>
            </a:r>
          </a:p>
          <a:p>
            <a:pPr marL="358775" indent="-358775">
              <a:buFont typeface="Arial"/>
              <a:buChar char="•"/>
            </a:pPr>
            <a:r>
              <a:rPr lang="en-US" sz="2000" dirty="0" smtClean="0"/>
              <a:t>SW Flow equivalent to GRLIB: </a:t>
            </a:r>
            <a:r>
              <a:rPr lang="en-US" dirty="0" smtClean="0">
                <a:ea typeface="+mn-ea"/>
                <a:cs typeface="+mn-cs"/>
              </a:rPr>
              <a:t>including </a:t>
            </a:r>
            <a:r>
              <a:rPr lang="en-US" dirty="0">
                <a:ea typeface="+mn-ea"/>
                <a:cs typeface="+mn-cs"/>
              </a:rPr>
              <a:t>boot code</a:t>
            </a:r>
          </a:p>
          <a:p>
            <a:pPr marL="358775" indent="-358775">
              <a:buFont typeface="Arial"/>
              <a:buChar char="•"/>
            </a:pPr>
            <a:r>
              <a:rPr lang="en-US" sz="2000" dirty="0" smtClean="0"/>
              <a:t>Support for real-time OS: </a:t>
            </a:r>
            <a:r>
              <a:rPr lang="en-US" dirty="0" smtClean="0">
                <a:ea typeface="+mn-ea"/>
                <a:cs typeface="+mn-cs"/>
              </a:rPr>
              <a:t>RTEMS</a:t>
            </a:r>
            <a:r>
              <a:rPr lang="en-US" dirty="0">
                <a:ea typeface="+mn-ea"/>
                <a:cs typeface="+mn-cs"/>
              </a:rPr>
              <a:t>, µC OS, </a:t>
            </a:r>
            <a:r>
              <a:rPr lang="en-US" dirty="0" smtClean="0">
                <a:ea typeface="+mn-ea"/>
                <a:cs typeface="+mn-cs"/>
              </a:rPr>
              <a:t>…</a:t>
            </a:r>
            <a:r>
              <a:rPr lang="en-US" sz="1200" dirty="0" smtClean="0"/>
              <a:t> 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000" b="1" dirty="0" smtClean="0"/>
              <a:t>System Exploration:</a:t>
            </a:r>
          </a:p>
          <a:p>
            <a:pPr marL="358775" indent="-358775">
              <a:buFont typeface="Arial"/>
              <a:buChar char="•"/>
            </a:pPr>
            <a:r>
              <a:rPr lang="en-US" sz="2000" dirty="0" smtClean="0"/>
              <a:t>Runtime reconf. – all parameters can be change without compilation</a:t>
            </a:r>
          </a:p>
          <a:p>
            <a:pPr marL="358775" indent="-358775">
              <a:buFont typeface="Arial"/>
              <a:buChar char="•"/>
            </a:pPr>
            <a:r>
              <a:rPr lang="en-US" sz="2000" dirty="0" smtClean="0"/>
              <a:t>Lots of debugging and analysis features</a:t>
            </a:r>
          </a:p>
        </p:txBody>
      </p:sp>
      <p:pic>
        <p:nvPicPr>
          <p:cNvPr id="6" name="Picture 2" descr="https://projects.c3e.cs.tu-bs.de/socrocket/img/socrocket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255" y="3068960"/>
            <a:ext cx="1395155" cy="9210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4119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TU Braunschweig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BE1E3C"/>
      </a:accent1>
      <a:accent2>
        <a:srgbClr val="4DA6CB"/>
      </a:accent2>
      <a:accent3>
        <a:srgbClr val="ADBF4D"/>
      </a:accent3>
      <a:accent4>
        <a:srgbClr val="FA6E00"/>
      </a:accent4>
      <a:accent5>
        <a:srgbClr val="407E97"/>
      </a:accent5>
      <a:accent6>
        <a:srgbClr val="984098"/>
      </a:accent6>
      <a:hlink>
        <a:srgbClr val="BE1E3C"/>
      </a:hlink>
      <a:folHlink>
        <a:srgbClr val="760054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alathe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/>
      </a:spPr>
      <a:bodyPr rtlCol="0" anchor="ctr"/>
      <a:lstStyle>
        <a:defPPr algn="ctr">
          <a:defRPr dirty="0" smtClean="0"/>
        </a:defPPr>
      </a:lstStyle>
      <a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U Braunschweig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BE1E3C"/>
        </a:accent1>
        <a:accent2>
          <a:srgbClr val="4DA6CB"/>
        </a:accent2>
        <a:accent3>
          <a:srgbClr val="ADBF4D"/>
        </a:accent3>
        <a:accent4>
          <a:srgbClr val="FA6E00"/>
        </a:accent4>
        <a:accent5>
          <a:srgbClr val="407E97"/>
        </a:accent5>
        <a:accent6>
          <a:srgbClr val="984098"/>
        </a:accent6>
        <a:hlink>
          <a:srgbClr val="BE1E3C"/>
        </a:hlink>
        <a:folHlink>
          <a:srgbClr val="76005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2090</Words>
  <Application>Microsoft Office PowerPoint</Application>
  <PresentationFormat>Bildschirmpräsentation (4:3)</PresentationFormat>
  <Paragraphs>595</Paragraphs>
  <Slides>16</Slides>
  <Notes>16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8" baseType="lpstr">
      <vt:lpstr>Standarddesign</vt:lpstr>
      <vt:lpstr>Picture</vt:lpstr>
      <vt:lpstr>Advanced CCSDS File Delivery Protocol Hardware IP Core  </vt:lpstr>
      <vt:lpstr>The CCSDS File Delivery Protocol (CFDP)</vt:lpstr>
      <vt:lpstr>External requirements driving the Architecture</vt:lpstr>
      <vt:lpstr>Workflow of the Study</vt:lpstr>
      <vt:lpstr>CFDP-IP System Architecture</vt:lpstr>
      <vt:lpstr>PDU Serialization/Deserialization Pipeline</vt:lpstr>
      <vt:lpstr>SystemC IP Development</vt:lpstr>
      <vt:lpstr>The SoCRocket Virtual Platform SystemC/TLM2 Simulation IP + Design Infrastructure</vt:lpstr>
      <vt:lpstr>SoCRocket – Example use cases and features</vt:lpstr>
      <vt:lpstr>Design Space Exploration - Baseline System Architecture</vt:lpstr>
      <vt:lpstr>CFDP - Performance Analysis (baseline architecture)</vt:lpstr>
      <vt:lpstr>CFDP-IP Enhanced System Architecture</vt:lpstr>
      <vt:lpstr>CFDP-IP Enhanced System Architecture (streaming config)</vt:lpstr>
      <vt:lpstr>Summary</vt:lpstr>
      <vt:lpstr>Detail: Unitdata Transfer Interface </vt:lpstr>
      <vt:lpstr>Detail: Filestore Request</vt:lpstr>
    </vt:vector>
  </TitlesOfParts>
  <Company>wir design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a.luetgering</dc:creator>
  <cp:lastModifiedBy>OneWingedAngel</cp:lastModifiedBy>
  <cp:revision>648</cp:revision>
  <dcterms:created xsi:type="dcterms:W3CDTF">2007-08-29T07:13:29Z</dcterms:created>
  <dcterms:modified xsi:type="dcterms:W3CDTF">2013-09-13T20:20:16Z</dcterms:modified>
</cp:coreProperties>
</file>