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4"/>
  </p:sldMasterIdLst>
  <p:notesMasterIdLst>
    <p:notesMasterId r:id="rId21"/>
  </p:notesMasterIdLst>
  <p:handoutMasterIdLst>
    <p:handoutMasterId r:id="rId22"/>
  </p:handoutMasterIdLst>
  <p:sldIdLst>
    <p:sldId id="256" r:id="rId5"/>
    <p:sldId id="276" r:id="rId6"/>
    <p:sldId id="278" r:id="rId7"/>
    <p:sldId id="257" r:id="rId8"/>
    <p:sldId id="289" r:id="rId9"/>
    <p:sldId id="290" r:id="rId10"/>
    <p:sldId id="291" r:id="rId11"/>
    <p:sldId id="292" r:id="rId12"/>
    <p:sldId id="293" r:id="rId13"/>
    <p:sldId id="294" r:id="rId14"/>
    <p:sldId id="296" r:id="rId15"/>
    <p:sldId id="295" r:id="rId16"/>
    <p:sldId id="297" r:id="rId17"/>
    <p:sldId id="265" r:id="rId18"/>
    <p:sldId id="279" r:id="rId19"/>
    <p:sldId id="281" r:id="rId20"/>
  </p:sldIdLst>
  <p:sldSz cx="9144000" cy="6858000" type="screen4x3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71" autoAdjust="0"/>
  </p:normalViewPr>
  <p:slideViewPr>
    <p:cSldViewPr>
      <p:cViewPr>
        <p:scale>
          <a:sx n="66" d="100"/>
          <a:sy n="66" d="100"/>
        </p:scale>
        <p:origin x="-145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3006" y="-108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3/3b/France_location_map-Regions_and_departements.svg" TargetMode="External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408CBE-4537-4283-94A7-1FC0B287251F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C0C6F6A8-D0CF-495E-A17B-BB77AD2D25DE}">
      <dgm:prSet phldrT="[Texte]" phldr="1" custT="1"/>
      <dgm:spPr/>
      <dgm:t>
        <a:bodyPr/>
        <a:lstStyle/>
        <a:p>
          <a:endParaRPr lang="fr-FR" sz="1100" dirty="0"/>
        </a:p>
      </dgm:t>
    </dgm:pt>
    <dgm:pt modelId="{ACA4E888-3A31-497B-95A6-01C2E7AA6ADE}" type="sibTrans" cxnId="{28F00047-560C-4369-B0A7-D302ACEA44A7}">
      <dgm:prSet/>
      <dgm:spPr>
        <a:blipFill>
          <a:blip xmlns:r="http://schemas.openxmlformats.org/officeDocument/2006/relationships" r:embed="rId1" cstate="print"/>
          <a:srcRect/>
          <a:stretch>
            <a:fillRect l="-2000" r="-2000"/>
          </a:stretch>
        </a:blipFill>
      </dgm:spPr>
      <dgm:t>
        <a:bodyPr/>
        <a:lstStyle/>
        <a:p>
          <a:endParaRPr lang="fr-FR"/>
        </a:p>
      </dgm:t>
      <dgm:extLst>
        <a:ext uri="{E40237B7-FDA0-4F09-8148-C483321AD2D9}">
          <dgm14:cNvPr xmlns:dgm14="http://schemas.microsoft.com/office/drawing/2010/diagram" id="0" name="" descr="Fichier:France location map-Regions and departements.svg">
            <a:hlinkClick xmlns:r="http://schemas.openxmlformats.org/officeDocument/2006/relationships" r:id="rId2"/>
          </dgm14:cNvPr>
        </a:ext>
      </dgm:extLst>
    </dgm:pt>
    <dgm:pt modelId="{D7C251A3-CE2A-48FB-B8D5-55330CD914D8}" type="parTrans" cxnId="{28F00047-560C-4369-B0A7-D302ACEA44A7}">
      <dgm:prSet/>
      <dgm:spPr/>
      <dgm:t>
        <a:bodyPr/>
        <a:lstStyle/>
        <a:p>
          <a:endParaRPr lang="fr-FR"/>
        </a:p>
      </dgm:t>
    </dgm:pt>
    <dgm:pt modelId="{C15DBC31-8C90-485A-B229-977B61E4907A}" type="pres">
      <dgm:prSet presAssocID="{5E408CBE-4537-4283-94A7-1FC0B287251F}" presName="Name0" presStyleCnt="0">
        <dgm:presLayoutVars>
          <dgm:chMax val="7"/>
          <dgm:chPref val="7"/>
          <dgm:dir/>
        </dgm:presLayoutVars>
      </dgm:prSet>
      <dgm:spPr/>
    </dgm:pt>
    <dgm:pt modelId="{2C2F4934-3E01-4AF4-B174-C95BA5708E49}" type="pres">
      <dgm:prSet presAssocID="{5E408CBE-4537-4283-94A7-1FC0B287251F}" presName="Name1" presStyleCnt="0"/>
      <dgm:spPr/>
    </dgm:pt>
    <dgm:pt modelId="{11B0EC09-D507-45E6-9EEC-1A2406BC21AF}" type="pres">
      <dgm:prSet presAssocID="{ACA4E888-3A31-497B-95A6-01C2E7AA6ADE}" presName="picture_1" presStyleCnt="0"/>
      <dgm:spPr/>
    </dgm:pt>
    <dgm:pt modelId="{151740A5-35EC-4A03-8EF6-977028D8EC15}" type="pres">
      <dgm:prSet presAssocID="{ACA4E888-3A31-497B-95A6-01C2E7AA6ADE}" presName="pictureRepeatNode" presStyleLbl="alignImgPlace1" presStyleIdx="0" presStyleCnt="1" custScaleX="160987" custScaleY="160987" custLinFactNeighborX="-24385" custLinFactNeighborY="-1730"/>
      <dgm:spPr/>
      <dgm:t>
        <a:bodyPr/>
        <a:lstStyle/>
        <a:p>
          <a:endParaRPr lang="fr-FR"/>
        </a:p>
      </dgm:t>
    </dgm:pt>
    <dgm:pt modelId="{B4CC87DB-0474-4AE6-9EBB-A28B91B473BA}" type="pres">
      <dgm:prSet presAssocID="{C0C6F6A8-D0CF-495E-A17B-BB77AD2D25DE}" presName="text_1" presStyleLbl="node1" presStyleIdx="0" presStyleCnt="0" custScaleX="20631" custScaleY="50121" custLinFactX="-27578" custLinFactY="36066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43CE9DA-5EEA-4C69-B177-F645754F49CE}" type="presOf" srcId="{C0C6F6A8-D0CF-495E-A17B-BB77AD2D25DE}" destId="{B4CC87DB-0474-4AE6-9EBB-A28B91B473BA}" srcOrd="0" destOrd="0" presId="urn:microsoft.com/office/officeart/2008/layout/CircularPictureCallout"/>
    <dgm:cxn modelId="{561A00B8-B6FF-4F15-A0EF-0DD181A85069}" type="presOf" srcId="{ACA4E888-3A31-497B-95A6-01C2E7AA6ADE}" destId="{151740A5-35EC-4A03-8EF6-977028D8EC15}" srcOrd="0" destOrd="0" presId="urn:microsoft.com/office/officeart/2008/layout/CircularPictureCallout"/>
    <dgm:cxn modelId="{7B4D6E75-CF4D-431C-951F-1B1A5577D6A7}" type="presOf" srcId="{5E408CBE-4537-4283-94A7-1FC0B287251F}" destId="{C15DBC31-8C90-485A-B229-977B61E4907A}" srcOrd="0" destOrd="0" presId="urn:microsoft.com/office/officeart/2008/layout/CircularPictureCallout"/>
    <dgm:cxn modelId="{28F00047-560C-4369-B0A7-D302ACEA44A7}" srcId="{5E408CBE-4537-4283-94A7-1FC0B287251F}" destId="{C0C6F6A8-D0CF-495E-A17B-BB77AD2D25DE}" srcOrd="0" destOrd="0" parTransId="{D7C251A3-CE2A-48FB-B8D5-55330CD914D8}" sibTransId="{ACA4E888-3A31-497B-95A6-01C2E7AA6ADE}"/>
    <dgm:cxn modelId="{44058F1F-681B-435D-BC21-3F77A0BCFD8E}" type="presParOf" srcId="{C15DBC31-8C90-485A-B229-977B61E4907A}" destId="{2C2F4934-3E01-4AF4-B174-C95BA5708E49}" srcOrd="0" destOrd="0" presId="urn:microsoft.com/office/officeart/2008/layout/CircularPictureCallout"/>
    <dgm:cxn modelId="{1BCE58F2-DC32-46DF-9B5C-207FECA74D2D}" type="presParOf" srcId="{2C2F4934-3E01-4AF4-B174-C95BA5708E49}" destId="{11B0EC09-D507-45E6-9EEC-1A2406BC21AF}" srcOrd="0" destOrd="0" presId="urn:microsoft.com/office/officeart/2008/layout/CircularPictureCallout"/>
    <dgm:cxn modelId="{E3D3F51E-24CA-41A6-8A9A-E6DF56C157A8}" type="presParOf" srcId="{11B0EC09-D507-45E6-9EEC-1A2406BC21AF}" destId="{151740A5-35EC-4A03-8EF6-977028D8EC15}" srcOrd="0" destOrd="0" presId="urn:microsoft.com/office/officeart/2008/layout/CircularPictureCallout"/>
    <dgm:cxn modelId="{A6709E4F-250E-4116-83CB-173E6CED6597}" type="presParOf" srcId="{2C2F4934-3E01-4AF4-B174-C95BA5708E49}" destId="{B4CC87DB-0474-4AE6-9EBB-A28B91B473BA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740A5-35EC-4A03-8EF6-977028D8EC15}">
      <dsp:nvSpPr>
        <dsp:cNvPr id="0" name=""/>
        <dsp:cNvSpPr/>
      </dsp:nvSpPr>
      <dsp:spPr>
        <a:xfrm>
          <a:off x="0" y="201994"/>
          <a:ext cx="4680003" cy="4680003"/>
        </a:xfrm>
        <a:prstGeom prst="ellipse">
          <a:avLst/>
        </a:prstGeom>
        <a:blipFill>
          <a:blip xmlns:r="http://schemas.openxmlformats.org/officeDocument/2006/relationships" r:embed="rId1" cstate="print"/>
          <a:srcRect/>
          <a:stretch>
            <a:fillRect l="-2000" r="-2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C87DB-0474-4AE6-9EBB-A28B91B473BA}">
      <dsp:nvSpPr>
        <dsp:cNvPr id="0" name=""/>
        <dsp:cNvSpPr/>
      </dsp:nvSpPr>
      <dsp:spPr>
        <a:xfrm>
          <a:off x="341527" y="4226985"/>
          <a:ext cx="383844" cy="480827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 dirty="0"/>
        </a:p>
      </dsp:txBody>
      <dsp:txXfrm>
        <a:off x="341527" y="4226985"/>
        <a:ext cx="383844" cy="480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A1C6C-4F24-4703-BBF4-F7963FF91DF8}" type="datetimeFigureOut">
              <a:rPr lang="fr-FR" smtClean="0"/>
              <a:t>12/09/2013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068FD-8DEB-450F-8C3E-028AD698A4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633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BEEE8-AD71-4455-ADD2-7ECB742DEC5D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6DCCC-7A14-4111-9774-32B881A1DA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91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C488C-35B8-4F0A-998B-808FD18F5BA3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pic>
        <p:nvPicPr>
          <p:cNvPr id="6" name="Picture 2" descr="C:\Mes documents\Maya\DIRECTION\MARCOM\LOGOS\Création_Image\Logo_suite-office\Maya technologi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3969" y="188640"/>
            <a:ext cx="1590519" cy="9244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E3F6E1-4B6C-4343-9D62-C21267936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040C70-A2F5-4B3D-8FDB-A8C9B86CF358}" type="datetimeFigureOut">
              <a:rPr lang="fr-FR" smtClean="0"/>
              <a:pPr/>
              <a:t>12/09/2013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E3F6E1-4B6C-4343-9D62-C21267936FA4}" type="slidenum">
              <a:rPr lang="fr-FR" smtClean="0">
                <a:solidFill>
                  <a:srgbClr val="9BBB59">
                    <a:shade val="75000"/>
                  </a:srgbClr>
                </a:solidFill>
              </a:rPr>
              <a:pPr/>
              <a:t>‹N°›</a:t>
            </a:fld>
            <a:endParaRPr lang="fr-FR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9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2.wav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9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.wav"/><Relationship Id="rId4" Type="http://schemas.openxmlformats.org/officeDocument/2006/relationships/hyperlink" Target="mailto:Philippe.mercier@maya-technologies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2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audio" Target="../media/audio2.wav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3" Type="http://schemas.openxmlformats.org/officeDocument/2006/relationships/audio" Target="../media/audio2.wav"/><Relationship Id="rId21" Type="http://schemas.openxmlformats.org/officeDocument/2006/relationships/audio" Target="../media/audio2.wav"/><Relationship Id="rId7" Type="http://schemas.openxmlformats.org/officeDocument/2006/relationships/image" Target="../media/image9.gif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arm.com/index.php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gif"/><Relationship Id="rId4" Type="http://schemas.openxmlformats.org/officeDocument/2006/relationships/image" Target="../media/image7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9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12" Type="http://schemas.openxmlformats.org/officeDocument/2006/relationships/audio" Target="../media/audio2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lvl="0"/>
            <a:endParaRPr lang="fr-FR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/>
            <a:endParaRPr lang="fr-FR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/>
            <a:endParaRPr lang="fr-FR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/>
            <a:endParaRPr lang="fr-FR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 algn="l"/>
            <a:endParaRPr lang="fr-FR" sz="11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 algn="l"/>
            <a:endParaRPr lang="fr-FR" sz="11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 algn="l"/>
            <a:endParaRPr lang="fr-FR" sz="1100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 algn="l"/>
            <a:endParaRPr lang="fr-FR" sz="11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30002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fr-FR" dirty="0">
                <a:latin typeface="Calibri" pitchFamily="34" charset="0"/>
              </a:rPr>
              <a:t>ESA IP-</a:t>
            </a:r>
            <a:r>
              <a:rPr lang="fr-FR" dirty="0" err="1">
                <a:latin typeface="Calibri" pitchFamily="34" charset="0"/>
              </a:rPr>
              <a:t>Cores</a:t>
            </a:r>
            <a:r>
              <a:rPr lang="fr-FR" dirty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Days</a:t>
            </a:r>
            <a:r>
              <a:rPr lang="fr-FR" dirty="0" smtClean="0">
                <a:latin typeface="Calibri" pitchFamily="34" charset="0"/>
              </a:rPr>
              <a:t> – 16/09/13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12" name="Image 11" descr="Maya technologies H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708920"/>
            <a:ext cx="5328592" cy="3255805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>
          <a:xfrm>
            <a:off x="1403648" y="1574304"/>
            <a:ext cx="76200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dirty="0" smtClean="0">
                <a:latin typeface="Calibri" pitchFamily="34" charset="0"/>
                <a:ea typeface="+mj-ea"/>
                <a:cs typeface="+mj-cs"/>
              </a:rPr>
              <a:t>Maya </a:t>
            </a:r>
            <a:r>
              <a:rPr lang="fr-FR" sz="3600" dirty="0" err="1" smtClean="0">
                <a:latin typeface="Calibri" pitchFamily="34" charset="0"/>
                <a:ea typeface="+mj-ea"/>
                <a:cs typeface="+mj-cs"/>
              </a:rPr>
              <a:t>Cores</a:t>
            </a:r>
            <a:r>
              <a:rPr lang="fr-FR" sz="360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fr-FR" sz="3600" dirty="0" err="1" smtClean="0">
                <a:latin typeface="Calibri" pitchFamily="34" charset="0"/>
                <a:ea typeface="+mj-ea"/>
                <a:cs typeface="+mj-cs"/>
              </a:rPr>
              <a:t>Presentation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016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amera.wav"/>
          </p:stSnd>
        </p:sndAc>
      </p:transition>
    </mc:Choice>
    <mc:Fallback xmlns="">
      <p:transition spd="slow"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728648" cy="792088"/>
          </a:xfrm>
        </p:spPr>
        <p:txBody>
          <a:bodyPr>
            <a:normAutofit/>
          </a:bodyPr>
          <a:lstStyle/>
          <a:p>
            <a:r>
              <a:rPr lang="en-US" sz="2400" b="1" noProof="1">
                <a:latin typeface="Calibri" pitchFamily="34" charset="0"/>
              </a:rPr>
              <a:t>Using exemple </a:t>
            </a:r>
            <a:r>
              <a:rPr lang="en-US" sz="2400" b="1" noProof="1" smtClean="0">
                <a:latin typeface="Calibri" pitchFamily="34" charset="0"/>
              </a:rPr>
              <a:t>1 </a:t>
            </a:r>
            <a:r>
              <a:rPr lang="en-US" sz="2400" b="1" noProof="1">
                <a:latin typeface="Calibri" pitchFamily="34" charset="0"/>
              </a:rPr>
              <a:t>: </a:t>
            </a:r>
            <a:r>
              <a:rPr lang="en-GB" sz="2400" b="1" dirty="0">
                <a:latin typeface="Calibri" pitchFamily="34" charset="0"/>
              </a:rPr>
              <a:t>TM/TC interface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76468" y="6734571"/>
            <a:ext cx="1116012" cy="1508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fld id="{04C7A85D-D032-407F-9AEB-1009609F86E3}" type="slidenum">
              <a:rPr lang="fr-FR" sz="700"/>
              <a:pPr>
                <a:defRPr/>
              </a:pPr>
              <a:t>10</a:t>
            </a:fld>
            <a:endParaRPr lang="fr-FR" sz="70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368932"/>
              </p:ext>
            </p:extLst>
          </p:nvPr>
        </p:nvGraphicFramePr>
        <p:xfrm>
          <a:off x="1908175" y="1557338"/>
          <a:ext cx="5484813" cy="450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 bitmap" r:id="rId5" imgW="7601040" imgH="6248520" progId="Paint.Picture">
                  <p:embed/>
                </p:oleObj>
              </mc:Choice>
              <mc:Fallback>
                <p:oleObj name="Image bitmap" r:id="rId5" imgW="7601040" imgH="6248520" progId="Paint.Picture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1557338"/>
                        <a:ext cx="5484813" cy="450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732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4" name="laser.wav"/>
          </p:stSnd>
        </p:sndAc>
      </p:transition>
    </mc:Choice>
    <mc:Fallback xmlns="">
      <p:transition spd="slow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pPr lvl="0"/>
            <a:r>
              <a:rPr lang="en-US" sz="2400" b="1" noProof="1">
                <a:latin typeface="Calibri" pitchFamily="34" charset="0"/>
              </a:rPr>
              <a:t>Using exemple </a:t>
            </a:r>
            <a:r>
              <a:rPr lang="en-US" sz="2400" b="1" noProof="1" smtClean="0">
                <a:latin typeface="Calibri" pitchFamily="34" charset="0"/>
              </a:rPr>
              <a:t>1 : </a:t>
            </a:r>
            <a:r>
              <a:rPr lang="en-GB" sz="2400" b="1" dirty="0">
                <a:latin typeface="Calibri" pitchFamily="34" charset="0"/>
              </a:rPr>
              <a:t>TM/TC </a:t>
            </a:r>
            <a:r>
              <a:rPr lang="en-GB" sz="2400" b="1" dirty="0" smtClean="0">
                <a:latin typeface="Calibri" pitchFamily="34" charset="0"/>
              </a:rPr>
              <a:t>interface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6024" y="1992302"/>
            <a:ext cx="533400" cy="24447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A10F2F01-BB4B-4568-AC8A-B341F1ADAE4D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7544" y="2019614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Only one word 1553 transmit/receive command to buffer 3 are </a:t>
            </a:r>
            <a:r>
              <a:rPr lang="en-GB" sz="2400" dirty="0" err="1" smtClean="0">
                <a:latin typeface="Calibri" pitchFamily="34" charset="0"/>
              </a:rPr>
              <a:t>legals</a:t>
            </a:r>
            <a:r>
              <a:rPr lang="en-GB" sz="2400" dirty="0" smtClean="0">
                <a:latin typeface="Calibri" pitchFamily="34" charset="0"/>
              </a:rPr>
              <a:t>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On reception of a receive command the data word is transmitted onto the CS16 serial interface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Operation results is acquired through AS16 serial interface,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>
                <a:latin typeface="Calibri" pitchFamily="34" charset="0"/>
              </a:rPr>
              <a:t>Upon reception of a </a:t>
            </a:r>
            <a:r>
              <a:rPr lang="en-GB" sz="2400" dirty="0" smtClean="0">
                <a:latin typeface="Calibri" pitchFamily="34" charset="0"/>
              </a:rPr>
              <a:t>transmit message the last operation results is transmitted onto the bus.</a:t>
            </a:r>
          </a:p>
        </p:txBody>
      </p:sp>
    </p:spTree>
    <p:extLst>
      <p:ext uri="{BB962C8B-B14F-4D97-AF65-F5344CB8AC3E}">
        <p14:creationId xmlns:p14="http://schemas.microsoft.com/office/powerpoint/2010/main" val="182021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12624" cy="792088"/>
          </a:xfrm>
        </p:spPr>
        <p:txBody>
          <a:bodyPr>
            <a:normAutofit/>
          </a:bodyPr>
          <a:lstStyle/>
          <a:p>
            <a:r>
              <a:rPr lang="en-US" sz="2400" b="1" noProof="1" smtClean="0">
                <a:latin typeface="Calibri" pitchFamily="34" charset="0"/>
              </a:rPr>
              <a:t>Using </a:t>
            </a:r>
            <a:r>
              <a:rPr lang="en-US" sz="2400" b="1" noProof="1">
                <a:latin typeface="Calibri" pitchFamily="34" charset="0"/>
              </a:rPr>
              <a:t>exemple </a:t>
            </a:r>
            <a:r>
              <a:rPr lang="en-US" sz="2400" b="1" noProof="1" smtClean="0">
                <a:latin typeface="Calibri" pitchFamily="34" charset="0"/>
              </a:rPr>
              <a:t>2 : CASTOR Project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76468" y="6734571"/>
            <a:ext cx="1116012" cy="1508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fld id="{04C7A85D-D032-407F-9AEB-1009609F86E3}" type="slidenum">
              <a:rPr lang="fr-FR" sz="700"/>
              <a:pPr>
                <a:defRPr/>
              </a:pPr>
              <a:t>12</a:t>
            </a:fld>
            <a:endParaRPr lang="fr-FR" sz="70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467544" y="2019614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latin typeface="Calibri" pitchFamily="34" charset="0"/>
              </a:rPr>
              <a:t>Implementation into a LEON 2 platform: ATMEL Project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Bus controller/Remote terminal capabilities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Interface fully Command/Controlled via the APB</a:t>
            </a: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1553 buffers mapped into the LEON2 memory and accessed in DMA by the interface(no SW intervention needed).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Programmable interrupt generator</a:t>
            </a:r>
          </a:p>
        </p:txBody>
      </p:sp>
    </p:spTree>
    <p:extLst>
      <p:ext uri="{BB962C8B-B14F-4D97-AF65-F5344CB8AC3E}">
        <p14:creationId xmlns:p14="http://schemas.microsoft.com/office/powerpoint/2010/main" val="587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5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itchFamily="34" charset="0"/>
              </a:rPr>
              <a:t>MYA-53RM2-IP and MYA-53BRM1-IP </a:t>
            </a:r>
            <a:r>
              <a:rPr lang="en-US" sz="2400" b="1" dirty="0" smtClean="0">
                <a:latin typeface="Calibri" pitchFamily="34" charset="0"/>
              </a:rPr>
              <a:t>validation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776468" y="6734571"/>
            <a:ext cx="1116012" cy="1508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fld id="{04C7A85D-D032-407F-9AEB-1009609F86E3}" type="slidenum">
              <a:rPr lang="fr-FR" sz="700"/>
              <a:pPr>
                <a:defRPr/>
              </a:pPr>
              <a:t>13</a:t>
            </a:fld>
            <a:endParaRPr lang="fr-FR" sz="70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467544" y="2019613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latin typeface="Calibri" pitchFamily="34" charset="0"/>
              </a:rPr>
              <a:t>Compatibility with 1553 </a:t>
            </a:r>
            <a:r>
              <a:rPr lang="en-GB" sz="2400" dirty="0">
                <a:latin typeface="Calibri" pitchFamily="34" charset="0"/>
              </a:rPr>
              <a:t>p</a:t>
            </a:r>
            <a:r>
              <a:rPr lang="en-GB" sz="2400" dirty="0" smtClean="0">
                <a:latin typeface="Calibri" pitchFamily="34" charset="0"/>
              </a:rPr>
              <a:t>rotocol </a:t>
            </a:r>
            <a:r>
              <a:rPr lang="en-GB" sz="2400" dirty="0">
                <a:latin typeface="Calibri" pitchFamily="34" charset="0"/>
              </a:rPr>
              <a:t>requirements verification (AS4111 or AS4113: §</a:t>
            </a:r>
            <a:r>
              <a:rPr lang="en-GB" sz="2400" dirty="0" smtClean="0">
                <a:latin typeface="Calibri" pitchFamily="34" charset="0"/>
              </a:rPr>
              <a:t>5.2) has </a:t>
            </a:r>
            <a:r>
              <a:rPr lang="en-GB" sz="2400" dirty="0">
                <a:latin typeface="Calibri" pitchFamily="34" charset="0"/>
              </a:rPr>
              <a:t>been verified </a:t>
            </a:r>
            <a:r>
              <a:rPr lang="en-GB" sz="2400" dirty="0" smtClean="0">
                <a:latin typeface="Calibri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400" dirty="0" smtClean="0">
              <a:latin typeface="Calibri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sz="2400" dirty="0" smtClean="0">
                <a:latin typeface="Calibri" pitchFamily="34" charset="0"/>
              </a:rPr>
              <a:t>By using DDC validation </a:t>
            </a:r>
            <a:r>
              <a:rPr lang="en-GB" sz="2400" dirty="0" err="1" smtClean="0">
                <a:latin typeface="Calibri" pitchFamily="34" charset="0"/>
              </a:rPr>
              <a:t>testsuites</a:t>
            </a:r>
            <a:endParaRPr lang="en-GB" sz="2400" dirty="0" smtClean="0">
              <a:latin typeface="Calibri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sz="2400" dirty="0" smtClean="0">
                <a:latin typeface="Calibri" pitchFamily="34" charset="0"/>
              </a:rPr>
              <a:t>With VHDL </a:t>
            </a:r>
            <a:r>
              <a:rPr lang="en-GB" sz="2400" dirty="0" err="1" smtClean="0">
                <a:latin typeface="Calibri" pitchFamily="34" charset="0"/>
              </a:rPr>
              <a:t>testbenches</a:t>
            </a:r>
            <a:r>
              <a:rPr lang="en-GB" sz="2400" dirty="0" smtClean="0">
                <a:latin typeface="Calibri" pitchFamily="34" charset="0"/>
              </a:rPr>
              <a:t> (delivered with the IP)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GB" sz="2400" dirty="0">
              <a:latin typeface="Calibri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sz="2400" dirty="0" smtClean="0">
              <a:latin typeface="Calibri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400" dirty="0" smtClean="0">
                <a:latin typeface="Calibri" pitchFamily="34" charset="0"/>
              </a:rPr>
              <a:t>Compatibility </a:t>
            </a:r>
            <a:r>
              <a:rPr lang="en-GB" sz="2400" dirty="0" smtClean="0">
                <a:latin typeface="Calibri" pitchFamily="34" charset="0"/>
              </a:rPr>
              <a:t>with 1553 electrical requirements (AS4111 or AS4113: §5.1 and 5.3) has been </a:t>
            </a:r>
            <a:r>
              <a:rPr lang="en-GB" sz="2400" dirty="0" smtClean="0">
                <a:latin typeface="Calibri" pitchFamily="34" charset="0"/>
              </a:rPr>
              <a:t>verified by an </a:t>
            </a:r>
            <a:r>
              <a:rPr lang="en-GB" sz="2400" dirty="0" smtClean="0">
                <a:latin typeface="Calibri" pitchFamily="34" charset="0"/>
              </a:rPr>
              <a:t>independent company contracted by </a:t>
            </a:r>
            <a:r>
              <a:rPr lang="en-GB" sz="2400" dirty="0" smtClean="0">
                <a:latin typeface="Calibri" pitchFamily="34" charset="0"/>
              </a:rPr>
              <a:t>Maya,</a:t>
            </a:r>
            <a:endParaRPr lang="en-GB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20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5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96600" cy="79208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itchFamily="34" charset="0"/>
              </a:rPr>
              <a:t>MYA-53RM2-IP and MYA-53BRM1-IP validation</a:t>
            </a:r>
            <a:endParaRPr lang="fr-FR" sz="2400" b="1" dirty="0">
              <a:latin typeface="Calibri" pitchFamily="34" charset="0"/>
            </a:endParaRPr>
          </a:p>
        </p:txBody>
      </p:sp>
      <p:pic>
        <p:nvPicPr>
          <p:cNvPr id="14" name="Image 4" descr="Photo 1553 01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485"/>
            <a:ext cx="6643688" cy="498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89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5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296" y="183871"/>
            <a:ext cx="8153400" cy="990600"/>
          </a:xfrm>
        </p:spPr>
        <p:txBody>
          <a:bodyPr>
            <a:normAutofit/>
          </a:bodyPr>
          <a:lstStyle/>
          <a:p>
            <a:r>
              <a:rPr lang="fr-FR" sz="2800" b="1" dirty="0" err="1">
                <a:latin typeface="Calibri" pitchFamily="34" charset="0"/>
              </a:rPr>
              <a:t>Licensing</a:t>
            </a:r>
            <a:endParaRPr lang="fr-FR" sz="2800" b="1" dirty="0">
              <a:latin typeface="Calibri" pitchFamily="34" charset="0"/>
            </a:endParaRPr>
          </a:p>
        </p:txBody>
      </p:sp>
      <p:pic>
        <p:nvPicPr>
          <p:cNvPr id="1026" name="Picture 2" descr="\\intranet\DavWWWRoot\Direction\Documents\MARCOM\LOGOS\Création_Image\Logo_suite-office\Maya la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606" y="116632"/>
            <a:ext cx="1944216" cy="112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7544" y="2388946"/>
            <a:ext cx="82089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latin typeface="Calibri" pitchFamily="34" charset="0"/>
              </a:rPr>
              <a:t>The IP is licensed per project. The package includes 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A FPGA/ASIC gate level </a:t>
            </a:r>
            <a:r>
              <a:rPr lang="en-GB" sz="2400" dirty="0" err="1" smtClean="0">
                <a:latin typeface="Calibri" pitchFamily="34" charset="0"/>
              </a:rPr>
              <a:t>netlist</a:t>
            </a:r>
            <a:r>
              <a:rPr lang="en-GB" sz="2400" dirty="0">
                <a:latin typeface="Calibri" pitchFamily="34" charset="0"/>
              </a:rPr>
              <a:t>,</a:t>
            </a:r>
            <a:endParaRPr lang="en-GB" sz="2400" dirty="0" smtClean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Some VHDL </a:t>
            </a:r>
            <a:r>
              <a:rPr lang="en-GB" sz="2400" dirty="0" err="1" smtClean="0">
                <a:latin typeface="Calibri" pitchFamily="34" charset="0"/>
              </a:rPr>
              <a:t>testbenches</a:t>
            </a:r>
            <a:r>
              <a:rPr lang="en-GB" sz="2400" dirty="0" smtClean="0">
                <a:latin typeface="Calibri" pitchFamily="34" charset="0"/>
              </a:rPr>
              <a:t>,</a:t>
            </a:r>
            <a:endParaRPr lang="en-GB" sz="2400" dirty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400" dirty="0" smtClean="0">
              <a:latin typeface="Calibri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400" dirty="0" smtClean="0">
                <a:latin typeface="Calibri" pitchFamily="34" charset="0"/>
              </a:rPr>
              <a:t>The IP User Manual,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GB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12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latin typeface="Calibri" pitchFamily="34" charset="0"/>
              </a:rPr>
              <a:t>Questions</a:t>
            </a:r>
            <a:endParaRPr lang="fr-FR" sz="2800" b="1" dirty="0"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859" r="11772" b="17960"/>
          <a:stretch>
            <a:fillRect/>
          </a:stretch>
        </p:blipFill>
        <p:spPr bwMode="auto">
          <a:xfrm>
            <a:off x="1835696" y="1628800"/>
            <a:ext cx="5328592" cy="390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57039" y="5643139"/>
            <a:ext cx="4392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 pitchFamily="34" charset="0"/>
                <a:hlinkClick r:id="rId4"/>
              </a:rPr>
              <a:t>Philippe.mercier@maya-technologies.com</a:t>
            </a:r>
            <a:endParaRPr lang="en-GB" sz="2400" b="1" dirty="0">
              <a:latin typeface="Calibri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 pitchFamily="34" charset="0"/>
              </a:rPr>
              <a:t>Tel (+33) 532 09 03 11, (+33) 676 16 99 95</a:t>
            </a:r>
          </a:p>
        </p:txBody>
      </p:sp>
    </p:spTree>
    <p:extLst>
      <p:ext uri="{BB962C8B-B14F-4D97-AF65-F5344CB8AC3E}">
        <p14:creationId xmlns:p14="http://schemas.microsoft.com/office/powerpoint/2010/main" val="27533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4592" cy="792088"/>
          </a:xfrm>
        </p:spPr>
        <p:txBody>
          <a:bodyPr>
            <a:normAutofit/>
          </a:bodyPr>
          <a:lstStyle/>
          <a:p>
            <a:r>
              <a:rPr lang="en-US" sz="2800" b="1" noProof="1">
                <a:latin typeface="Calibri" pitchFamily="34" charset="0"/>
              </a:rPr>
              <a:t>Maya </a:t>
            </a:r>
            <a:r>
              <a:rPr lang="en-US" sz="2800" b="1" noProof="1" smtClean="0">
                <a:latin typeface="Calibri" pitchFamily="34" charset="0"/>
              </a:rPr>
              <a:t>Technologies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3" y="3134221"/>
            <a:ext cx="8850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b="1" dirty="0"/>
          </a:p>
          <a:p>
            <a:endParaRPr lang="fr-FR" b="1" dirty="0" smtClean="0"/>
          </a:p>
          <a:p>
            <a:endParaRPr lang="fr-FR" b="1" u="sng" dirty="0"/>
          </a:p>
        </p:txBody>
      </p:sp>
      <p:sp>
        <p:nvSpPr>
          <p:cNvPr id="28" name="Ellipse 27"/>
          <p:cNvSpPr/>
          <p:nvPr/>
        </p:nvSpPr>
        <p:spPr>
          <a:xfrm>
            <a:off x="273579" y="2780229"/>
            <a:ext cx="30784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91867" y="2827837"/>
            <a:ext cx="8341894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Staff</a:t>
            </a:r>
            <a:r>
              <a:rPr lang="en-US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: 150 employees including 130 engineers</a:t>
            </a:r>
            <a:endParaRPr lang="en-US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273579" y="3426908"/>
            <a:ext cx="30784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26658" y="3451811"/>
            <a:ext cx="62338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Turnover: </a:t>
            </a:r>
            <a:r>
              <a:rPr lang="en-US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12 </a:t>
            </a:r>
            <a:r>
              <a:rPr lang="en-US" dirty="0">
                <a:latin typeface="Calibri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€</a:t>
            </a:r>
            <a:endParaRPr lang="en-US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70132" y="4766849"/>
            <a:ext cx="82878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n-US" b="1" dirty="0">
                <a:latin typeface="Calibri" pitchFamily="34" charset="0"/>
              </a:rPr>
              <a:t>Locations in France</a:t>
            </a:r>
            <a:r>
              <a:rPr lang="en-US" dirty="0">
                <a:latin typeface="Calibri" pitchFamily="34" charset="0"/>
              </a:rPr>
              <a:t>: Grenoble, Aix-en-Provence, Sophia </a:t>
            </a:r>
            <a:r>
              <a:rPr lang="en-US" dirty="0" err="1">
                <a:latin typeface="Calibri" pitchFamily="34" charset="0"/>
              </a:rPr>
              <a:t>Antipolis</a:t>
            </a:r>
            <a:r>
              <a:rPr lang="en-US" dirty="0">
                <a:latin typeface="Calibri" pitchFamily="34" charset="0"/>
              </a:rPr>
              <a:t>, Toulouse, Valence, Paris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273579" y="2060848"/>
            <a:ext cx="30784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70132" y="2060848"/>
            <a:ext cx="858238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Expertise : </a:t>
            </a:r>
            <a:r>
              <a:rPr lang="en-US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Engineering in microelectronics and embedded systems</a:t>
            </a:r>
            <a:endParaRPr lang="en-US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70132" y="4074980"/>
            <a:ext cx="858238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Customers: </a:t>
            </a:r>
            <a:r>
              <a:rPr lang="en-US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35 customers including 15 major accounts</a:t>
            </a:r>
            <a:endParaRPr lang="en-US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273579" y="4070325"/>
            <a:ext cx="30784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273579" y="4725144"/>
            <a:ext cx="30784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9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96600" cy="792088"/>
          </a:xfrm>
        </p:spPr>
        <p:txBody>
          <a:bodyPr>
            <a:normAutofit/>
          </a:bodyPr>
          <a:lstStyle/>
          <a:p>
            <a:pPr algn="l"/>
            <a:r>
              <a:rPr lang="fr-FR" sz="2800" b="1" dirty="0" smtClean="0">
                <a:latin typeface="Calibri" pitchFamily="34" charset="0"/>
              </a:rPr>
              <a:t>Locations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251520" y="2714968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5" name="Ellipse 34"/>
          <p:cNvSpPr/>
          <p:nvPr/>
        </p:nvSpPr>
        <p:spPr>
          <a:xfrm>
            <a:off x="251520" y="5449879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6" name="Ellipse 35"/>
          <p:cNvSpPr/>
          <p:nvPr/>
        </p:nvSpPr>
        <p:spPr>
          <a:xfrm>
            <a:off x="251520" y="3361647"/>
            <a:ext cx="28803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7" name="Ellipse 36"/>
          <p:cNvSpPr/>
          <p:nvPr/>
        </p:nvSpPr>
        <p:spPr>
          <a:xfrm>
            <a:off x="251520" y="4729799"/>
            <a:ext cx="28803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8" name="ZoneTexte 37"/>
          <p:cNvSpPr txBox="1"/>
          <p:nvPr/>
        </p:nvSpPr>
        <p:spPr>
          <a:xfrm>
            <a:off x="517815" y="5449879"/>
            <a:ext cx="3751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Valence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Embedded Software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539552" y="3336386"/>
            <a:ext cx="3707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Sophia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Digital Design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539552" y="4034591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Toulouse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</a:t>
            </a:r>
            <a:r>
              <a:rPr lang="fr-FR" sz="1600" i="1" dirty="0" err="1">
                <a:latin typeface="Calibri" pitchFamily="34" charset="0"/>
                <a:ea typeface="Verdana" pitchFamily="34" charset="0"/>
                <a:cs typeface="Verdana" pitchFamily="34" charset="0"/>
              </a:rPr>
              <a:t>Critical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Embedded  </a:t>
            </a:r>
            <a:r>
              <a:rPr lang="fr-FR" sz="1600" i="1" dirty="0" err="1">
                <a:latin typeface="Calibri" pitchFamily="34" charset="0"/>
                <a:ea typeface="Verdana" pitchFamily="34" charset="0"/>
                <a:cs typeface="Verdana" pitchFamily="34" charset="0"/>
              </a:rPr>
              <a:t>Systems</a:t>
            </a:r>
            <a:endParaRPr lang="fr-FR" sz="1600" i="1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251520" y="4034591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2" name="Ellipse 41"/>
          <p:cNvSpPr/>
          <p:nvPr/>
        </p:nvSpPr>
        <p:spPr>
          <a:xfrm>
            <a:off x="251520" y="2132856"/>
            <a:ext cx="288032" cy="288032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3" name="ZoneTexte 42"/>
          <p:cNvSpPr txBox="1"/>
          <p:nvPr/>
        </p:nvSpPr>
        <p:spPr>
          <a:xfrm>
            <a:off x="539552" y="2052596"/>
            <a:ext cx="3707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Grenoble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Head quarter &amp; </a:t>
            </a:r>
            <a:r>
              <a:rPr lang="fr-FR" sz="1600" i="1" dirty="0" err="1">
                <a:latin typeface="Calibri" pitchFamily="34" charset="0"/>
                <a:ea typeface="Verdana" pitchFamily="34" charset="0"/>
                <a:cs typeface="Verdana" pitchFamily="34" charset="0"/>
              </a:rPr>
              <a:t>general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Design </a:t>
            </a:r>
            <a:r>
              <a:rPr lang="fr-FR" sz="1600" i="1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center</a:t>
            </a:r>
            <a:endParaRPr lang="fr-FR" sz="1600" i="1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539552" y="2714968"/>
            <a:ext cx="3707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Aix (Rousset)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</a:t>
            </a:r>
            <a:r>
              <a:rPr lang="fr-FR" sz="1600" i="1" dirty="0" err="1">
                <a:latin typeface="Calibri" pitchFamily="34" charset="0"/>
                <a:ea typeface="Verdana" pitchFamily="34" charset="0"/>
                <a:cs typeface="Verdana" pitchFamily="34" charset="0"/>
              </a:rPr>
              <a:t>Analog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Design</a:t>
            </a:r>
          </a:p>
        </p:txBody>
      </p:sp>
      <p:sp>
        <p:nvSpPr>
          <p:cNvPr id="46" name="Espace réservé du contenu 2"/>
          <p:cNvSpPr txBox="1">
            <a:spLocks/>
          </p:cNvSpPr>
          <p:nvPr/>
        </p:nvSpPr>
        <p:spPr>
          <a:xfrm>
            <a:off x="4139952" y="1339850"/>
            <a:ext cx="8229600" cy="5103813"/>
          </a:xfrm>
          <a:prstGeom prst="rect">
            <a:avLst/>
          </a:prstGeom>
        </p:spPr>
        <p:txBody>
          <a:bodyPr vert="horz" lIns="91440" rIns="91440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600" dirty="0" smtClean="0"/>
          </a:p>
        </p:txBody>
      </p:sp>
      <p:graphicFrame>
        <p:nvGraphicFramePr>
          <p:cNvPr id="47" name="Diagramme 46"/>
          <p:cNvGraphicFramePr/>
          <p:nvPr>
            <p:extLst>
              <p:ext uri="{D42A27DB-BD31-4B8C-83A1-F6EECF244321}">
                <p14:modId xmlns:p14="http://schemas.microsoft.com/office/powerpoint/2010/main" val="4195673387"/>
              </p:ext>
            </p:extLst>
          </p:nvPr>
        </p:nvGraphicFramePr>
        <p:xfrm>
          <a:off x="4265966" y="1556792"/>
          <a:ext cx="581413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8" name="ZoneTexte 47"/>
          <p:cNvSpPr txBox="1"/>
          <p:nvPr/>
        </p:nvSpPr>
        <p:spPr>
          <a:xfrm>
            <a:off x="6947756" y="4970179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Aix</a:t>
            </a:r>
            <a:endParaRPr lang="fr-FR" sz="1600" i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5439646" y="5059923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Toulouse</a:t>
            </a:r>
            <a:endParaRPr lang="fr-FR" sz="1600" i="1" dirty="0"/>
          </a:p>
        </p:txBody>
      </p:sp>
      <p:sp>
        <p:nvSpPr>
          <p:cNvPr id="50" name="ZoneTexte 49"/>
          <p:cNvSpPr txBox="1"/>
          <p:nvPr/>
        </p:nvSpPr>
        <p:spPr>
          <a:xfrm>
            <a:off x="7499776" y="4907386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Sophia</a:t>
            </a:r>
            <a:endParaRPr lang="fr-FR" sz="1600" i="1" dirty="0"/>
          </a:p>
        </p:txBody>
      </p:sp>
      <p:sp>
        <p:nvSpPr>
          <p:cNvPr id="51" name="ZoneTexte 50"/>
          <p:cNvSpPr txBox="1"/>
          <p:nvPr/>
        </p:nvSpPr>
        <p:spPr>
          <a:xfrm>
            <a:off x="5991151" y="262360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Paris</a:t>
            </a:r>
            <a:endParaRPr lang="fr-FR" sz="1600" i="1" dirty="0"/>
          </a:p>
        </p:txBody>
      </p:sp>
      <p:sp>
        <p:nvSpPr>
          <p:cNvPr id="52" name="ZoneTexte 51"/>
          <p:cNvSpPr txBox="1"/>
          <p:nvPr/>
        </p:nvSpPr>
        <p:spPr>
          <a:xfrm>
            <a:off x="6516216" y="443711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Valence</a:t>
            </a:r>
            <a:endParaRPr lang="fr-FR" sz="1600" i="1" dirty="0"/>
          </a:p>
        </p:txBody>
      </p:sp>
      <p:sp>
        <p:nvSpPr>
          <p:cNvPr id="53" name="Ellipse 52"/>
          <p:cNvSpPr/>
          <p:nvPr/>
        </p:nvSpPr>
        <p:spPr>
          <a:xfrm>
            <a:off x="6572803" y="2788405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4" name="Ellipse 53"/>
          <p:cNvSpPr/>
          <p:nvPr/>
        </p:nvSpPr>
        <p:spPr>
          <a:xfrm>
            <a:off x="7487816" y="4298136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5" name="Ellipse 54"/>
          <p:cNvSpPr/>
          <p:nvPr/>
        </p:nvSpPr>
        <p:spPr>
          <a:xfrm>
            <a:off x="7347875" y="4589566"/>
            <a:ext cx="188404" cy="152400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6" name="Ellipse 55"/>
          <p:cNvSpPr/>
          <p:nvPr/>
        </p:nvSpPr>
        <p:spPr>
          <a:xfrm>
            <a:off x="6324039" y="5220816"/>
            <a:ext cx="188404" cy="152400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7" name="ZoneTexte 56"/>
          <p:cNvSpPr txBox="1"/>
          <p:nvPr/>
        </p:nvSpPr>
        <p:spPr>
          <a:xfrm>
            <a:off x="6659724" y="402655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 smtClean="0"/>
              <a:t>Grenoble</a:t>
            </a:r>
            <a:endParaRPr lang="fr-FR" sz="1600" b="1" i="1" dirty="0"/>
          </a:p>
        </p:txBody>
      </p:sp>
      <p:sp>
        <p:nvSpPr>
          <p:cNvPr id="58" name="Ellipse 57"/>
          <p:cNvSpPr/>
          <p:nvPr/>
        </p:nvSpPr>
        <p:spPr>
          <a:xfrm>
            <a:off x="7393614" y="5153000"/>
            <a:ext cx="188404" cy="152400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9" name="Ellipse 58"/>
          <p:cNvSpPr/>
          <p:nvPr/>
        </p:nvSpPr>
        <p:spPr>
          <a:xfrm>
            <a:off x="8077689" y="5153000"/>
            <a:ext cx="188404" cy="152400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2" name="Rectangle 1"/>
          <p:cNvSpPr/>
          <p:nvPr/>
        </p:nvSpPr>
        <p:spPr>
          <a:xfrm>
            <a:off x="539552" y="4721369"/>
            <a:ext cx="21392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Paris</a:t>
            </a:r>
            <a:r>
              <a:rPr lang="fr-FR" sz="1600" i="1" dirty="0">
                <a:latin typeface="Calibri" pitchFamily="34" charset="0"/>
                <a:ea typeface="Verdana" pitchFamily="34" charset="0"/>
                <a:cs typeface="Verdana" pitchFamily="34" charset="0"/>
              </a:rPr>
              <a:t> : On-site expertise</a:t>
            </a:r>
          </a:p>
        </p:txBody>
      </p:sp>
    </p:spTree>
    <p:extLst>
      <p:ext uri="{BB962C8B-B14F-4D97-AF65-F5344CB8AC3E}">
        <p14:creationId xmlns:p14="http://schemas.microsoft.com/office/powerpoint/2010/main" val="351674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10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96600" cy="792088"/>
          </a:xfrm>
        </p:spPr>
        <p:txBody>
          <a:bodyPr>
            <a:normAutofit/>
          </a:bodyPr>
          <a:lstStyle/>
          <a:p>
            <a:pPr algn="l"/>
            <a:r>
              <a:rPr lang="fr-FR" sz="2800" b="1" dirty="0" err="1" smtClean="0">
                <a:latin typeface="Calibri" pitchFamily="34" charset="0"/>
              </a:rPr>
              <a:t>Skills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19459" name="Espace réservé du contenu 2"/>
          <p:cNvSpPr>
            <a:spLocks noGrp="1"/>
          </p:cNvSpPr>
          <p:nvPr>
            <p:ph idx="4294967295"/>
          </p:nvPr>
        </p:nvSpPr>
        <p:spPr>
          <a:xfrm>
            <a:off x="0" y="1339850"/>
            <a:ext cx="8229600" cy="5103813"/>
          </a:xfrm>
        </p:spPr>
        <p:txBody>
          <a:bodyPr lIns="91440" rIns="91440"/>
          <a:lstStyle/>
          <a:p>
            <a:pPr lvl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600" dirty="0" smtClean="0"/>
          </a:p>
        </p:txBody>
      </p:sp>
      <p:grpSp>
        <p:nvGrpSpPr>
          <p:cNvPr id="2" name="Groupe 1"/>
          <p:cNvGrpSpPr/>
          <p:nvPr/>
        </p:nvGrpSpPr>
        <p:grpSpPr>
          <a:xfrm>
            <a:off x="179512" y="1701387"/>
            <a:ext cx="8784976" cy="5164955"/>
            <a:chOff x="179512" y="1701387"/>
            <a:chExt cx="8784976" cy="5164955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2" y="1701387"/>
              <a:ext cx="8784976" cy="5039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ZoneTexte 10"/>
            <p:cNvSpPr txBox="1"/>
            <p:nvPr/>
          </p:nvSpPr>
          <p:spPr>
            <a:xfrm>
              <a:off x="289816" y="1844824"/>
              <a:ext cx="3418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400" b="1" dirty="0" smtClean="0">
                  <a:latin typeface="Calibri" pitchFamily="34" charset="0"/>
                </a:rPr>
                <a:t>SOFTWARE &amp; EMBEDDED SYSTEMS</a:t>
              </a:r>
              <a:endParaRPr lang="fr-FR" sz="1400" b="1" dirty="0">
                <a:latin typeface="Calibri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693656" y="1759111"/>
              <a:ext cx="2836482" cy="24622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 sz="1400" b="1" dirty="0" smtClean="0">
                  <a:latin typeface="Calibri" pitchFamily="34" charset="0"/>
                </a:rPr>
                <a:t>DIGITAL MICROELECTRONICS</a:t>
              </a:r>
              <a:endParaRPr lang="fr-FR" sz="1400" b="1" dirty="0">
                <a:latin typeface="Calibri" pitchFamily="34" charset="0"/>
              </a:endParaRPr>
            </a:p>
            <a:p>
              <a:pPr>
                <a:defRPr/>
              </a:pP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Integrated</a:t>
              </a:r>
              <a:r>
                <a:rPr lang="fr-FR" sz="1400" dirty="0" smtClean="0">
                  <a:latin typeface="Calibri" pitchFamily="34" charset="0"/>
                </a:rPr>
                <a:t> circuit architecture (</a:t>
              </a:r>
              <a:r>
                <a:rPr lang="fr-FR" sz="1400" dirty="0">
                  <a:latin typeface="Calibri" pitchFamily="34" charset="0"/>
                </a:rPr>
                <a:t>ASIC)</a:t>
              </a: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Modeling</a:t>
              </a:r>
              <a:r>
                <a:rPr lang="fr-FR" sz="1400" dirty="0" smtClean="0">
                  <a:latin typeface="Calibri" pitchFamily="34" charset="0"/>
                </a:rPr>
                <a:t> and simulation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Verification</a:t>
              </a:r>
              <a:endParaRPr lang="fr-FR" sz="1400" dirty="0" smtClean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Synthesis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>
                  <a:latin typeface="Calibri" pitchFamily="34" charset="0"/>
                </a:rPr>
                <a:t>Timing </a:t>
              </a:r>
              <a:r>
                <a:rPr lang="fr-FR" sz="1400" dirty="0" err="1">
                  <a:latin typeface="Calibri" pitchFamily="34" charset="0"/>
                </a:rPr>
                <a:t>Analysis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Physical</a:t>
              </a:r>
              <a:r>
                <a:rPr lang="fr-FR" sz="1400" dirty="0" smtClean="0">
                  <a:latin typeface="Calibri" pitchFamily="34" charset="0"/>
                </a:rPr>
                <a:t> </a:t>
              </a:r>
              <a:r>
                <a:rPr lang="fr-FR" sz="1400" dirty="0" err="1" smtClean="0">
                  <a:latin typeface="Calibri" pitchFamily="34" charset="0"/>
                </a:rPr>
                <a:t>implementation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>
                  <a:latin typeface="Calibri" pitchFamily="34" charset="0"/>
                </a:rPr>
                <a:t>Validation, </a:t>
              </a:r>
              <a:r>
                <a:rPr lang="fr-FR" sz="1400" dirty="0" err="1" smtClean="0">
                  <a:latin typeface="Calibri" pitchFamily="34" charset="0"/>
                </a:rPr>
                <a:t>testing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>
                  <a:latin typeface="Calibri" pitchFamily="34" charset="0"/>
                </a:rPr>
                <a:t>Packaging, SIP</a:t>
              </a: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CAD </a:t>
              </a:r>
              <a:r>
                <a:rPr lang="fr-FR" sz="1400" dirty="0" err="1" smtClean="0">
                  <a:latin typeface="Calibri" pitchFamily="34" charset="0"/>
                </a:rPr>
                <a:t>development</a:t>
              </a:r>
              <a:r>
                <a:rPr lang="fr-FR" sz="1400" dirty="0" smtClean="0">
                  <a:latin typeface="Calibri" pitchFamily="34" charset="0"/>
                </a:rPr>
                <a:t> </a:t>
              </a:r>
              <a:r>
                <a:rPr lang="fr-FR" sz="1400" dirty="0">
                  <a:latin typeface="Calibri" pitchFamily="34" charset="0"/>
                </a:rPr>
                <a:t>&amp; </a:t>
              </a:r>
              <a:r>
                <a:rPr lang="fr-FR" sz="1400" dirty="0" smtClean="0">
                  <a:latin typeface="Calibri" pitchFamily="34" charset="0"/>
                </a:rPr>
                <a:t>support</a:t>
              </a:r>
              <a:endParaRPr lang="fr-FR" sz="1400" dirty="0">
                <a:latin typeface="Calibri" pitchFamily="34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273031" y="4527240"/>
              <a:ext cx="2390078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 sz="1400" b="1" dirty="0" smtClean="0">
                  <a:latin typeface="Calibri" pitchFamily="34" charset="0"/>
                </a:rPr>
                <a:t>ANALOG MICROELECTRONICS</a:t>
              </a:r>
              <a:endParaRPr lang="fr-FR" sz="1400" b="1" dirty="0">
                <a:latin typeface="Calibri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030514" y="4835017"/>
              <a:ext cx="3096344" cy="2031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Architecture &amp; </a:t>
              </a:r>
              <a:r>
                <a:rPr lang="fr-FR" sz="1400" dirty="0" err="1" smtClean="0">
                  <a:latin typeface="Calibri" pitchFamily="34" charset="0"/>
                </a:rPr>
                <a:t>Modeling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Analogue, RF &amp; mixed signal design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Layout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>
                  <a:latin typeface="Calibri" pitchFamily="34" charset="0"/>
                </a:rPr>
                <a:t>CAD </a:t>
              </a:r>
              <a:r>
                <a:rPr lang="fr-FR" sz="1400" dirty="0" err="1">
                  <a:latin typeface="Calibri" pitchFamily="34" charset="0"/>
                </a:rPr>
                <a:t>development</a:t>
              </a:r>
              <a:r>
                <a:rPr lang="fr-FR" sz="1400" dirty="0">
                  <a:latin typeface="Calibri" pitchFamily="34" charset="0"/>
                </a:rPr>
                <a:t> &amp; support</a:t>
              </a: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Physical</a:t>
              </a:r>
              <a:r>
                <a:rPr lang="fr-FR" sz="1400" dirty="0" smtClean="0">
                  <a:latin typeface="Calibri" pitchFamily="34" charset="0"/>
                </a:rPr>
                <a:t> Design Kit and </a:t>
              </a:r>
              <a:r>
                <a:rPr lang="fr-FR" sz="1400" dirty="0" err="1" smtClean="0">
                  <a:latin typeface="Calibri" pitchFamily="34" charset="0"/>
                </a:rPr>
                <a:t>library</a:t>
              </a:r>
              <a:r>
                <a:rPr lang="fr-FR" sz="1400" dirty="0" smtClean="0">
                  <a:latin typeface="Calibri" pitchFamily="34" charset="0"/>
                </a:rPr>
                <a:t> </a:t>
              </a:r>
              <a:r>
                <a:rPr lang="fr-FR" sz="1400" dirty="0" err="1" smtClean="0">
                  <a:latin typeface="Calibri" pitchFamily="34" charset="0"/>
                </a:rPr>
                <a:t>development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>
                  <a:latin typeface="Calibri" pitchFamily="34" charset="0"/>
                </a:rPr>
                <a:t>Validation, </a:t>
              </a:r>
              <a:r>
                <a:rPr lang="fr-FR" sz="1400" dirty="0" err="1" smtClean="0">
                  <a:latin typeface="Calibri" pitchFamily="34" charset="0"/>
                </a:rPr>
                <a:t>Testing</a:t>
              </a:r>
              <a:endParaRPr lang="fr-FR" sz="1400" dirty="0" smtClean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Packaging, SIP</a:t>
              </a:r>
            </a:p>
            <a:p>
              <a:pPr>
                <a:defRPr/>
              </a:pPr>
              <a:endParaRPr lang="fr-FR" sz="1400" dirty="0">
                <a:latin typeface="Calibri" pitchFamily="34" charset="0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89816" y="2336522"/>
              <a:ext cx="3225755" cy="18158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System architecture</a:t>
              </a: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FPGA design, </a:t>
              </a:r>
              <a:r>
                <a:rPr lang="fr-FR" sz="1400" dirty="0" err="1" smtClean="0">
                  <a:latin typeface="Calibri" pitchFamily="34" charset="0"/>
                </a:rPr>
                <a:t>prototyping</a:t>
              </a:r>
              <a:r>
                <a:rPr lang="fr-FR" sz="1400" dirty="0" smtClean="0">
                  <a:latin typeface="Calibri" pitchFamily="34" charset="0"/>
                </a:rPr>
                <a:t>, </a:t>
              </a:r>
              <a:r>
                <a:rPr lang="fr-FR" sz="1400" dirty="0" err="1">
                  <a:latin typeface="Calibri" pitchFamily="34" charset="0"/>
                </a:rPr>
                <a:t>e</a:t>
              </a:r>
              <a:r>
                <a:rPr lang="fr-FR" sz="1400" dirty="0" err="1" smtClean="0">
                  <a:latin typeface="Calibri" pitchFamily="34" charset="0"/>
                </a:rPr>
                <a:t>mulation</a:t>
              </a:r>
              <a:endParaRPr lang="fr-FR" sz="1400" dirty="0" smtClean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Signal </a:t>
              </a:r>
              <a:r>
                <a:rPr lang="fr-FR" sz="1400" dirty="0" err="1" smtClean="0">
                  <a:latin typeface="Calibri" pitchFamily="34" charset="0"/>
                </a:rPr>
                <a:t>processing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err="1" smtClean="0">
                  <a:latin typeface="Calibri" pitchFamily="34" charset="0"/>
                </a:rPr>
                <a:t>Firmware</a:t>
              </a:r>
              <a:r>
                <a:rPr lang="fr-FR" sz="1400" dirty="0" smtClean="0">
                  <a:latin typeface="Calibri" pitchFamily="34" charset="0"/>
                </a:rPr>
                <a:t> </a:t>
              </a:r>
              <a:r>
                <a:rPr lang="fr-FR" sz="1400" dirty="0">
                  <a:latin typeface="Calibri" pitchFamily="34" charset="0"/>
                </a:rPr>
                <a:t>&amp; </a:t>
              </a:r>
              <a:r>
                <a:rPr lang="fr-FR" sz="1400" dirty="0" smtClean="0">
                  <a:latin typeface="Calibri" pitchFamily="34" charset="0"/>
                </a:rPr>
                <a:t>Middleware </a:t>
              </a:r>
              <a:r>
                <a:rPr lang="fr-FR" sz="1400" dirty="0" err="1" smtClean="0">
                  <a:latin typeface="Calibri" pitchFamily="34" charset="0"/>
                </a:rPr>
                <a:t>development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Driver </a:t>
              </a:r>
              <a:r>
                <a:rPr lang="fr-FR" sz="1400" dirty="0" err="1">
                  <a:latin typeface="Calibri" pitchFamily="34" charset="0"/>
                </a:rPr>
                <a:t>development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OS </a:t>
              </a:r>
              <a:r>
                <a:rPr lang="fr-FR" sz="1400" dirty="0">
                  <a:latin typeface="Calibri" pitchFamily="34" charset="0"/>
                </a:rPr>
                <a:t>and real time </a:t>
              </a:r>
              <a:r>
                <a:rPr lang="fr-FR" sz="1400" dirty="0" err="1" smtClean="0">
                  <a:latin typeface="Calibri" pitchFamily="34" charset="0"/>
                </a:rPr>
                <a:t>kernels</a:t>
              </a:r>
              <a:r>
                <a:rPr lang="fr-FR" sz="1400" dirty="0" smtClean="0">
                  <a:latin typeface="Calibri" pitchFamily="34" charset="0"/>
                </a:rPr>
                <a:t> : </a:t>
              </a:r>
              <a:r>
                <a:rPr lang="fr-FR" sz="1400" dirty="0" err="1" smtClean="0">
                  <a:latin typeface="Calibri" pitchFamily="34" charset="0"/>
                </a:rPr>
                <a:t>Android</a:t>
              </a:r>
              <a:r>
                <a:rPr lang="fr-FR" sz="1400" dirty="0" smtClean="0">
                  <a:latin typeface="Calibri" pitchFamily="34" charset="0"/>
                </a:rPr>
                <a:t>, Linux</a:t>
              </a:r>
              <a:r>
                <a:rPr lang="fr-FR" sz="1400" dirty="0">
                  <a:latin typeface="Calibri" pitchFamily="34" charset="0"/>
                </a:rPr>
                <a:t>, </a:t>
              </a: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Windows Mobile expertise</a:t>
              </a:r>
              <a:endParaRPr lang="fr-FR" sz="1400" dirty="0">
                <a:latin typeface="Calibri" pitchFamily="34" charset="0"/>
              </a:endParaRPr>
            </a:p>
            <a:p>
              <a:pPr>
                <a:defRPr/>
              </a:pPr>
              <a:r>
                <a:rPr lang="fr-FR" sz="1400" dirty="0" smtClean="0">
                  <a:latin typeface="Calibri" pitchFamily="34" charset="0"/>
                </a:rPr>
                <a:t>Object software </a:t>
              </a:r>
              <a:r>
                <a:rPr lang="fr-FR" sz="1400" dirty="0" err="1" smtClean="0">
                  <a:latin typeface="Calibri" pitchFamily="34" charset="0"/>
                </a:rPr>
                <a:t>Development</a:t>
              </a:r>
              <a:endParaRPr lang="fr-FR" sz="140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89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pPr algn="l"/>
            <a:r>
              <a:rPr lang="fr-FR" sz="2800" b="1" dirty="0" err="1" smtClean="0">
                <a:latin typeface="Calibri" pitchFamily="34" charset="0"/>
              </a:rPr>
              <a:t>Maya’s</a:t>
            </a:r>
            <a:r>
              <a:rPr lang="fr-FR" sz="2800" b="1" dirty="0" smtClean="0">
                <a:latin typeface="Calibri" pitchFamily="34" charset="0"/>
              </a:rPr>
              <a:t> </a:t>
            </a:r>
            <a:r>
              <a:rPr lang="fr-FR" sz="2800" b="1" dirty="0" err="1">
                <a:latin typeface="Calibri" pitchFamily="34" charset="0"/>
              </a:rPr>
              <a:t>c</a:t>
            </a:r>
            <a:r>
              <a:rPr lang="fr-FR" sz="2800" b="1" dirty="0" err="1" smtClean="0">
                <a:latin typeface="Calibri" pitchFamily="34" charset="0"/>
              </a:rPr>
              <a:t>ustomers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5737" y="1992302"/>
            <a:ext cx="517869" cy="24447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F206B831-6193-4AAE-A08C-6FE7DAD053B7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88" name="Espace réservé du contenu 2"/>
          <p:cNvSpPr txBox="1">
            <a:spLocks/>
          </p:cNvSpPr>
          <p:nvPr/>
        </p:nvSpPr>
        <p:spPr>
          <a:xfrm>
            <a:off x="467544" y="1124744"/>
            <a:ext cx="8229600" cy="5103813"/>
          </a:xfrm>
          <a:prstGeom prst="rect">
            <a:avLst/>
          </a:prstGeom>
        </p:spPr>
        <p:txBody>
          <a:bodyPr vert="horz" lIns="91440" rIns="91440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600" dirty="0" smtClean="0"/>
          </a:p>
        </p:txBody>
      </p:sp>
      <p:pic>
        <p:nvPicPr>
          <p:cNvPr id="90" name="Picture 2" descr="http://4.bp.blogspot.com/_i0qZZxjzkl4/TFFGj1pJ0XI/AAAAAAAAAO8/dAocdEoBpgI/s320/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954" y="2285068"/>
            <a:ext cx="1927349" cy="99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14" descr="http://upload.wikimedia.org/wikipedia/fr/e/e7/St-ericsson-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9147" y="2009039"/>
            <a:ext cx="250507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" descr="ARM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2647" y="2734042"/>
            <a:ext cx="1559338" cy="461439"/>
          </a:xfrm>
          <a:prstGeom prst="rect">
            <a:avLst/>
          </a:prstGeom>
          <a:noFill/>
        </p:spPr>
      </p:pic>
      <p:pic>
        <p:nvPicPr>
          <p:cNvPr id="94" name="Picture 26" descr="http://www.localizedusa.com/logos/atmel_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252794"/>
            <a:ext cx="1754385" cy="126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4" descr="http://kcomputing.com/images/freescal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24147" y="3070708"/>
            <a:ext cx="2199705" cy="82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4" descr="http://www.styrel.fr/projets-clients/thales-logo_high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64088" y="3324802"/>
            <a:ext cx="320567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8" descr="http://img.clubic.com/04930712-photo-inside-secur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4736997"/>
            <a:ext cx="2376264" cy="6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10" descr="http://www.invest.gov.tr/en-US/successstories/PublishingImages/Inte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06688" y="4294586"/>
            <a:ext cx="1601441" cy="121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12" descr="http://pgt.geosciences.ensmp.fr/partenaires/cea-dam/resolveUid/a57b8f28f99a80a755420ac1f919396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85635" y="2028044"/>
            <a:ext cx="1008112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22" descr="http://open-your-innovation.com/wp-content/uploads/2010/06/schneider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89691" y="4321802"/>
            <a:ext cx="2448272" cy="11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16" descr="http://www.futura-sciences.com/uploads/tx_oxcsfutura/bull_0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2645" y="5605848"/>
            <a:ext cx="20103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6" descr="http://www.encreservices.fr/upfile/XEROX.jpg"/>
          <p:cNvPicPr>
            <a:picLocks noChangeAspect="1" noChangeArrowheads="1"/>
          </p:cNvPicPr>
          <p:nvPr/>
        </p:nvPicPr>
        <p:blipFill>
          <a:blip r:embed="rId16" cstate="print"/>
          <a:srcRect l="10181" t="16069" r="8109" b="22672"/>
          <a:stretch>
            <a:fillRect/>
          </a:stretch>
        </p:blipFill>
        <p:spPr bwMode="auto">
          <a:xfrm>
            <a:off x="2517949" y="5653414"/>
            <a:ext cx="2991108" cy="97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28" descr="http://www.ecoguide.fr/file?i=50581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865868" y="5591283"/>
            <a:ext cx="1944216" cy="109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18" descr="http://carhumor.net/wp-content/uploads/2011/11/Rolls-Royce-logo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137963" y="5197040"/>
            <a:ext cx="8636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2" descr="http://www.systeam.fr/../images/clients/LogoThalesAleniaSpace400.gif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196" y="1531254"/>
            <a:ext cx="19050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Image 10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0" y="1548887"/>
            <a:ext cx="1610647" cy="51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14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21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r>
              <a:rPr lang="en-US" sz="2800" b="1" noProof="1">
                <a:latin typeface="Calibri" pitchFamily="34" charset="0"/>
              </a:rPr>
              <a:t>Maya’s offers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6024" y="1992302"/>
            <a:ext cx="533400" cy="24447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A10F2F01-BB4B-4568-AC8A-B341F1ADAE4D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79512" y="1844824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Technical </a:t>
            </a:r>
            <a:r>
              <a:rPr lang="en-US" sz="2000" b="1" dirty="0">
                <a:latin typeface="Calibri" pitchFamily="34" charset="0"/>
              </a:rPr>
              <a:t>Assistance </a:t>
            </a:r>
            <a:r>
              <a:rPr lang="en-US" sz="2000" b="1" dirty="0" smtClean="0">
                <a:latin typeface="Calibri" pitchFamily="34" charset="0"/>
              </a:rPr>
              <a:t>on customer’s site</a:t>
            </a:r>
            <a:r>
              <a:rPr lang="en-US" sz="2000" dirty="0" smtClean="0">
                <a:latin typeface="Calibri" pitchFamily="34" charset="0"/>
              </a:rPr>
              <a:t>:  an answer to an urgent need of resources on a project.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b="1" dirty="0" smtClean="0"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Technical </a:t>
            </a:r>
            <a:r>
              <a:rPr lang="en-US" sz="2000" b="1" dirty="0" smtClean="0">
                <a:latin typeface="Calibri" pitchFamily="34" charset="0"/>
              </a:rPr>
              <a:t>team on </a:t>
            </a:r>
            <a:r>
              <a:rPr lang="en-US" sz="2000" b="1" dirty="0">
                <a:latin typeface="Calibri" pitchFamily="34" charset="0"/>
              </a:rPr>
              <a:t>customer’s </a:t>
            </a:r>
            <a:r>
              <a:rPr lang="en-US" sz="2000" b="1" dirty="0" smtClean="0">
                <a:latin typeface="Calibri" pitchFamily="34" charset="0"/>
              </a:rPr>
              <a:t>site</a:t>
            </a:r>
            <a:r>
              <a:rPr lang="en-US" sz="2000" dirty="0" smtClean="0">
                <a:latin typeface="Calibri" pitchFamily="34" charset="0"/>
              </a:rPr>
              <a:t>: a complete Maya team, autonomously managed by </a:t>
            </a:r>
            <a:r>
              <a:rPr lang="en-US" sz="2000" dirty="0">
                <a:latin typeface="Calibri" pitchFamily="34" charset="0"/>
              </a:rPr>
              <a:t>a </a:t>
            </a:r>
            <a:r>
              <a:rPr lang="en-US" sz="2000" dirty="0" smtClean="0">
                <a:latin typeface="Calibri" pitchFamily="34" charset="0"/>
              </a:rPr>
              <a:t>Maya project and/or team leader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‘Externalized’ </a:t>
            </a:r>
            <a:r>
              <a:rPr lang="en-US" sz="2000" b="1" dirty="0">
                <a:latin typeface="Calibri" pitchFamily="34" charset="0"/>
              </a:rPr>
              <a:t>Technical </a:t>
            </a:r>
            <a:r>
              <a:rPr lang="en-US" sz="2000" b="1" dirty="0" smtClean="0">
                <a:latin typeface="Calibri" pitchFamily="34" charset="0"/>
              </a:rPr>
              <a:t>team</a:t>
            </a:r>
            <a:r>
              <a:rPr lang="en-US" sz="2000" dirty="0" smtClean="0">
                <a:latin typeface="Calibri" pitchFamily="34" charset="0"/>
              </a:rPr>
              <a:t>: </a:t>
            </a:r>
            <a:r>
              <a:rPr lang="en-US" sz="2000" dirty="0">
                <a:latin typeface="Calibri" pitchFamily="34" charset="0"/>
              </a:rPr>
              <a:t>a complete Maya team, autonomously </a:t>
            </a:r>
            <a:r>
              <a:rPr lang="en-US" sz="2000" dirty="0" smtClean="0">
                <a:latin typeface="Calibri" pitchFamily="34" charset="0"/>
              </a:rPr>
              <a:t>managed in our locations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Design Centers</a:t>
            </a:r>
            <a:r>
              <a:rPr lang="en-US" sz="2000" dirty="0" smtClean="0">
                <a:latin typeface="Calibri" pitchFamily="34" charset="0"/>
              </a:rPr>
              <a:t>: project management as </a:t>
            </a:r>
            <a:r>
              <a:rPr lang="en-US" sz="2000" dirty="0">
                <a:latin typeface="Calibri" pitchFamily="34" charset="0"/>
              </a:rPr>
              <a:t>a package in our locations </a:t>
            </a:r>
            <a:r>
              <a:rPr lang="en-US" sz="2000" dirty="0" smtClean="0">
                <a:latin typeface="Calibri" pitchFamily="34" charset="0"/>
              </a:rPr>
              <a:t>(commitment on deliverables, delays and cost, based on customer specifications)</a:t>
            </a:r>
            <a:endParaRPr lang="fr-FR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0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r>
              <a:rPr lang="en-US" sz="2800" b="1" noProof="1">
                <a:latin typeface="Calibri" pitchFamily="34" charset="0"/>
              </a:rPr>
              <a:t>IP 1553 : History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2305050" y="1146001"/>
            <a:ext cx="4021137" cy="2232025"/>
          </a:xfrm>
          <a:prstGeom prst="rect">
            <a:avLst/>
          </a:prstGeom>
        </p:spPr>
        <p:txBody>
          <a:bodyPr/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  <a:buFontTx/>
              <a:buNone/>
            </a:pPr>
            <a:endParaRPr lang="en-US" sz="1000" b="1" smtClean="0"/>
          </a:p>
          <a:p>
            <a:pPr lvl="1">
              <a:lnSpc>
                <a:spcPct val="80000"/>
              </a:lnSpc>
              <a:buFontTx/>
              <a:buNone/>
            </a:pPr>
            <a:endParaRPr lang="en-US" sz="1000" b="1" smtClean="0"/>
          </a:p>
        </p:txBody>
      </p:sp>
      <p:sp>
        <p:nvSpPr>
          <p:cNvPr id="15" name="Rectangle 14"/>
          <p:cNvSpPr/>
          <p:nvPr/>
        </p:nvSpPr>
        <p:spPr>
          <a:xfrm>
            <a:off x="463190" y="1146001"/>
            <a:ext cx="77048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4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First interface developed in years 2000 for a CNES project aiming to implement GAM-T 103 services onto the 1553 bus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Two </a:t>
            </a:r>
            <a:r>
              <a:rPr lang="en-US" sz="2000" dirty="0" err="1" smtClean="0">
                <a:latin typeface="Calibri" pitchFamily="34" charset="0"/>
              </a:rPr>
              <a:t>macrocells</a:t>
            </a:r>
            <a:r>
              <a:rPr lang="en-US" sz="2000" dirty="0" smtClean="0">
                <a:latin typeface="Calibri" pitchFamily="34" charset="0"/>
              </a:rPr>
              <a:t> have been output from this project 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1200150" lvl="2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A Remote terminal </a:t>
            </a:r>
            <a:r>
              <a:rPr lang="en-US" sz="2000" dirty="0" err="1" smtClean="0">
                <a:latin typeface="Calibri" pitchFamily="34" charset="0"/>
              </a:rPr>
              <a:t>macrocell</a:t>
            </a:r>
            <a:endParaRPr lang="en-US" sz="2000" dirty="0" smtClean="0">
              <a:latin typeface="Calibri" pitchFamily="34" charset="0"/>
            </a:endParaRPr>
          </a:p>
          <a:p>
            <a:pPr marL="1200150" lvl="2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A Remote terminal/Bus Controller </a:t>
            </a:r>
            <a:r>
              <a:rPr lang="en-US" sz="2000" dirty="0" err="1" smtClean="0">
                <a:latin typeface="Calibri" pitchFamily="34" charset="0"/>
              </a:rPr>
              <a:t>macrocell</a:t>
            </a:r>
            <a:endParaRPr lang="en-US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RT </a:t>
            </a:r>
            <a:r>
              <a:rPr lang="en-US" sz="2000" dirty="0" err="1" smtClean="0">
                <a:latin typeface="Calibri" pitchFamily="34" charset="0"/>
              </a:rPr>
              <a:t>macrocell</a:t>
            </a:r>
            <a:r>
              <a:rPr lang="en-US" sz="2000" dirty="0" smtClean="0">
                <a:latin typeface="Calibri" pitchFamily="34" charset="0"/>
              </a:rPr>
              <a:t> selected by Thales </a:t>
            </a:r>
            <a:r>
              <a:rPr lang="en-US" sz="2000" dirty="0" err="1" smtClean="0">
                <a:latin typeface="Calibri" pitchFamily="34" charset="0"/>
              </a:rPr>
              <a:t>Alenia</a:t>
            </a:r>
            <a:r>
              <a:rPr lang="en-US" sz="2000" dirty="0" smtClean="0">
                <a:latin typeface="Calibri" pitchFamily="34" charset="0"/>
              </a:rPr>
              <a:t> Space for </a:t>
            </a:r>
            <a:r>
              <a:rPr lang="en-US" sz="2000" dirty="0" err="1" smtClean="0">
                <a:latin typeface="Calibri" pitchFamily="34" charset="0"/>
              </a:rPr>
              <a:t>Globalstar</a:t>
            </a:r>
            <a:r>
              <a:rPr lang="en-US" sz="2000" dirty="0" smtClean="0">
                <a:latin typeface="Calibri" pitchFamily="34" charset="0"/>
              </a:rPr>
              <a:t>. TAS participated to the first IP validation.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libri" pitchFamily="34" charset="0"/>
              </a:rPr>
              <a:t>The IP is selected by ATMEL for its MG2-RT technology,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8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12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itchFamily="34" charset="0"/>
              </a:rPr>
              <a:t>MYA-53RM2-IP and </a:t>
            </a:r>
            <a:r>
              <a:rPr lang="en-US" sz="2400" b="1" dirty="0" smtClean="0">
                <a:latin typeface="Calibri" pitchFamily="34" charset="0"/>
              </a:rPr>
              <a:t>MYA-53BRM1-IP presentation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40248" y="6741666"/>
            <a:ext cx="1118904" cy="118557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fld id="{54185D15-5B93-4015-85B5-653A542639E4}" type="slidenum">
              <a:rPr lang="fr-FR" sz="700"/>
              <a:pPr>
                <a:defRPr/>
              </a:pPr>
              <a:t>8</a:t>
            </a:fld>
            <a:endParaRPr lang="fr-FR" sz="700"/>
          </a:p>
        </p:txBody>
      </p:sp>
      <p:sp>
        <p:nvSpPr>
          <p:cNvPr id="28" name="Rectangle 27"/>
          <p:cNvSpPr/>
          <p:nvPr/>
        </p:nvSpPr>
        <p:spPr>
          <a:xfrm>
            <a:off x="189421" y="1556792"/>
            <a:ext cx="89800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err="1" smtClean="0">
                <a:latin typeface="Calibri" pitchFamily="34" charset="0"/>
              </a:rPr>
              <a:t>Developped</a:t>
            </a:r>
            <a:r>
              <a:rPr lang="fr-FR" sz="2000" dirty="0" smtClean="0">
                <a:latin typeface="Calibri" pitchFamily="34" charset="0"/>
              </a:rPr>
              <a:t> in VHDL</a:t>
            </a:r>
          </a:p>
          <a:p>
            <a:pPr marL="1200150" lvl="2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err="1" smtClean="0">
                <a:latin typeface="Calibri" pitchFamily="34" charset="0"/>
              </a:rPr>
              <a:t>Remote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>
                <a:latin typeface="Calibri" pitchFamily="34" charset="0"/>
              </a:rPr>
              <a:t>terminal </a:t>
            </a:r>
            <a:r>
              <a:rPr lang="fr-FR" sz="2000" dirty="0" smtClean="0">
                <a:latin typeface="Calibri" pitchFamily="34" charset="0"/>
              </a:rPr>
              <a:t>version- </a:t>
            </a:r>
            <a:r>
              <a:rPr lang="fr-FR" sz="2000" dirty="0">
                <a:latin typeface="Calibri" pitchFamily="34" charset="0"/>
              </a:rPr>
              <a:t>MYA-53-RM2-IP</a:t>
            </a:r>
          </a:p>
          <a:p>
            <a:pPr marL="1200150" lvl="2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err="1" smtClean="0">
                <a:latin typeface="Calibri" pitchFamily="34" charset="0"/>
              </a:rPr>
              <a:t>Remote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>
                <a:latin typeface="Calibri" pitchFamily="34" charset="0"/>
              </a:rPr>
              <a:t>terminal/Bus Controller </a:t>
            </a:r>
            <a:r>
              <a:rPr lang="fr-FR" sz="2000" dirty="0" smtClean="0">
                <a:latin typeface="Calibri" pitchFamily="34" charset="0"/>
              </a:rPr>
              <a:t>version - MYA-53-BCRM1-IP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fr-FR" sz="20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Calibri" pitchFamily="34" charset="0"/>
              </a:rPr>
              <a:t>Full compatibility </a:t>
            </a:r>
            <a:r>
              <a:rPr lang="fr-FR" sz="2000" dirty="0" err="1" smtClean="0">
                <a:latin typeface="Calibri" pitchFamily="34" charset="0"/>
              </a:rPr>
              <a:t>with</a:t>
            </a:r>
            <a:r>
              <a:rPr lang="fr-FR" sz="2000" dirty="0" smtClean="0">
                <a:latin typeface="Calibri" pitchFamily="34" charset="0"/>
              </a:rPr>
              <a:t> MIL-STD-1553B notice II</a:t>
            </a:r>
            <a:r>
              <a:rPr lang="fr-FR" sz="2000" dirty="0">
                <a:latin typeface="Calibri" pitchFamily="34" charset="0"/>
              </a:rPr>
              <a:t>,</a:t>
            </a:r>
            <a:endParaRPr lang="fr-FR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fr-FR" sz="20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Calibri" pitchFamily="34" charset="0"/>
              </a:rPr>
              <a:t>Manages dual-</a:t>
            </a:r>
            <a:r>
              <a:rPr lang="fr-FR" sz="2000" dirty="0" err="1" smtClean="0">
                <a:latin typeface="Calibri" pitchFamily="34" charset="0"/>
              </a:rPr>
              <a:t>redundancy</a:t>
            </a:r>
            <a:r>
              <a:rPr lang="fr-FR" sz="2000" dirty="0" smtClean="0">
                <a:latin typeface="Calibri" pitchFamily="34" charset="0"/>
              </a:rPr>
              <a:t>,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fr-FR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Calibri" pitchFamily="34" charset="0"/>
              </a:rPr>
              <a:t>A </a:t>
            </a:r>
            <a:r>
              <a:rPr lang="fr-FR" sz="2000" dirty="0" err="1" smtClean="0">
                <a:latin typeface="Calibri" pitchFamily="34" charset="0"/>
              </a:rPr>
              <a:t>rich</a:t>
            </a:r>
            <a:r>
              <a:rPr lang="fr-FR" sz="2000" dirty="0" smtClean="0">
                <a:latin typeface="Calibri" pitchFamily="34" charset="0"/>
              </a:rPr>
              <a:t> interface </a:t>
            </a:r>
            <a:r>
              <a:rPr lang="fr-FR" sz="2000" dirty="0" err="1" smtClean="0">
                <a:latin typeface="Calibri" pitchFamily="34" charset="0"/>
              </a:rPr>
              <a:t>gives</a:t>
            </a:r>
            <a:r>
              <a:rPr lang="fr-FR" sz="2000" dirty="0" smtClean="0">
                <a:latin typeface="Calibri" pitchFamily="34" charset="0"/>
              </a:rPr>
              <a:t> an important </a:t>
            </a:r>
            <a:r>
              <a:rPr lang="fr-FR" sz="2000" dirty="0" err="1" smtClean="0">
                <a:latin typeface="Calibri" pitchFamily="34" charset="0"/>
              </a:rPr>
              <a:t>Observability</a:t>
            </a:r>
            <a:r>
              <a:rPr lang="fr-FR" sz="2000" dirty="0" smtClean="0">
                <a:latin typeface="Calibri" pitchFamily="34" charset="0"/>
              </a:rPr>
              <a:t>/</a:t>
            </a:r>
            <a:r>
              <a:rPr lang="fr-FR" sz="2000" dirty="0" err="1" smtClean="0">
                <a:latin typeface="Calibri" pitchFamily="34" charset="0"/>
              </a:rPr>
              <a:t>commandability</a:t>
            </a:r>
            <a:r>
              <a:rPr lang="fr-FR" sz="2000" dirty="0" smtClean="0">
                <a:latin typeface="Calibri" pitchFamily="34" charset="0"/>
              </a:rPr>
              <a:t> of the IP,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fr-FR" sz="20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err="1" smtClean="0">
                <a:latin typeface="Calibri" pitchFamily="34" charset="0"/>
              </a:rPr>
              <a:t>Verified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according</a:t>
            </a:r>
            <a:r>
              <a:rPr lang="fr-FR" sz="2000" dirty="0" smtClean="0">
                <a:latin typeface="Calibri" pitchFamily="34" charset="0"/>
              </a:rPr>
              <a:t> SAE Validation Test Plans,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fr-FR" sz="20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Calibri" pitchFamily="34" charset="0"/>
              </a:rPr>
              <a:t>Interface </a:t>
            </a:r>
            <a:r>
              <a:rPr lang="fr-FR" sz="2000" dirty="0" err="1" smtClean="0">
                <a:latin typeface="Calibri" pitchFamily="34" charset="0"/>
              </a:rPr>
              <a:t>with</a:t>
            </a:r>
            <a:r>
              <a:rPr lang="fr-FR" sz="2000" dirty="0" smtClean="0">
                <a:latin typeface="Calibri" pitchFamily="34" charset="0"/>
              </a:rPr>
              <a:t> all </a:t>
            </a:r>
            <a:r>
              <a:rPr lang="fr-FR" sz="2000" dirty="0" err="1" smtClean="0">
                <a:latin typeface="Calibri" pitchFamily="34" charset="0"/>
              </a:rPr>
              <a:t>commercially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available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transceivers</a:t>
            </a:r>
            <a:r>
              <a:rPr lang="fr-FR" sz="2000" dirty="0">
                <a:latin typeface="Calibri" pitchFamily="34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99392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332656"/>
            <a:ext cx="8836152" cy="79208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itchFamily="34" charset="0"/>
              </a:rPr>
              <a:t>MYA-53BRM1-IP </a:t>
            </a:r>
            <a:r>
              <a:rPr lang="en-US" sz="2400" b="1" dirty="0" smtClean="0">
                <a:latin typeface="Calibri" pitchFamily="34" charset="0"/>
              </a:rPr>
              <a:t>Interface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74735" y="6908750"/>
            <a:ext cx="1089753" cy="120650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fld id="{9B9C7EC2-193F-42D7-900D-3FF66D6509D5}" type="slidenum">
              <a:rPr lang="fr-FR" sz="700"/>
              <a:pPr>
                <a:defRPr/>
              </a:pPr>
              <a:t>9</a:t>
            </a:fld>
            <a:endParaRPr lang="fr-FR" sz="700"/>
          </a:p>
        </p:txBody>
      </p:sp>
      <p:pic>
        <p:nvPicPr>
          <p:cNvPr id="28" name="Image 27" descr="InterfaceBCRTMT-I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3312368" cy="47672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Connecteur droit avec flèche 28"/>
          <p:cNvCxnSpPr>
            <a:stCxn id="30" idx="3"/>
          </p:cNvCxnSpPr>
          <p:nvPr/>
        </p:nvCxnSpPr>
        <p:spPr>
          <a:xfrm flipV="1">
            <a:off x="2576581" y="5301208"/>
            <a:ext cx="555259" cy="51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23528" y="5029050"/>
            <a:ext cx="225305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 pitchFamily="34" charset="0"/>
              </a:rPr>
              <a:t>Bus interface Nominal</a:t>
            </a:r>
          </a:p>
          <a:p>
            <a:r>
              <a:rPr lang="fr-FR" dirty="0" smtClean="0">
                <a:latin typeface="Calibri" pitchFamily="34" charset="0"/>
              </a:rPr>
              <a:t>+ redondant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31" name="Connecteur droit avec flèche 30"/>
          <p:cNvCxnSpPr>
            <a:stCxn id="32" idx="3"/>
          </p:cNvCxnSpPr>
          <p:nvPr/>
        </p:nvCxnSpPr>
        <p:spPr>
          <a:xfrm>
            <a:off x="2615372" y="4184214"/>
            <a:ext cx="300444" cy="2528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251520" y="3861048"/>
            <a:ext cx="236385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 pitchFamily="34" charset="0"/>
              </a:rPr>
              <a:t>Memory style interface</a:t>
            </a:r>
          </a:p>
          <a:p>
            <a:r>
              <a:rPr lang="fr-FR" dirty="0">
                <a:latin typeface="Calibri" pitchFamily="34" charset="0"/>
              </a:rPr>
              <a:t>f</a:t>
            </a:r>
            <a:r>
              <a:rPr lang="fr-FR" dirty="0" smtClean="0">
                <a:latin typeface="Calibri" pitchFamily="34" charset="0"/>
              </a:rPr>
              <a:t>or data </a:t>
            </a:r>
            <a:r>
              <a:rPr lang="fr-FR" dirty="0" err="1" smtClean="0">
                <a:latin typeface="Calibri" pitchFamily="34" charset="0"/>
              </a:rPr>
              <a:t>access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33" name="Connecteur droit avec flèche 32"/>
          <p:cNvCxnSpPr>
            <a:stCxn id="34" idx="3"/>
          </p:cNvCxnSpPr>
          <p:nvPr/>
        </p:nvCxnSpPr>
        <p:spPr>
          <a:xfrm>
            <a:off x="2136465" y="3176102"/>
            <a:ext cx="779351" cy="1264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19017" y="2852936"/>
            <a:ext cx="191744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 pitchFamily="34" charset="0"/>
              </a:rPr>
              <a:t>Command </a:t>
            </a:r>
            <a:r>
              <a:rPr lang="fr-FR" dirty="0" err="1" smtClean="0">
                <a:latin typeface="Calibri" pitchFamily="34" charset="0"/>
              </a:rPr>
              <a:t>register</a:t>
            </a:r>
            <a:endParaRPr lang="fr-FR" dirty="0" smtClean="0">
              <a:latin typeface="Calibri" pitchFamily="34" charset="0"/>
            </a:endParaRPr>
          </a:p>
          <a:p>
            <a:r>
              <a:rPr lang="fr-FR" dirty="0" err="1" smtClean="0">
                <a:latin typeface="Calibri" pitchFamily="34" charset="0"/>
              </a:rPr>
              <a:t>access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6732240" y="1772816"/>
            <a:ext cx="18404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latin typeface="Calibri" pitchFamily="34" charset="0"/>
              </a:rPr>
              <a:t>M</a:t>
            </a:r>
            <a:r>
              <a:rPr lang="fr-FR" dirty="0" smtClean="0">
                <a:latin typeface="Calibri" pitchFamily="34" charset="0"/>
              </a:rPr>
              <a:t>onitor interface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36" name="Connecteur droit avec flèche 35"/>
          <p:cNvCxnSpPr>
            <a:stCxn id="35" idx="1"/>
          </p:cNvCxnSpPr>
          <p:nvPr/>
        </p:nvCxnSpPr>
        <p:spPr>
          <a:xfrm flipH="1">
            <a:off x="6228184" y="1957482"/>
            <a:ext cx="504056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6732240" y="4287313"/>
            <a:ext cx="155741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alibri" pitchFamily="34" charset="0"/>
              </a:rPr>
              <a:t>Control </a:t>
            </a:r>
            <a:r>
              <a:rPr lang="fr-FR" dirty="0" err="1" smtClean="0">
                <a:latin typeface="Calibri" pitchFamily="34" charset="0"/>
              </a:rPr>
              <a:t>signals</a:t>
            </a:r>
            <a:endParaRPr lang="fr-FR" dirty="0">
              <a:latin typeface="Calibri" pitchFamily="34" charset="0"/>
            </a:endParaRPr>
          </a:p>
        </p:txBody>
      </p:sp>
      <p:cxnSp>
        <p:nvCxnSpPr>
          <p:cNvPr id="38" name="Connecteur droit avec flèche 37"/>
          <p:cNvCxnSpPr>
            <a:stCxn id="37" idx="1"/>
          </p:cNvCxnSpPr>
          <p:nvPr/>
        </p:nvCxnSpPr>
        <p:spPr>
          <a:xfrm flipH="1">
            <a:off x="6228184" y="4471979"/>
            <a:ext cx="504056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6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5492A5E621914FA1EA42EFF523FEA8" ma:contentTypeVersion="0" ma:contentTypeDescription="Crée un document." ma:contentTypeScope="" ma:versionID="2cdc6c75b160e7aed271d956f76a978d">
  <xsd:schema xmlns:xsd="http://www.w3.org/2001/XMLSchema" xmlns:p="http://schemas.microsoft.com/office/2006/metadata/properties" targetNamespace="http://schemas.microsoft.com/office/2006/metadata/properties" ma:root="true" ma:fieldsID="75019ab185b48580fc336df4da24a70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FC8C1F-0AF2-4D66-85F2-D25BBB458B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FC00713-B767-4458-A8D7-5414CED3E2E1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A656B23-3C37-4C62-ADF9-E9AA51021F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</TotalTime>
  <Words>634</Words>
  <Application>Microsoft Office PowerPoint</Application>
  <PresentationFormat>Affichage à l'écran (4:3)</PresentationFormat>
  <Paragraphs>160</Paragraphs>
  <Slides>16</Slides>
  <Notes>12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Médian</vt:lpstr>
      <vt:lpstr>Image bitmap</vt:lpstr>
      <vt:lpstr>Présentation PowerPoint</vt:lpstr>
      <vt:lpstr>Maya Technologies</vt:lpstr>
      <vt:lpstr>Locations</vt:lpstr>
      <vt:lpstr>Skills</vt:lpstr>
      <vt:lpstr>Maya’s customers</vt:lpstr>
      <vt:lpstr>Maya’s offers</vt:lpstr>
      <vt:lpstr>IP 1553 : History</vt:lpstr>
      <vt:lpstr>MYA-53RM2-IP and MYA-53BRM1-IP presentation</vt:lpstr>
      <vt:lpstr>MYA-53BRM1-IP Interface</vt:lpstr>
      <vt:lpstr>Using exemple 1 : TM/TC interface</vt:lpstr>
      <vt:lpstr>Using exemple 1 : TM/TC interface</vt:lpstr>
      <vt:lpstr>Using exemple 2 : CASTOR Project</vt:lpstr>
      <vt:lpstr>MYA-53RM2-IP and MYA-53BRM1-IP validation</vt:lpstr>
      <vt:lpstr>MYA-53RM2-IP and MYA-53BRM1-IP validation</vt:lpstr>
      <vt:lpstr>Licensing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Sylvaine Devedeux</dc:creator>
  <cp:lastModifiedBy>Philippe MERCIER</cp:lastModifiedBy>
  <cp:revision>136</cp:revision>
  <cp:lastPrinted>2012-09-18T09:13:20Z</cp:lastPrinted>
  <dcterms:created xsi:type="dcterms:W3CDTF">2012-09-18T07:41:08Z</dcterms:created>
  <dcterms:modified xsi:type="dcterms:W3CDTF">2013-09-12T21:17:38Z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0x010100675492A5E621914FA1EA42EFF523FEA8</vt:lpwstr>
  </property>
</Properties>
</file>