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2" r:id="rId2"/>
    <p:sldMasterId id="2147483653" r:id="rId3"/>
    <p:sldMasterId id="2147483654" r:id="rId4"/>
  </p:sldMasterIdLst>
  <p:notesMasterIdLst>
    <p:notesMasterId r:id="rId26"/>
  </p:notesMasterIdLst>
  <p:handoutMasterIdLst>
    <p:handoutMasterId r:id="rId27"/>
  </p:handoutMasterIdLst>
  <p:sldIdLst>
    <p:sldId id="256" r:id="rId5"/>
    <p:sldId id="323" r:id="rId6"/>
    <p:sldId id="324" r:id="rId7"/>
    <p:sldId id="325" r:id="rId8"/>
    <p:sldId id="327" r:id="rId9"/>
    <p:sldId id="329" r:id="rId10"/>
    <p:sldId id="326" r:id="rId11"/>
    <p:sldId id="310" r:id="rId12"/>
    <p:sldId id="322" r:id="rId13"/>
    <p:sldId id="293" r:id="rId14"/>
    <p:sldId id="296" r:id="rId15"/>
    <p:sldId id="311" r:id="rId16"/>
    <p:sldId id="312" r:id="rId17"/>
    <p:sldId id="313" r:id="rId18"/>
    <p:sldId id="314" r:id="rId19"/>
    <p:sldId id="315" r:id="rId20"/>
    <p:sldId id="316" r:id="rId21"/>
    <p:sldId id="318" r:id="rId22"/>
    <p:sldId id="307" r:id="rId23"/>
    <p:sldId id="328" r:id="rId24"/>
    <p:sldId id="265" r:id="rId25"/>
  </p:sldIdLst>
  <p:sldSz cx="9144000" cy="6858000" type="screen4x3"/>
  <p:notesSz cx="7099300" cy="10234613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4300" kern="1200">
        <a:solidFill>
          <a:srgbClr val="0093D0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300" kern="1200">
        <a:solidFill>
          <a:srgbClr val="0093D0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300" kern="1200">
        <a:solidFill>
          <a:srgbClr val="0093D0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300" kern="1200">
        <a:solidFill>
          <a:srgbClr val="0093D0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300" kern="1200">
        <a:solidFill>
          <a:srgbClr val="0093D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300" kern="1200">
        <a:solidFill>
          <a:srgbClr val="0093D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300" kern="1200">
        <a:solidFill>
          <a:srgbClr val="0093D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300" kern="1200">
        <a:solidFill>
          <a:srgbClr val="0093D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300" kern="1200">
        <a:solidFill>
          <a:srgbClr val="0093D0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hias Mäke-Kail" initials="MM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0E0"/>
    <a:srgbClr val="A3A3A3"/>
    <a:srgbClr val="333333"/>
    <a:srgbClr val="7DDB7F"/>
    <a:srgbClr val="9FD0EB"/>
    <a:srgbClr val="0093D0"/>
    <a:srgbClr val="414141"/>
    <a:srgbClr val="FAA7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237" autoAdjust="0"/>
  </p:normalViewPr>
  <p:slideViewPr>
    <p:cSldViewPr>
      <p:cViewPr>
        <p:scale>
          <a:sx n="100" d="100"/>
          <a:sy n="100" d="100"/>
        </p:scale>
        <p:origin x="-58" y="365"/>
      </p:cViewPr>
      <p:guideLst>
        <p:guide orient="horz" pos="323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6" tIns="49523" rIns="99046" bIns="49523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6" tIns="49523" rIns="99046" bIns="4952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6" tIns="49523" rIns="99046" bIns="49523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9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6" tIns="49523" rIns="99046" bIns="49523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05B3742-371E-4329-A644-96825ED0818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7677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6" tIns="49523" rIns="99046" bIns="49523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6" tIns="49523" rIns="99046" bIns="4952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6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6" tIns="49523" rIns="99046" bIns="495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 smtClean="0"/>
              <a:t>Click to edit Master text styles</a:t>
            </a:r>
          </a:p>
          <a:p>
            <a:pPr lvl="1"/>
            <a:r>
              <a:rPr lang="de-AT" noProof="0" smtClean="0"/>
              <a:t>Second level</a:t>
            </a:r>
          </a:p>
          <a:p>
            <a:pPr lvl="2"/>
            <a:r>
              <a:rPr lang="de-AT" noProof="0" smtClean="0"/>
              <a:t>Third level</a:t>
            </a:r>
          </a:p>
          <a:p>
            <a:pPr lvl="3"/>
            <a:r>
              <a:rPr lang="de-AT" noProof="0" smtClean="0"/>
              <a:t>Fourth level</a:t>
            </a:r>
          </a:p>
          <a:p>
            <a:pPr lvl="4"/>
            <a:r>
              <a:rPr lang="de-AT" noProof="0" smtClean="0"/>
              <a:t>Fifth level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6" tIns="49523" rIns="99046" bIns="49523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6" tIns="49523" rIns="99046" bIns="49523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3FB6197-EBE9-4212-90EB-DDA2135E820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06974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F20942F9-FC29-4906-9694-0698CDC97702}" type="slidenum">
              <a:rPr lang="de-AT" sz="1400">
                <a:solidFill>
                  <a:schemeClr val="tx1"/>
                </a:solidFill>
              </a:rPr>
              <a:pPr eaLnBrk="1" hangingPunct="1"/>
              <a:t>1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6A8CBDB5-FF85-47C7-91B4-CFED6653E369}" type="slidenum">
              <a:rPr lang="de-AT" sz="1400">
                <a:solidFill>
                  <a:schemeClr val="tx1"/>
                </a:solidFill>
              </a:rPr>
              <a:pPr eaLnBrk="1" hangingPunct="1"/>
              <a:t>12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B1DFB303-8B44-46B9-8FEE-575495EC0B8B}" type="slidenum">
              <a:rPr lang="de-AT" sz="1400">
                <a:solidFill>
                  <a:schemeClr val="tx1"/>
                </a:solidFill>
              </a:rPr>
              <a:pPr eaLnBrk="1" hangingPunct="1"/>
              <a:t>13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13965AA8-17CC-4C8F-BA04-E4DAB9765A0A}" type="slidenum">
              <a:rPr lang="de-AT" sz="1400">
                <a:solidFill>
                  <a:schemeClr val="tx1"/>
                </a:solidFill>
              </a:rPr>
              <a:pPr eaLnBrk="1" hangingPunct="1"/>
              <a:t>14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2E29E989-E98A-4894-9464-B1D416C95CA8}" type="slidenum">
              <a:rPr lang="de-AT" sz="1400">
                <a:solidFill>
                  <a:schemeClr val="tx1"/>
                </a:solidFill>
              </a:rPr>
              <a:pPr eaLnBrk="1" hangingPunct="1"/>
              <a:t>15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6469F0D8-38AF-4529-B399-5D9253D24C5D}" type="slidenum">
              <a:rPr lang="de-AT" sz="1400">
                <a:solidFill>
                  <a:schemeClr val="tx1"/>
                </a:solidFill>
              </a:rPr>
              <a:pPr eaLnBrk="1" hangingPunct="1"/>
              <a:t>16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F0082FF9-9D5D-435E-A92F-F4639455D361}" type="slidenum">
              <a:rPr lang="de-AT" sz="1400">
                <a:solidFill>
                  <a:schemeClr val="tx1"/>
                </a:solidFill>
              </a:rPr>
              <a:pPr eaLnBrk="1" hangingPunct="1"/>
              <a:t>17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E7A49FAE-CFCD-47C9-8F51-1D00435F8387}" type="slidenum">
              <a:rPr lang="de-AT" sz="1400">
                <a:solidFill>
                  <a:schemeClr val="tx1"/>
                </a:solidFill>
              </a:rPr>
              <a:pPr eaLnBrk="1" hangingPunct="1"/>
              <a:t>18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C31B3A45-FDC8-4307-A2AB-E3B9EA73C246}" type="slidenum">
              <a:rPr lang="de-AT" sz="1400">
                <a:solidFill>
                  <a:schemeClr val="tx1"/>
                </a:solidFill>
              </a:rPr>
              <a:pPr eaLnBrk="1" hangingPunct="1"/>
              <a:t>20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654DB10D-3382-4AFB-A18E-A2CA90CB177E}" type="slidenum">
              <a:rPr lang="de-AT" sz="1400">
                <a:solidFill>
                  <a:schemeClr val="tx1"/>
                </a:solidFill>
              </a:rPr>
              <a:pPr eaLnBrk="1" hangingPunct="1"/>
              <a:t>21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45735"/>
            <a:r>
              <a:rPr lang="de-DE" smtClean="0"/>
              <a:t>Page </a:t>
            </a:r>
            <a:fld id="{83821D07-15AD-47C8-8D91-88A5FDF975C4}" type="slidenum">
              <a:rPr lang="de-DE" smtClean="0"/>
              <a:pPr defTabSz="945735"/>
              <a:t>3</a:t>
            </a:fld>
            <a:endParaRPr lang="de-DE" smtClean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00" y="4862266"/>
            <a:ext cx="5744763" cy="4605575"/>
          </a:xfrm>
          <a:noFill/>
        </p:spPr>
        <p:txBody>
          <a:bodyPr/>
          <a:lstStyle/>
          <a:p>
            <a:endParaRPr lang="de-AT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45735"/>
            <a:r>
              <a:rPr lang="de-DE" smtClean="0"/>
              <a:t>Page </a:t>
            </a:r>
            <a:fld id="{02089430-1700-41DF-A3AF-9306955F4648}" type="slidenum">
              <a:rPr lang="de-DE" smtClean="0"/>
              <a:pPr defTabSz="945735"/>
              <a:t>4</a:t>
            </a:fld>
            <a:endParaRPr lang="de-DE" smtClean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00" y="4862266"/>
            <a:ext cx="5744763" cy="4605575"/>
          </a:xfrm>
          <a:noFill/>
        </p:spPr>
        <p:txBody>
          <a:bodyPr/>
          <a:lstStyle/>
          <a:p>
            <a:endParaRPr lang="de-AT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2009"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defTabSz="962009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defTabSz="962009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defTabSz="962009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defTabSz="962009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defTabSz="962009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defTabSz="962009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defTabSz="962009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defTabSz="962009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D3172DD7-7E19-4283-96E9-AA1812290A4D}" type="slidenum">
              <a:rPr lang="de-AT" sz="1400">
                <a:solidFill>
                  <a:schemeClr val="tx1"/>
                </a:solidFill>
              </a:rPr>
              <a:pPr eaLnBrk="1" hangingPunct="1"/>
              <a:t>5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C31B3A45-FDC8-4307-A2AB-E3B9EA73C246}" type="slidenum">
              <a:rPr lang="de-AT" sz="1400">
                <a:solidFill>
                  <a:schemeClr val="tx1"/>
                </a:solidFill>
              </a:rPr>
              <a:pPr eaLnBrk="1" hangingPunct="1"/>
              <a:t>6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C0612029-34BF-4F6C-AC69-CB6B6F307E5B}" type="slidenum">
              <a:rPr lang="de-AT" sz="1400">
                <a:solidFill>
                  <a:schemeClr val="tx1"/>
                </a:solidFill>
              </a:rPr>
              <a:pPr eaLnBrk="1" hangingPunct="1"/>
              <a:t>8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400">
                <a:solidFill>
                  <a:srgbClr val="0093D0"/>
                </a:solidFill>
                <a:latin typeface="Arial" charset="0"/>
              </a:defRPr>
            </a:lvl1pPr>
            <a:lvl2pPr marL="766340" indent="-294747" eaLnBrk="0" hangingPunct="0">
              <a:defRPr sz="4400">
                <a:solidFill>
                  <a:srgbClr val="0093D0"/>
                </a:solidFill>
                <a:latin typeface="Arial" charset="0"/>
              </a:defRPr>
            </a:lvl2pPr>
            <a:lvl3pPr marL="1178985" indent="-235797" eaLnBrk="0" hangingPunct="0">
              <a:defRPr sz="4400">
                <a:solidFill>
                  <a:srgbClr val="0093D0"/>
                </a:solidFill>
                <a:latin typeface="Arial" charset="0"/>
              </a:defRPr>
            </a:lvl3pPr>
            <a:lvl4pPr marL="1650579" indent="-235797" eaLnBrk="0" hangingPunct="0">
              <a:defRPr sz="4400">
                <a:solidFill>
                  <a:srgbClr val="0093D0"/>
                </a:solidFill>
                <a:latin typeface="Arial" charset="0"/>
              </a:defRPr>
            </a:lvl4pPr>
            <a:lvl5pPr marL="2122173" indent="-235797" eaLnBrk="0" hangingPunct="0">
              <a:defRPr sz="4400">
                <a:solidFill>
                  <a:srgbClr val="0093D0"/>
                </a:solidFill>
                <a:latin typeface="Arial" charset="0"/>
              </a:defRPr>
            </a:lvl5pPr>
            <a:lvl6pPr marL="2593767" indent="-235797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93D0"/>
                </a:solidFill>
                <a:latin typeface="Arial" charset="0"/>
              </a:defRPr>
            </a:lvl6pPr>
            <a:lvl7pPr marL="3065361" indent="-235797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93D0"/>
                </a:solidFill>
                <a:latin typeface="Arial" charset="0"/>
              </a:defRPr>
            </a:lvl7pPr>
            <a:lvl8pPr marL="3536955" indent="-235797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93D0"/>
                </a:solidFill>
                <a:latin typeface="Arial" charset="0"/>
              </a:defRPr>
            </a:lvl8pPr>
            <a:lvl9pPr marL="4008549" indent="-235797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1B07C49A-CD70-4F08-A6CB-577800A5055D}" type="slidenum">
              <a:rPr lang="de-AT" sz="1200">
                <a:solidFill>
                  <a:schemeClr val="tx1"/>
                </a:solidFill>
              </a:rPr>
              <a:pPr eaLnBrk="1" hangingPunct="1"/>
              <a:t>9</a:t>
            </a:fld>
            <a:endParaRPr lang="de-AT" sz="1200">
              <a:solidFill>
                <a:schemeClr val="tx1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45BA33DD-9F44-458B-A620-8FF04BB082F3}" type="slidenum">
              <a:rPr lang="de-AT" sz="1400">
                <a:solidFill>
                  <a:schemeClr val="tx1"/>
                </a:solidFill>
              </a:rPr>
              <a:pPr eaLnBrk="1" hangingPunct="1"/>
              <a:t>10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37" indent="-285745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2981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173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366" indent="-228596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558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751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8943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136" indent="-228596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fld id="{E49C883A-9EF1-47EB-886E-79B573508EAE}" type="slidenum">
              <a:rPr lang="de-AT" sz="1400">
                <a:solidFill>
                  <a:schemeClr val="tx1"/>
                </a:solidFill>
              </a:rPr>
              <a:pPr eaLnBrk="1" hangingPunct="1"/>
              <a:t>11</a:t>
            </a:fld>
            <a:endParaRPr lang="de-AT" sz="1400">
              <a:solidFill>
                <a:schemeClr val="tx1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6" descr="Waves_PP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1" t="21465" r="41806" b="59686"/>
          <a:stretch>
            <a:fillRect/>
          </a:stretch>
        </p:blipFill>
        <p:spPr bwMode="auto">
          <a:xfrm>
            <a:off x="0" y="4581525"/>
            <a:ext cx="91440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10"/>
          <p:cNvSpPr txBox="1">
            <a:spLocks noChangeArrowheads="1"/>
          </p:cNvSpPr>
          <p:nvPr/>
        </p:nvSpPr>
        <p:spPr bwMode="auto">
          <a:xfrm>
            <a:off x="358775" y="6477000"/>
            <a:ext cx="14398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smtClean="0"/>
              <a:t>www.tttech.com</a:t>
            </a:r>
          </a:p>
        </p:txBody>
      </p:sp>
      <p:grpSp>
        <p:nvGrpSpPr>
          <p:cNvPr id="6" name="Group 474"/>
          <p:cNvGrpSpPr>
            <a:grpSpLocks/>
          </p:cNvGrpSpPr>
          <p:nvPr/>
        </p:nvGrpSpPr>
        <p:grpSpPr bwMode="auto">
          <a:xfrm>
            <a:off x="5883275" y="647700"/>
            <a:ext cx="2970213" cy="400050"/>
            <a:chOff x="3706" y="408"/>
            <a:chExt cx="1871" cy="252"/>
          </a:xfrm>
        </p:grpSpPr>
        <p:sp>
          <p:nvSpPr>
            <p:cNvPr id="7" name="Text Box 464"/>
            <p:cNvSpPr txBox="1">
              <a:spLocks noChangeArrowheads="1"/>
            </p:cNvSpPr>
            <p:nvPr/>
          </p:nvSpPr>
          <p:spPr bwMode="auto">
            <a:xfrm>
              <a:off x="3706" y="525"/>
              <a:ext cx="997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>
              <a:spAutoFit/>
            </a:bodyPr>
            <a:lstStyle>
              <a:lvl1pPr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1pPr>
              <a:lvl2pPr marL="742950" indent="-28575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2pPr>
              <a:lvl3pPr marL="11430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3pPr>
              <a:lvl4pPr marL="16002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4pPr>
              <a:lvl5pPr marL="20574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800" smtClean="0"/>
                <a:t>Ensuring Reliable Networks</a:t>
              </a:r>
            </a:p>
          </p:txBody>
        </p:sp>
        <p:grpSp>
          <p:nvGrpSpPr>
            <p:cNvPr id="8" name="Group 467"/>
            <p:cNvGrpSpPr>
              <a:grpSpLocks noChangeAspect="1"/>
            </p:cNvGrpSpPr>
            <p:nvPr userDrawn="1"/>
          </p:nvGrpSpPr>
          <p:grpSpPr bwMode="auto">
            <a:xfrm>
              <a:off x="4670" y="408"/>
              <a:ext cx="907" cy="215"/>
              <a:chOff x="4670" y="408"/>
              <a:chExt cx="907" cy="215"/>
            </a:xfrm>
          </p:grpSpPr>
          <p:sp>
            <p:nvSpPr>
              <p:cNvPr id="9" name="AutoShape 466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4670" y="408"/>
                <a:ext cx="907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Freeform 468"/>
              <p:cNvSpPr>
                <a:spLocks/>
              </p:cNvSpPr>
              <p:nvPr userDrawn="1"/>
            </p:nvSpPr>
            <p:spPr bwMode="auto">
              <a:xfrm>
                <a:off x="4670" y="410"/>
                <a:ext cx="188" cy="210"/>
              </a:xfrm>
              <a:custGeom>
                <a:avLst/>
                <a:gdLst>
                  <a:gd name="T0" fmla="*/ 178 w 188"/>
                  <a:gd name="T1" fmla="*/ 47 h 210"/>
                  <a:gd name="T2" fmla="*/ 116 w 188"/>
                  <a:gd name="T3" fmla="*/ 47 h 210"/>
                  <a:gd name="T4" fmla="*/ 83 w 188"/>
                  <a:gd name="T5" fmla="*/ 210 h 210"/>
                  <a:gd name="T6" fmla="*/ 27 w 188"/>
                  <a:gd name="T7" fmla="*/ 210 h 210"/>
                  <a:gd name="T8" fmla="*/ 62 w 188"/>
                  <a:gd name="T9" fmla="*/ 47 h 210"/>
                  <a:gd name="T10" fmla="*/ 0 w 188"/>
                  <a:gd name="T11" fmla="*/ 47 h 210"/>
                  <a:gd name="T12" fmla="*/ 10 w 188"/>
                  <a:gd name="T13" fmla="*/ 0 h 210"/>
                  <a:gd name="T14" fmla="*/ 188 w 188"/>
                  <a:gd name="T15" fmla="*/ 0 h 210"/>
                  <a:gd name="T16" fmla="*/ 178 w 188"/>
                  <a:gd name="T17" fmla="*/ 47 h 2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8" h="210">
                    <a:moveTo>
                      <a:pt x="178" y="47"/>
                    </a:moveTo>
                    <a:lnTo>
                      <a:pt x="116" y="47"/>
                    </a:lnTo>
                    <a:lnTo>
                      <a:pt x="83" y="210"/>
                    </a:lnTo>
                    <a:lnTo>
                      <a:pt x="27" y="210"/>
                    </a:lnTo>
                    <a:lnTo>
                      <a:pt x="62" y="47"/>
                    </a:lnTo>
                    <a:lnTo>
                      <a:pt x="0" y="47"/>
                    </a:lnTo>
                    <a:lnTo>
                      <a:pt x="10" y="0"/>
                    </a:lnTo>
                    <a:lnTo>
                      <a:pt x="188" y="0"/>
                    </a:lnTo>
                    <a:lnTo>
                      <a:pt x="178" y="47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469"/>
              <p:cNvSpPr>
                <a:spLocks/>
              </p:cNvSpPr>
              <p:nvPr userDrawn="1"/>
            </p:nvSpPr>
            <p:spPr bwMode="auto">
              <a:xfrm>
                <a:off x="4829" y="410"/>
                <a:ext cx="161" cy="210"/>
              </a:xfrm>
              <a:custGeom>
                <a:avLst/>
                <a:gdLst>
                  <a:gd name="T0" fmla="*/ 0 w 161"/>
                  <a:gd name="T1" fmla="*/ 210 h 210"/>
                  <a:gd name="T2" fmla="*/ 56 w 161"/>
                  <a:gd name="T3" fmla="*/ 210 h 210"/>
                  <a:gd name="T4" fmla="*/ 89 w 161"/>
                  <a:gd name="T5" fmla="*/ 47 h 210"/>
                  <a:gd name="T6" fmla="*/ 151 w 161"/>
                  <a:gd name="T7" fmla="*/ 47 h 210"/>
                  <a:gd name="T8" fmla="*/ 161 w 161"/>
                  <a:gd name="T9" fmla="*/ 0 h 210"/>
                  <a:gd name="T10" fmla="*/ 46 w 161"/>
                  <a:gd name="T11" fmla="*/ 0 h 210"/>
                  <a:gd name="T12" fmla="*/ 0 w 161"/>
                  <a:gd name="T13" fmla="*/ 21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0" y="210"/>
                    </a:moveTo>
                    <a:lnTo>
                      <a:pt x="56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6" y="0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470"/>
              <p:cNvSpPr>
                <a:spLocks/>
              </p:cNvSpPr>
              <p:nvPr userDrawn="1"/>
            </p:nvSpPr>
            <p:spPr bwMode="auto">
              <a:xfrm>
                <a:off x="4963" y="410"/>
                <a:ext cx="161" cy="210"/>
              </a:xfrm>
              <a:custGeom>
                <a:avLst/>
                <a:gdLst>
                  <a:gd name="T0" fmla="*/ 44 w 161"/>
                  <a:gd name="T1" fmla="*/ 0 h 210"/>
                  <a:gd name="T2" fmla="*/ 0 w 161"/>
                  <a:gd name="T3" fmla="*/ 210 h 210"/>
                  <a:gd name="T4" fmla="*/ 54 w 161"/>
                  <a:gd name="T5" fmla="*/ 210 h 210"/>
                  <a:gd name="T6" fmla="*/ 89 w 161"/>
                  <a:gd name="T7" fmla="*/ 47 h 210"/>
                  <a:gd name="T8" fmla="*/ 151 w 161"/>
                  <a:gd name="T9" fmla="*/ 47 h 210"/>
                  <a:gd name="T10" fmla="*/ 161 w 161"/>
                  <a:gd name="T11" fmla="*/ 0 h 210"/>
                  <a:gd name="T12" fmla="*/ 44 w 161"/>
                  <a:gd name="T13" fmla="*/ 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44" y="0"/>
                    </a:moveTo>
                    <a:lnTo>
                      <a:pt x="0" y="210"/>
                    </a:lnTo>
                    <a:lnTo>
                      <a:pt x="54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471"/>
              <p:cNvSpPr>
                <a:spLocks noEditPoints="1"/>
              </p:cNvSpPr>
              <p:nvPr userDrawn="1"/>
            </p:nvSpPr>
            <p:spPr bwMode="auto">
              <a:xfrm>
                <a:off x="5076" y="462"/>
                <a:ext cx="160" cy="163"/>
              </a:xfrm>
              <a:custGeom>
                <a:avLst/>
                <a:gdLst>
                  <a:gd name="T0" fmla="*/ 1198 w 101"/>
                  <a:gd name="T1" fmla="*/ 2506 h 102"/>
                  <a:gd name="T2" fmla="*/ 1198 w 101"/>
                  <a:gd name="T3" fmla="*/ 2758 h 102"/>
                  <a:gd name="T4" fmla="*/ 1844 w 101"/>
                  <a:gd name="T5" fmla="*/ 3417 h 102"/>
                  <a:gd name="T6" fmla="*/ 2577 w 101"/>
                  <a:gd name="T7" fmla="*/ 2980 h 102"/>
                  <a:gd name="T8" fmla="*/ 3810 w 101"/>
                  <a:gd name="T9" fmla="*/ 2980 h 102"/>
                  <a:gd name="T10" fmla="*/ 1831 w 101"/>
                  <a:gd name="T11" fmla="*/ 4326 h 102"/>
                  <a:gd name="T12" fmla="*/ 0 w 101"/>
                  <a:gd name="T13" fmla="*/ 2554 h 102"/>
                  <a:gd name="T14" fmla="*/ 2265 w 101"/>
                  <a:gd name="T15" fmla="*/ 0 h 102"/>
                  <a:gd name="T16" fmla="*/ 4000 w 101"/>
                  <a:gd name="T17" fmla="*/ 1780 h 102"/>
                  <a:gd name="T18" fmla="*/ 3932 w 101"/>
                  <a:gd name="T19" fmla="*/ 2506 h 102"/>
                  <a:gd name="T20" fmla="*/ 1198 w 101"/>
                  <a:gd name="T21" fmla="*/ 2506 h 102"/>
                  <a:gd name="T22" fmla="*/ 2783 w 101"/>
                  <a:gd name="T23" fmla="*/ 1747 h 102"/>
                  <a:gd name="T24" fmla="*/ 2224 w 101"/>
                  <a:gd name="T25" fmla="*/ 893 h 102"/>
                  <a:gd name="T26" fmla="*/ 1294 w 101"/>
                  <a:gd name="T27" fmla="*/ 1747 h 102"/>
                  <a:gd name="T28" fmla="*/ 2783 w 101"/>
                  <a:gd name="T29" fmla="*/ 1747 h 1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1" h="102">
                    <a:moveTo>
                      <a:pt x="30" y="59"/>
                    </a:moveTo>
                    <a:cubicBezTo>
                      <a:pt x="30" y="60"/>
                      <a:pt x="30" y="62"/>
                      <a:pt x="30" y="65"/>
                    </a:cubicBezTo>
                    <a:cubicBezTo>
                      <a:pt x="31" y="75"/>
                      <a:pt x="37" y="80"/>
                      <a:pt x="47" y="80"/>
                    </a:cubicBezTo>
                    <a:cubicBezTo>
                      <a:pt x="58" y="80"/>
                      <a:pt x="63" y="76"/>
                      <a:pt x="65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88" y="93"/>
                      <a:pt x="69" y="102"/>
                      <a:pt x="46" y="102"/>
                    </a:cubicBezTo>
                    <a:cubicBezTo>
                      <a:pt x="19" y="102"/>
                      <a:pt x="0" y="88"/>
                      <a:pt x="0" y="60"/>
                    </a:cubicBezTo>
                    <a:cubicBezTo>
                      <a:pt x="0" y="26"/>
                      <a:pt x="22" y="0"/>
                      <a:pt x="57" y="0"/>
                    </a:cubicBezTo>
                    <a:cubicBezTo>
                      <a:pt x="81" y="0"/>
                      <a:pt x="101" y="14"/>
                      <a:pt x="101" y="42"/>
                    </a:cubicBezTo>
                    <a:cubicBezTo>
                      <a:pt x="101" y="48"/>
                      <a:pt x="100" y="53"/>
                      <a:pt x="99" y="59"/>
                    </a:cubicBezTo>
                    <a:lnTo>
                      <a:pt x="30" y="59"/>
                    </a:lnTo>
                    <a:close/>
                    <a:moveTo>
                      <a:pt x="70" y="41"/>
                    </a:moveTo>
                    <a:cubicBezTo>
                      <a:pt x="71" y="30"/>
                      <a:pt x="66" y="21"/>
                      <a:pt x="56" y="21"/>
                    </a:cubicBezTo>
                    <a:cubicBezTo>
                      <a:pt x="43" y="21"/>
                      <a:pt x="36" y="29"/>
                      <a:pt x="33" y="41"/>
                    </a:cubicBezTo>
                    <a:lnTo>
                      <a:pt x="70" y="41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472"/>
              <p:cNvSpPr>
                <a:spLocks/>
              </p:cNvSpPr>
              <p:nvPr userDrawn="1"/>
            </p:nvSpPr>
            <p:spPr bwMode="auto">
              <a:xfrm>
                <a:off x="5246" y="462"/>
                <a:ext cx="159" cy="163"/>
              </a:xfrm>
              <a:custGeom>
                <a:avLst/>
                <a:gdLst>
                  <a:gd name="T0" fmla="*/ 2846 w 100"/>
                  <a:gd name="T1" fmla="*/ 1617 h 102"/>
                  <a:gd name="T2" fmla="*/ 2705 w 100"/>
                  <a:gd name="T3" fmla="*/ 1147 h 102"/>
                  <a:gd name="T4" fmla="*/ 2296 w 100"/>
                  <a:gd name="T5" fmla="*/ 981 h 102"/>
                  <a:gd name="T6" fmla="*/ 1310 w 100"/>
                  <a:gd name="T7" fmla="*/ 2421 h 102"/>
                  <a:gd name="T8" fmla="*/ 1949 w 100"/>
                  <a:gd name="T9" fmla="*/ 3345 h 102"/>
                  <a:gd name="T10" fmla="*/ 2705 w 100"/>
                  <a:gd name="T11" fmla="*/ 2627 h 102"/>
                  <a:gd name="T12" fmla="*/ 3924 w 100"/>
                  <a:gd name="T13" fmla="*/ 2627 h 102"/>
                  <a:gd name="T14" fmla="*/ 1873 w 100"/>
                  <a:gd name="T15" fmla="*/ 4326 h 102"/>
                  <a:gd name="T16" fmla="*/ 0 w 100"/>
                  <a:gd name="T17" fmla="*/ 2554 h 102"/>
                  <a:gd name="T18" fmla="*/ 2348 w 100"/>
                  <a:gd name="T19" fmla="*/ 0 h 102"/>
                  <a:gd name="T20" fmla="*/ 4083 w 100"/>
                  <a:gd name="T21" fmla="*/ 1617 h 102"/>
                  <a:gd name="T22" fmla="*/ 2846 w 100"/>
                  <a:gd name="T23" fmla="*/ 1617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02">
                    <a:moveTo>
                      <a:pt x="70" y="38"/>
                    </a:moveTo>
                    <a:cubicBezTo>
                      <a:pt x="70" y="33"/>
                      <a:pt x="69" y="30"/>
                      <a:pt x="66" y="27"/>
                    </a:cubicBezTo>
                    <a:cubicBezTo>
                      <a:pt x="64" y="25"/>
                      <a:pt x="60" y="24"/>
                      <a:pt x="56" y="23"/>
                    </a:cubicBezTo>
                    <a:cubicBezTo>
                      <a:pt x="38" y="23"/>
                      <a:pt x="32" y="42"/>
                      <a:pt x="32" y="57"/>
                    </a:cubicBezTo>
                    <a:cubicBezTo>
                      <a:pt x="32" y="70"/>
                      <a:pt x="37" y="79"/>
                      <a:pt x="48" y="79"/>
                    </a:cubicBezTo>
                    <a:cubicBezTo>
                      <a:pt x="58" y="79"/>
                      <a:pt x="64" y="72"/>
                      <a:pt x="6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1" y="90"/>
                      <a:pt x="72" y="102"/>
                      <a:pt x="46" y="102"/>
                    </a:cubicBezTo>
                    <a:cubicBezTo>
                      <a:pt x="20" y="102"/>
                      <a:pt x="0" y="88"/>
                      <a:pt x="0" y="60"/>
                    </a:cubicBezTo>
                    <a:cubicBezTo>
                      <a:pt x="0" y="26"/>
                      <a:pt x="23" y="0"/>
                      <a:pt x="57" y="0"/>
                    </a:cubicBezTo>
                    <a:cubicBezTo>
                      <a:pt x="82" y="0"/>
                      <a:pt x="100" y="12"/>
                      <a:pt x="100" y="38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473"/>
              <p:cNvSpPr>
                <a:spLocks/>
              </p:cNvSpPr>
              <p:nvPr userDrawn="1"/>
            </p:nvSpPr>
            <p:spPr bwMode="auto">
              <a:xfrm>
                <a:off x="5402" y="410"/>
                <a:ext cx="173" cy="210"/>
              </a:xfrm>
              <a:custGeom>
                <a:avLst/>
                <a:gdLst>
                  <a:gd name="T0" fmla="*/ 1116 w 109"/>
                  <a:gd name="T1" fmla="*/ 0 h 132"/>
                  <a:gd name="T2" fmla="*/ 2378 w 109"/>
                  <a:gd name="T3" fmla="*/ 0 h 132"/>
                  <a:gd name="T4" fmla="*/ 1987 w 109"/>
                  <a:gd name="T5" fmla="*/ 1928 h 132"/>
                  <a:gd name="T6" fmla="*/ 1987 w 109"/>
                  <a:gd name="T7" fmla="*/ 1965 h 132"/>
                  <a:gd name="T8" fmla="*/ 3295 w 109"/>
                  <a:gd name="T9" fmla="*/ 1365 h 132"/>
                  <a:gd name="T10" fmla="*/ 4390 w 109"/>
                  <a:gd name="T11" fmla="*/ 2447 h 132"/>
                  <a:gd name="T12" fmla="*/ 4269 w 109"/>
                  <a:gd name="T13" fmla="*/ 3325 h 132"/>
                  <a:gd name="T14" fmla="*/ 3839 w 109"/>
                  <a:gd name="T15" fmla="*/ 5411 h 132"/>
                  <a:gd name="T16" fmla="*/ 2539 w 109"/>
                  <a:gd name="T17" fmla="*/ 5411 h 132"/>
                  <a:gd name="T18" fmla="*/ 2970 w 109"/>
                  <a:gd name="T19" fmla="*/ 3325 h 132"/>
                  <a:gd name="T20" fmla="*/ 3071 w 109"/>
                  <a:gd name="T21" fmla="*/ 2830 h 132"/>
                  <a:gd name="T22" fmla="*/ 2608 w 109"/>
                  <a:gd name="T23" fmla="*/ 2356 h 132"/>
                  <a:gd name="T24" fmla="*/ 1600 w 109"/>
                  <a:gd name="T25" fmla="*/ 3748 h 132"/>
                  <a:gd name="T26" fmla="*/ 1252 w 109"/>
                  <a:gd name="T27" fmla="*/ 5411 h 132"/>
                  <a:gd name="T28" fmla="*/ 0 w 109"/>
                  <a:gd name="T29" fmla="*/ 5411 h 132"/>
                  <a:gd name="T30" fmla="*/ 1116 w 109"/>
                  <a:gd name="T31" fmla="*/ 0 h 1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9" h="132">
                    <a:moveTo>
                      <a:pt x="28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4" y="41"/>
                      <a:pt x="65" y="33"/>
                      <a:pt x="82" y="33"/>
                    </a:cubicBezTo>
                    <a:cubicBezTo>
                      <a:pt x="99" y="33"/>
                      <a:pt x="109" y="44"/>
                      <a:pt x="109" y="60"/>
                    </a:cubicBezTo>
                    <a:cubicBezTo>
                      <a:pt x="109" y="66"/>
                      <a:pt x="107" y="76"/>
                      <a:pt x="106" y="81"/>
                    </a:cubicBezTo>
                    <a:cubicBezTo>
                      <a:pt x="95" y="132"/>
                      <a:pt x="95" y="132"/>
                      <a:pt x="95" y="132"/>
                    </a:cubicBezTo>
                    <a:cubicBezTo>
                      <a:pt x="63" y="132"/>
                      <a:pt x="63" y="132"/>
                      <a:pt x="63" y="132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5" y="77"/>
                      <a:pt x="76" y="73"/>
                      <a:pt x="76" y="69"/>
                    </a:cubicBezTo>
                    <a:cubicBezTo>
                      <a:pt x="76" y="61"/>
                      <a:pt x="71" y="57"/>
                      <a:pt x="65" y="57"/>
                    </a:cubicBezTo>
                    <a:cubicBezTo>
                      <a:pt x="45" y="57"/>
                      <a:pt x="43" y="76"/>
                      <a:pt x="40" y="91"/>
                    </a:cubicBezTo>
                    <a:cubicBezTo>
                      <a:pt x="31" y="132"/>
                      <a:pt x="31" y="132"/>
                      <a:pt x="31" y="132"/>
                    </a:cubicBezTo>
                    <a:cubicBezTo>
                      <a:pt x="0" y="132"/>
                      <a:pt x="0" y="132"/>
                      <a:pt x="0" y="132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" name="Text Box 475"/>
          <p:cNvSpPr txBox="1">
            <a:spLocks noChangeArrowheads="1"/>
          </p:cNvSpPr>
          <p:nvPr/>
        </p:nvSpPr>
        <p:spPr bwMode="auto">
          <a:xfrm>
            <a:off x="2230438" y="6477000"/>
            <a:ext cx="46783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200" smtClean="0"/>
              <a:t>Copyright © TTTech Computertechnik AG. All rights reserved.</a:t>
            </a:r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775" y="1258888"/>
            <a:ext cx="5578475" cy="1800225"/>
          </a:xfrm>
        </p:spPr>
        <p:txBody>
          <a:bodyPr/>
          <a:lstStyle>
            <a:lvl1pPr>
              <a:defRPr sz="3900"/>
            </a:lvl1pPr>
          </a:lstStyle>
          <a:p>
            <a:pPr lvl="0"/>
            <a:r>
              <a:rPr lang="en-US" noProof="0" smtClean="0"/>
              <a:t>Place for title</a:t>
            </a:r>
          </a:p>
        </p:txBody>
      </p:sp>
      <p:sp>
        <p:nvSpPr>
          <p:cNvPr id="135205" name="Rectangle 37"/>
          <p:cNvSpPr>
            <a:spLocks noGrp="1" noChangeArrowheads="1"/>
          </p:cNvSpPr>
          <p:nvPr>
            <p:ph type="subTitle" idx="1"/>
          </p:nvPr>
        </p:nvSpPr>
        <p:spPr>
          <a:xfrm>
            <a:off x="358775" y="3022600"/>
            <a:ext cx="5578475" cy="1079500"/>
          </a:xfrm>
        </p:spPr>
        <p:txBody>
          <a:bodyPr/>
          <a:lstStyle>
            <a:lvl1pPr marL="0" indent="0">
              <a:defRPr sz="2400"/>
            </a:lvl1pPr>
          </a:lstStyle>
          <a:p>
            <a:pPr lvl="0"/>
            <a:r>
              <a:rPr lang="en-US" noProof="0" smtClean="0"/>
              <a:t>Place for subtitle</a:t>
            </a:r>
            <a:br>
              <a:rPr lang="en-US" noProof="0" smtClean="0"/>
            </a:br>
            <a:r>
              <a:rPr lang="en-US" noProof="0" smtClean="0"/>
              <a:t>Max. 2 lines (Arial, 24pt, 65/65/65)</a:t>
            </a:r>
          </a:p>
        </p:txBody>
      </p:sp>
    </p:spTree>
    <p:extLst>
      <p:ext uri="{BB962C8B-B14F-4D97-AF65-F5344CB8AC3E}">
        <p14:creationId xmlns:p14="http://schemas.microsoft.com/office/powerpoint/2010/main" val="3935554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49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5438" y="85725"/>
            <a:ext cx="2105025" cy="60594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85725"/>
            <a:ext cx="6164263" cy="60594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696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85725"/>
            <a:ext cx="5399088" cy="10080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58775" y="1619250"/>
            <a:ext cx="8421688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1719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128588"/>
            <a:ext cx="5399088" cy="1008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8775" y="1619250"/>
            <a:ext cx="413385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19250"/>
            <a:ext cx="4135438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30438" y="6477000"/>
            <a:ext cx="4678362" cy="323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6" name="Rectangle 55"/>
          <p:cNvSpPr>
            <a:spLocks noGrp="1" noChangeArrowheads="1"/>
          </p:cNvSpPr>
          <p:nvPr>
            <p:ph type="dt" sz="half" idx="11"/>
          </p:nvPr>
        </p:nvSpPr>
        <p:spPr>
          <a:xfrm>
            <a:off x="6837363" y="6477000"/>
            <a:ext cx="2159000" cy="323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09E150DE-7D95-41DF-94E3-C403E2A8F548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07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128588"/>
            <a:ext cx="5399088" cy="1008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619250"/>
            <a:ext cx="8421688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775" y="3957638"/>
            <a:ext cx="8421688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30438" y="6477000"/>
            <a:ext cx="4678362" cy="323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6837363" y="6477000"/>
            <a:ext cx="2159000" cy="323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108562D2-75E4-47F8-95BB-7626EBB4C25D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95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5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2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3823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3022600"/>
            <a:ext cx="2713038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24213" y="3022600"/>
            <a:ext cx="2713037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06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79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05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5882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32773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0593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27595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0815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43425" y="1258888"/>
            <a:ext cx="1393825" cy="2843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1258888"/>
            <a:ext cx="4032250" cy="2843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629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6503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837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911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5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19632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791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9930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357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78941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09497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447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854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aves_PP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1" t="21465" r="41806" b="59686"/>
          <a:stretch>
            <a:fillRect/>
          </a:stretch>
        </p:blipFill>
        <p:spPr bwMode="auto">
          <a:xfrm>
            <a:off x="0" y="4581525"/>
            <a:ext cx="91440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58775" y="6477000"/>
            <a:ext cx="14398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smtClean="0">
                <a:cs typeface="Arial" charset="0"/>
              </a:rPr>
              <a:t>www.tttech.com</a:t>
            </a: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883275" y="647700"/>
            <a:ext cx="2970213" cy="400050"/>
            <a:chOff x="3706" y="408"/>
            <a:chExt cx="1871" cy="252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706" y="525"/>
              <a:ext cx="997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>
              <a:spAutoFit/>
            </a:bodyPr>
            <a:lstStyle>
              <a:lvl1pPr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1pPr>
              <a:lvl2pPr marL="742950" indent="-28575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2pPr>
              <a:lvl3pPr marL="11430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3pPr>
              <a:lvl4pPr marL="16002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4pPr>
              <a:lvl5pPr marL="20574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800" smtClean="0">
                  <a:cs typeface="Arial" charset="0"/>
                </a:rPr>
                <a:t>Ensuring Reliable Networks</a:t>
              </a:r>
            </a:p>
          </p:txBody>
        </p:sp>
        <p:grpSp>
          <p:nvGrpSpPr>
            <p:cNvPr id="8" name="Group 9"/>
            <p:cNvGrpSpPr>
              <a:grpSpLocks noChangeAspect="1"/>
            </p:cNvGrpSpPr>
            <p:nvPr userDrawn="1"/>
          </p:nvGrpSpPr>
          <p:grpSpPr bwMode="auto">
            <a:xfrm>
              <a:off x="4670" y="408"/>
              <a:ext cx="907" cy="215"/>
              <a:chOff x="4670" y="408"/>
              <a:chExt cx="907" cy="215"/>
            </a:xfrm>
          </p:grpSpPr>
          <p:sp>
            <p:nvSpPr>
              <p:cNvPr id="9" name="AutoShape 10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4670" y="408"/>
                <a:ext cx="907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Freeform 11"/>
              <p:cNvSpPr>
                <a:spLocks/>
              </p:cNvSpPr>
              <p:nvPr userDrawn="1"/>
            </p:nvSpPr>
            <p:spPr bwMode="auto">
              <a:xfrm>
                <a:off x="4670" y="410"/>
                <a:ext cx="188" cy="210"/>
              </a:xfrm>
              <a:custGeom>
                <a:avLst/>
                <a:gdLst>
                  <a:gd name="T0" fmla="*/ 178 w 188"/>
                  <a:gd name="T1" fmla="*/ 47 h 210"/>
                  <a:gd name="T2" fmla="*/ 116 w 188"/>
                  <a:gd name="T3" fmla="*/ 47 h 210"/>
                  <a:gd name="T4" fmla="*/ 83 w 188"/>
                  <a:gd name="T5" fmla="*/ 210 h 210"/>
                  <a:gd name="T6" fmla="*/ 27 w 188"/>
                  <a:gd name="T7" fmla="*/ 210 h 210"/>
                  <a:gd name="T8" fmla="*/ 62 w 188"/>
                  <a:gd name="T9" fmla="*/ 47 h 210"/>
                  <a:gd name="T10" fmla="*/ 0 w 188"/>
                  <a:gd name="T11" fmla="*/ 47 h 210"/>
                  <a:gd name="T12" fmla="*/ 10 w 188"/>
                  <a:gd name="T13" fmla="*/ 0 h 210"/>
                  <a:gd name="T14" fmla="*/ 188 w 188"/>
                  <a:gd name="T15" fmla="*/ 0 h 210"/>
                  <a:gd name="T16" fmla="*/ 178 w 188"/>
                  <a:gd name="T17" fmla="*/ 47 h 2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8" h="210">
                    <a:moveTo>
                      <a:pt x="178" y="47"/>
                    </a:moveTo>
                    <a:lnTo>
                      <a:pt x="116" y="47"/>
                    </a:lnTo>
                    <a:lnTo>
                      <a:pt x="83" y="210"/>
                    </a:lnTo>
                    <a:lnTo>
                      <a:pt x="27" y="210"/>
                    </a:lnTo>
                    <a:lnTo>
                      <a:pt x="62" y="47"/>
                    </a:lnTo>
                    <a:lnTo>
                      <a:pt x="0" y="47"/>
                    </a:lnTo>
                    <a:lnTo>
                      <a:pt x="10" y="0"/>
                    </a:lnTo>
                    <a:lnTo>
                      <a:pt x="188" y="0"/>
                    </a:lnTo>
                    <a:lnTo>
                      <a:pt x="178" y="47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12"/>
              <p:cNvSpPr>
                <a:spLocks/>
              </p:cNvSpPr>
              <p:nvPr userDrawn="1"/>
            </p:nvSpPr>
            <p:spPr bwMode="auto">
              <a:xfrm>
                <a:off x="4829" y="410"/>
                <a:ext cx="161" cy="210"/>
              </a:xfrm>
              <a:custGeom>
                <a:avLst/>
                <a:gdLst>
                  <a:gd name="T0" fmla="*/ 0 w 161"/>
                  <a:gd name="T1" fmla="*/ 210 h 210"/>
                  <a:gd name="T2" fmla="*/ 56 w 161"/>
                  <a:gd name="T3" fmla="*/ 210 h 210"/>
                  <a:gd name="T4" fmla="*/ 89 w 161"/>
                  <a:gd name="T5" fmla="*/ 47 h 210"/>
                  <a:gd name="T6" fmla="*/ 151 w 161"/>
                  <a:gd name="T7" fmla="*/ 47 h 210"/>
                  <a:gd name="T8" fmla="*/ 161 w 161"/>
                  <a:gd name="T9" fmla="*/ 0 h 210"/>
                  <a:gd name="T10" fmla="*/ 46 w 161"/>
                  <a:gd name="T11" fmla="*/ 0 h 210"/>
                  <a:gd name="T12" fmla="*/ 0 w 161"/>
                  <a:gd name="T13" fmla="*/ 21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0" y="210"/>
                    </a:moveTo>
                    <a:lnTo>
                      <a:pt x="56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6" y="0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13"/>
              <p:cNvSpPr>
                <a:spLocks/>
              </p:cNvSpPr>
              <p:nvPr userDrawn="1"/>
            </p:nvSpPr>
            <p:spPr bwMode="auto">
              <a:xfrm>
                <a:off x="4963" y="410"/>
                <a:ext cx="161" cy="210"/>
              </a:xfrm>
              <a:custGeom>
                <a:avLst/>
                <a:gdLst>
                  <a:gd name="T0" fmla="*/ 44 w 161"/>
                  <a:gd name="T1" fmla="*/ 0 h 210"/>
                  <a:gd name="T2" fmla="*/ 0 w 161"/>
                  <a:gd name="T3" fmla="*/ 210 h 210"/>
                  <a:gd name="T4" fmla="*/ 54 w 161"/>
                  <a:gd name="T5" fmla="*/ 210 h 210"/>
                  <a:gd name="T6" fmla="*/ 89 w 161"/>
                  <a:gd name="T7" fmla="*/ 47 h 210"/>
                  <a:gd name="T8" fmla="*/ 151 w 161"/>
                  <a:gd name="T9" fmla="*/ 47 h 210"/>
                  <a:gd name="T10" fmla="*/ 161 w 161"/>
                  <a:gd name="T11" fmla="*/ 0 h 210"/>
                  <a:gd name="T12" fmla="*/ 44 w 161"/>
                  <a:gd name="T13" fmla="*/ 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44" y="0"/>
                    </a:moveTo>
                    <a:lnTo>
                      <a:pt x="0" y="210"/>
                    </a:lnTo>
                    <a:lnTo>
                      <a:pt x="54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14"/>
              <p:cNvSpPr>
                <a:spLocks noEditPoints="1"/>
              </p:cNvSpPr>
              <p:nvPr userDrawn="1"/>
            </p:nvSpPr>
            <p:spPr bwMode="auto">
              <a:xfrm>
                <a:off x="5076" y="462"/>
                <a:ext cx="160" cy="163"/>
              </a:xfrm>
              <a:custGeom>
                <a:avLst/>
                <a:gdLst>
                  <a:gd name="T0" fmla="*/ 1198 w 101"/>
                  <a:gd name="T1" fmla="*/ 2506 h 102"/>
                  <a:gd name="T2" fmla="*/ 1198 w 101"/>
                  <a:gd name="T3" fmla="*/ 2758 h 102"/>
                  <a:gd name="T4" fmla="*/ 1844 w 101"/>
                  <a:gd name="T5" fmla="*/ 3417 h 102"/>
                  <a:gd name="T6" fmla="*/ 2577 w 101"/>
                  <a:gd name="T7" fmla="*/ 2980 h 102"/>
                  <a:gd name="T8" fmla="*/ 3810 w 101"/>
                  <a:gd name="T9" fmla="*/ 2980 h 102"/>
                  <a:gd name="T10" fmla="*/ 1831 w 101"/>
                  <a:gd name="T11" fmla="*/ 4326 h 102"/>
                  <a:gd name="T12" fmla="*/ 0 w 101"/>
                  <a:gd name="T13" fmla="*/ 2554 h 102"/>
                  <a:gd name="T14" fmla="*/ 2265 w 101"/>
                  <a:gd name="T15" fmla="*/ 0 h 102"/>
                  <a:gd name="T16" fmla="*/ 4000 w 101"/>
                  <a:gd name="T17" fmla="*/ 1780 h 102"/>
                  <a:gd name="T18" fmla="*/ 3932 w 101"/>
                  <a:gd name="T19" fmla="*/ 2506 h 102"/>
                  <a:gd name="T20" fmla="*/ 1198 w 101"/>
                  <a:gd name="T21" fmla="*/ 2506 h 102"/>
                  <a:gd name="T22" fmla="*/ 2783 w 101"/>
                  <a:gd name="T23" fmla="*/ 1747 h 102"/>
                  <a:gd name="T24" fmla="*/ 2224 w 101"/>
                  <a:gd name="T25" fmla="*/ 893 h 102"/>
                  <a:gd name="T26" fmla="*/ 1294 w 101"/>
                  <a:gd name="T27" fmla="*/ 1747 h 102"/>
                  <a:gd name="T28" fmla="*/ 2783 w 101"/>
                  <a:gd name="T29" fmla="*/ 1747 h 1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1" h="102">
                    <a:moveTo>
                      <a:pt x="30" y="59"/>
                    </a:moveTo>
                    <a:cubicBezTo>
                      <a:pt x="30" y="60"/>
                      <a:pt x="30" y="62"/>
                      <a:pt x="30" y="65"/>
                    </a:cubicBezTo>
                    <a:cubicBezTo>
                      <a:pt x="31" y="75"/>
                      <a:pt x="37" y="80"/>
                      <a:pt x="47" y="80"/>
                    </a:cubicBezTo>
                    <a:cubicBezTo>
                      <a:pt x="58" y="80"/>
                      <a:pt x="63" y="76"/>
                      <a:pt x="65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88" y="93"/>
                      <a:pt x="69" y="102"/>
                      <a:pt x="46" y="102"/>
                    </a:cubicBezTo>
                    <a:cubicBezTo>
                      <a:pt x="19" y="102"/>
                      <a:pt x="0" y="88"/>
                      <a:pt x="0" y="60"/>
                    </a:cubicBezTo>
                    <a:cubicBezTo>
                      <a:pt x="0" y="26"/>
                      <a:pt x="22" y="0"/>
                      <a:pt x="57" y="0"/>
                    </a:cubicBezTo>
                    <a:cubicBezTo>
                      <a:pt x="81" y="0"/>
                      <a:pt x="101" y="14"/>
                      <a:pt x="101" y="42"/>
                    </a:cubicBezTo>
                    <a:cubicBezTo>
                      <a:pt x="101" y="48"/>
                      <a:pt x="100" y="53"/>
                      <a:pt x="99" y="59"/>
                    </a:cubicBezTo>
                    <a:lnTo>
                      <a:pt x="30" y="59"/>
                    </a:lnTo>
                    <a:close/>
                    <a:moveTo>
                      <a:pt x="70" y="41"/>
                    </a:moveTo>
                    <a:cubicBezTo>
                      <a:pt x="71" y="30"/>
                      <a:pt x="66" y="21"/>
                      <a:pt x="56" y="21"/>
                    </a:cubicBezTo>
                    <a:cubicBezTo>
                      <a:pt x="43" y="21"/>
                      <a:pt x="36" y="29"/>
                      <a:pt x="33" y="41"/>
                    </a:cubicBezTo>
                    <a:lnTo>
                      <a:pt x="70" y="41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15"/>
              <p:cNvSpPr>
                <a:spLocks/>
              </p:cNvSpPr>
              <p:nvPr userDrawn="1"/>
            </p:nvSpPr>
            <p:spPr bwMode="auto">
              <a:xfrm>
                <a:off x="5246" y="462"/>
                <a:ext cx="159" cy="163"/>
              </a:xfrm>
              <a:custGeom>
                <a:avLst/>
                <a:gdLst>
                  <a:gd name="T0" fmla="*/ 2846 w 100"/>
                  <a:gd name="T1" fmla="*/ 1617 h 102"/>
                  <a:gd name="T2" fmla="*/ 2705 w 100"/>
                  <a:gd name="T3" fmla="*/ 1147 h 102"/>
                  <a:gd name="T4" fmla="*/ 2296 w 100"/>
                  <a:gd name="T5" fmla="*/ 981 h 102"/>
                  <a:gd name="T6" fmla="*/ 1310 w 100"/>
                  <a:gd name="T7" fmla="*/ 2421 h 102"/>
                  <a:gd name="T8" fmla="*/ 1949 w 100"/>
                  <a:gd name="T9" fmla="*/ 3345 h 102"/>
                  <a:gd name="T10" fmla="*/ 2705 w 100"/>
                  <a:gd name="T11" fmla="*/ 2627 h 102"/>
                  <a:gd name="T12" fmla="*/ 3924 w 100"/>
                  <a:gd name="T13" fmla="*/ 2627 h 102"/>
                  <a:gd name="T14" fmla="*/ 1873 w 100"/>
                  <a:gd name="T15" fmla="*/ 4326 h 102"/>
                  <a:gd name="T16" fmla="*/ 0 w 100"/>
                  <a:gd name="T17" fmla="*/ 2554 h 102"/>
                  <a:gd name="T18" fmla="*/ 2348 w 100"/>
                  <a:gd name="T19" fmla="*/ 0 h 102"/>
                  <a:gd name="T20" fmla="*/ 4083 w 100"/>
                  <a:gd name="T21" fmla="*/ 1617 h 102"/>
                  <a:gd name="T22" fmla="*/ 2846 w 100"/>
                  <a:gd name="T23" fmla="*/ 1617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02">
                    <a:moveTo>
                      <a:pt x="70" y="38"/>
                    </a:moveTo>
                    <a:cubicBezTo>
                      <a:pt x="70" y="33"/>
                      <a:pt x="69" y="30"/>
                      <a:pt x="66" y="27"/>
                    </a:cubicBezTo>
                    <a:cubicBezTo>
                      <a:pt x="64" y="25"/>
                      <a:pt x="60" y="24"/>
                      <a:pt x="56" y="23"/>
                    </a:cubicBezTo>
                    <a:cubicBezTo>
                      <a:pt x="38" y="23"/>
                      <a:pt x="32" y="42"/>
                      <a:pt x="32" y="57"/>
                    </a:cubicBezTo>
                    <a:cubicBezTo>
                      <a:pt x="32" y="70"/>
                      <a:pt x="37" y="79"/>
                      <a:pt x="48" y="79"/>
                    </a:cubicBezTo>
                    <a:cubicBezTo>
                      <a:pt x="58" y="79"/>
                      <a:pt x="64" y="72"/>
                      <a:pt x="6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1" y="90"/>
                      <a:pt x="72" y="102"/>
                      <a:pt x="46" y="102"/>
                    </a:cubicBezTo>
                    <a:cubicBezTo>
                      <a:pt x="20" y="102"/>
                      <a:pt x="0" y="88"/>
                      <a:pt x="0" y="60"/>
                    </a:cubicBezTo>
                    <a:cubicBezTo>
                      <a:pt x="0" y="26"/>
                      <a:pt x="23" y="0"/>
                      <a:pt x="57" y="0"/>
                    </a:cubicBezTo>
                    <a:cubicBezTo>
                      <a:pt x="82" y="0"/>
                      <a:pt x="100" y="12"/>
                      <a:pt x="100" y="38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16"/>
              <p:cNvSpPr>
                <a:spLocks/>
              </p:cNvSpPr>
              <p:nvPr userDrawn="1"/>
            </p:nvSpPr>
            <p:spPr bwMode="auto">
              <a:xfrm>
                <a:off x="5402" y="410"/>
                <a:ext cx="173" cy="210"/>
              </a:xfrm>
              <a:custGeom>
                <a:avLst/>
                <a:gdLst>
                  <a:gd name="T0" fmla="*/ 1116 w 109"/>
                  <a:gd name="T1" fmla="*/ 0 h 132"/>
                  <a:gd name="T2" fmla="*/ 2378 w 109"/>
                  <a:gd name="T3" fmla="*/ 0 h 132"/>
                  <a:gd name="T4" fmla="*/ 1987 w 109"/>
                  <a:gd name="T5" fmla="*/ 1928 h 132"/>
                  <a:gd name="T6" fmla="*/ 1987 w 109"/>
                  <a:gd name="T7" fmla="*/ 1965 h 132"/>
                  <a:gd name="T8" fmla="*/ 3295 w 109"/>
                  <a:gd name="T9" fmla="*/ 1365 h 132"/>
                  <a:gd name="T10" fmla="*/ 4390 w 109"/>
                  <a:gd name="T11" fmla="*/ 2447 h 132"/>
                  <a:gd name="T12" fmla="*/ 4269 w 109"/>
                  <a:gd name="T13" fmla="*/ 3325 h 132"/>
                  <a:gd name="T14" fmla="*/ 3839 w 109"/>
                  <a:gd name="T15" fmla="*/ 5411 h 132"/>
                  <a:gd name="T16" fmla="*/ 2539 w 109"/>
                  <a:gd name="T17" fmla="*/ 5411 h 132"/>
                  <a:gd name="T18" fmla="*/ 2970 w 109"/>
                  <a:gd name="T19" fmla="*/ 3325 h 132"/>
                  <a:gd name="T20" fmla="*/ 3071 w 109"/>
                  <a:gd name="T21" fmla="*/ 2830 h 132"/>
                  <a:gd name="T22" fmla="*/ 2608 w 109"/>
                  <a:gd name="T23" fmla="*/ 2356 h 132"/>
                  <a:gd name="T24" fmla="*/ 1600 w 109"/>
                  <a:gd name="T25" fmla="*/ 3748 h 132"/>
                  <a:gd name="T26" fmla="*/ 1252 w 109"/>
                  <a:gd name="T27" fmla="*/ 5411 h 132"/>
                  <a:gd name="T28" fmla="*/ 0 w 109"/>
                  <a:gd name="T29" fmla="*/ 5411 h 132"/>
                  <a:gd name="T30" fmla="*/ 1116 w 109"/>
                  <a:gd name="T31" fmla="*/ 0 h 1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9" h="132">
                    <a:moveTo>
                      <a:pt x="28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4" y="41"/>
                      <a:pt x="65" y="33"/>
                      <a:pt x="82" y="33"/>
                    </a:cubicBezTo>
                    <a:cubicBezTo>
                      <a:pt x="99" y="33"/>
                      <a:pt x="109" y="44"/>
                      <a:pt x="109" y="60"/>
                    </a:cubicBezTo>
                    <a:cubicBezTo>
                      <a:pt x="109" y="66"/>
                      <a:pt x="107" y="76"/>
                      <a:pt x="106" y="81"/>
                    </a:cubicBezTo>
                    <a:cubicBezTo>
                      <a:pt x="95" y="132"/>
                      <a:pt x="95" y="132"/>
                      <a:pt x="95" y="132"/>
                    </a:cubicBezTo>
                    <a:cubicBezTo>
                      <a:pt x="63" y="132"/>
                      <a:pt x="63" y="132"/>
                      <a:pt x="63" y="132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5" y="77"/>
                      <a:pt x="76" y="73"/>
                      <a:pt x="76" y="69"/>
                    </a:cubicBezTo>
                    <a:cubicBezTo>
                      <a:pt x="76" y="61"/>
                      <a:pt x="71" y="57"/>
                      <a:pt x="65" y="57"/>
                    </a:cubicBezTo>
                    <a:cubicBezTo>
                      <a:pt x="45" y="57"/>
                      <a:pt x="43" y="76"/>
                      <a:pt x="40" y="91"/>
                    </a:cubicBezTo>
                    <a:cubicBezTo>
                      <a:pt x="31" y="132"/>
                      <a:pt x="31" y="132"/>
                      <a:pt x="31" y="132"/>
                    </a:cubicBezTo>
                    <a:cubicBezTo>
                      <a:pt x="0" y="132"/>
                      <a:pt x="0" y="132"/>
                      <a:pt x="0" y="132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464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1258888"/>
            <a:ext cx="5578475" cy="1800225"/>
          </a:xfrm>
        </p:spPr>
        <p:txBody>
          <a:bodyPr/>
          <a:lstStyle>
            <a:lvl1pPr>
              <a:defRPr sz="3900"/>
            </a:lvl1pPr>
          </a:lstStyle>
          <a:p>
            <a:pPr lvl="0"/>
            <a:r>
              <a:rPr lang="en-US" noProof="0" smtClean="0"/>
              <a:t>Place for title</a:t>
            </a:r>
          </a:p>
        </p:txBody>
      </p:sp>
      <p:sp>
        <p:nvSpPr>
          <p:cNvPr id="44646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8775" y="3022600"/>
            <a:ext cx="5578475" cy="107950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 noProof="0" smtClean="0"/>
              <a:t>Place for subtitle</a:t>
            </a:r>
            <a:br>
              <a:rPr lang="en-US" noProof="0" smtClean="0"/>
            </a:br>
            <a:r>
              <a:rPr lang="en-US" noProof="0" smtClean="0"/>
              <a:t>Max. 2 lines (Arial, 24pt, 65/65/65)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40029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9D492678-FF75-4BAF-9047-5D9CA8B80D47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9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4B9945D7-E831-44C7-B965-D6DB27076883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05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619250"/>
            <a:ext cx="41338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19250"/>
            <a:ext cx="413543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451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619250"/>
            <a:ext cx="41338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19250"/>
            <a:ext cx="413543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93279166-9C7F-49E7-8F76-897964B3F9F5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807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27244925-C6D7-48FE-BB6A-6DCB2588E431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089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03126F69-A632-47A8-B211-1997F5313D33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703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F0CE63EB-471C-46BE-8498-0E68054EE2B1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08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A6378D53-D282-4025-BF14-BB1FB222C9F2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108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E0DC76A2-D799-40D0-85DE-DE7A881E655E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4256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EABDD098-A5C6-4BF3-B8DD-1097E1C91070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904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5438" y="85725"/>
            <a:ext cx="2105025" cy="60594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85725"/>
            <a:ext cx="6164263" cy="60594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1F6C6D49-D9A8-4AF8-9ED1-8FCAE0E02216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258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71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7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609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6359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906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85725"/>
            <a:ext cx="5399088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619250"/>
            <a:ext cx="84216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(Arial, 25pt, rgb 65/65/65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Text Box 51"/>
          <p:cNvSpPr txBox="1">
            <a:spLocks noChangeArrowheads="1"/>
          </p:cNvSpPr>
          <p:nvPr/>
        </p:nvSpPr>
        <p:spPr bwMode="auto">
          <a:xfrm>
            <a:off x="358775" y="6477000"/>
            <a:ext cx="14398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smtClean="0"/>
              <a:t>www.tttech.com</a:t>
            </a:r>
          </a:p>
        </p:txBody>
      </p:sp>
      <p:grpSp>
        <p:nvGrpSpPr>
          <p:cNvPr id="1029" name="Group 102"/>
          <p:cNvGrpSpPr>
            <a:grpSpLocks/>
          </p:cNvGrpSpPr>
          <p:nvPr/>
        </p:nvGrpSpPr>
        <p:grpSpPr bwMode="auto">
          <a:xfrm>
            <a:off x="5883275" y="647700"/>
            <a:ext cx="2970213" cy="400050"/>
            <a:chOff x="3706" y="408"/>
            <a:chExt cx="1871" cy="252"/>
          </a:xfrm>
        </p:grpSpPr>
        <p:sp>
          <p:nvSpPr>
            <p:cNvPr id="1032" name="Text Box 103"/>
            <p:cNvSpPr txBox="1">
              <a:spLocks noChangeArrowheads="1"/>
            </p:cNvSpPr>
            <p:nvPr/>
          </p:nvSpPr>
          <p:spPr bwMode="auto">
            <a:xfrm>
              <a:off x="3706" y="525"/>
              <a:ext cx="997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>
              <a:spAutoFit/>
            </a:bodyPr>
            <a:lstStyle>
              <a:lvl1pPr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1pPr>
              <a:lvl2pPr marL="742950" indent="-28575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2pPr>
              <a:lvl3pPr marL="11430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3pPr>
              <a:lvl4pPr marL="16002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4pPr>
              <a:lvl5pPr marL="20574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800" smtClean="0"/>
                <a:t>Ensuring Reliable Networks</a:t>
              </a:r>
            </a:p>
          </p:txBody>
        </p:sp>
        <p:grpSp>
          <p:nvGrpSpPr>
            <p:cNvPr id="1033" name="Group 104"/>
            <p:cNvGrpSpPr>
              <a:grpSpLocks noChangeAspect="1"/>
            </p:cNvGrpSpPr>
            <p:nvPr userDrawn="1"/>
          </p:nvGrpSpPr>
          <p:grpSpPr bwMode="auto">
            <a:xfrm>
              <a:off x="4670" y="408"/>
              <a:ext cx="907" cy="215"/>
              <a:chOff x="4670" y="408"/>
              <a:chExt cx="907" cy="215"/>
            </a:xfrm>
          </p:grpSpPr>
          <p:sp>
            <p:nvSpPr>
              <p:cNvPr id="1034" name="AutoShape 105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4670" y="408"/>
                <a:ext cx="907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" name="Freeform 106"/>
              <p:cNvSpPr>
                <a:spLocks/>
              </p:cNvSpPr>
              <p:nvPr userDrawn="1"/>
            </p:nvSpPr>
            <p:spPr bwMode="auto">
              <a:xfrm>
                <a:off x="4670" y="410"/>
                <a:ext cx="188" cy="210"/>
              </a:xfrm>
              <a:custGeom>
                <a:avLst/>
                <a:gdLst>
                  <a:gd name="T0" fmla="*/ 178 w 188"/>
                  <a:gd name="T1" fmla="*/ 47 h 210"/>
                  <a:gd name="T2" fmla="*/ 116 w 188"/>
                  <a:gd name="T3" fmla="*/ 47 h 210"/>
                  <a:gd name="T4" fmla="*/ 83 w 188"/>
                  <a:gd name="T5" fmla="*/ 210 h 210"/>
                  <a:gd name="T6" fmla="*/ 27 w 188"/>
                  <a:gd name="T7" fmla="*/ 210 h 210"/>
                  <a:gd name="T8" fmla="*/ 62 w 188"/>
                  <a:gd name="T9" fmla="*/ 47 h 210"/>
                  <a:gd name="T10" fmla="*/ 0 w 188"/>
                  <a:gd name="T11" fmla="*/ 47 h 210"/>
                  <a:gd name="T12" fmla="*/ 10 w 188"/>
                  <a:gd name="T13" fmla="*/ 0 h 210"/>
                  <a:gd name="T14" fmla="*/ 188 w 188"/>
                  <a:gd name="T15" fmla="*/ 0 h 210"/>
                  <a:gd name="T16" fmla="*/ 178 w 188"/>
                  <a:gd name="T17" fmla="*/ 47 h 2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8" h="210">
                    <a:moveTo>
                      <a:pt x="178" y="47"/>
                    </a:moveTo>
                    <a:lnTo>
                      <a:pt x="116" y="47"/>
                    </a:lnTo>
                    <a:lnTo>
                      <a:pt x="83" y="210"/>
                    </a:lnTo>
                    <a:lnTo>
                      <a:pt x="27" y="210"/>
                    </a:lnTo>
                    <a:lnTo>
                      <a:pt x="62" y="47"/>
                    </a:lnTo>
                    <a:lnTo>
                      <a:pt x="0" y="47"/>
                    </a:lnTo>
                    <a:lnTo>
                      <a:pt x="10" y="0"/>
                    </a:lnTo>
                    <a:lnTo>
                      <a:pt x="188" y="0"/>
                    </a:lnTo>
                    <a:lnTo>
                      <a:pt x="178" y="47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" name="Freeform 107"/>
              <p:cNvSpPr>
                <a:spLocks/>
              </p:cNvSpPr>
              <p:nvPr userDrawn="1"/>
            </p:nvSpPr>
            <p:spPr bwMode="auto">
              <a:xfrm>
                <a:off x="4829" y="410"/>
                <a:ext cx="161" cy="210"/>
              </a:xfrm>
              <a:custGeom>
                <a:avLst/>
                <a:gdLst>
                  <a:gd name="T0" fmla="*/ 0 w 161"/>
                  <a:gd name="T1" fmla="*/ 210 h 210"/>
                  <a:gd name="T2" fmla="*/ 56 w 161"/>
                  <a:gd name="T3" fmla="*/ 210 h 210"/>
                  <a:gd name="T4" fmla="*/ 89 w 161"/>
                  <a:gd name="T5" fmla="*/ 47 h 210"/>
                  <a:gd name="T6" fmla="*/ 151 w 161"/>
                  <a:gd name="T7" fmla="*/ 47 h 210"/>
                  <a:gd name="T8" fmla="*/ 161 w 161"/>
                  <a:gd name="T9" fmla="*/ 0 h 210"/>
                  <a:gd name="T10" fmla="*/ 46 w 161"/>
                  <a:gd name="T11" fmla="*/ 0 h 210"/>
                  <a:gd name="T12" fmla="*/ 0 w 161"/>
                  <a:gd name="T13" fmla="*/ 21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0" y="210"/>
                    </a:moveTo>
                    <a:lnTo>
                      <a:pt x="56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6" y="0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" name="Freeform 108"/>
              <p:cNvSpPr>
                <a:spLocks/>
              </p:cNvSpPr>
              <p:nvPr userDrawn="1"/>
            </p:nvSpPr>
            <p:spPr bwMode="auto">
              <a:xfrm>
                <a:off x="4963" y="410"/>
                <a:ext cx="161" cy="210"/>
              </a:xfrm>
              <a:custGeom>
                <a:avLst/>
                <a:gdLst>
                  <a:gd name="T0" fmla="*/ 44 w 161"/>
                  <a:gd name="T1" fmla="*/ 0 h 210"/>
                  <a:gd name="T2" fmla="*/ 0 w 161"/>
                  <a:gd name="T3" fmla="*/ 210 h 210"/>
                  <a:gd name="T4" fmla="*/ 54 w 161"/>
                  <a:gd name="T5" fmla="*/ 210 h 210"/>
                  <a:gd name="T6" fmla="*/ 89 w 161"/>
                  <a:gd name="T7" fmla="*/ 47 h 210"/>
                  <a:gd name="T8" fmla="*/ 151 w 161"/>
                  <a:gd name="T9" fmla="*/ 47 h 210"/>
                  <a:gd name="T10" fmla="*/ 161 w 161"/>
                  <a:gd name="T11" fmla="*/ 0 h 210"/>
                  <a:gd name="T12" fmla="*/ 44 w 161"/>
                  <a:gd name="T13" fmla="*/ 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44" y="0"/>
                    </a:moveTo>
                    <a:lnTo>
                      <a:pt x="0" y="210"/>
                    </a:lnTo>
                    <a:lnTo>
                      <a:pt x="54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Freeform 109"/>
              <p:cNvSpPr>
                <a:spLocks noEditPoints="1"/>
              </p:cNvSpPr>
              <p:nvPr userDrawn="1"/>
            </p:nvSpPr>
            <p:spPr bwMode="auto">
              <a:xfrm>
                <a:off x="5076" y="462"/>
                <a:ext cx="160" cy="163"/>
              </a:xfrm>
              <a:custGeom>
                <a:avLst/>
                <a:gdLst>
                  <a:gd name="T0" fmla="*/ 1198 w 101"/>
                  <a:gd name="T1" fmla="*/ 2506 h 102"/>
                  <a:gd name="T2" fmla="*/ 1198 w 101"/>
                  <a:gd name="T3" fmla="*/ 2758 h 102"/>
                  <a:gd name="T4" fmla="*/ 1844 w 101"/>
                  <a:gd name="T5" fmla="*/ 3417 h 102"/>
                  <a:gd name="T6" fmla="*/ 2577 w 101"/>
                  <a:gd name="T7" fmla="*/ 2980 h 102"/>
                  <a:gd name="T8" fmla="*/ 3810 w 101"/>
                  <a:gd name="T9" fmla="*/ 2980 h 102"/>
                  <a:gd name="T10" fmla="*/ 1831 w 101"/>
                  <a:gd name="T11" fmla="*/ 4326 h 102"/>
                  <a:gd name="T12" fmla="*/ 0 w 101"/>
                  <a:gd name="T13" fmla="*/ 2554 h 102"/>
                  <a:gd name="T14" fmla="*/ 2265 w 101"/>
                  <a:gd name="T15" fmla="*/ 0 h 102"/>
                  <a:gd name="T16" fmla="*/ 4000 w 101"/>
                  <a:gd name="T17" fmla="*/ 1780 h 102"/>
                  <a:gd name="T18" fmla="*/ 3932 w 101"/>
                  <a:gd name="T19" fmla="*/ 2506 h 102"/>
                  <a:gd name="T20" fmla="*/ 1198 w 101"/>
                  <a:gd name="T21" fmla="*/ 2506 h 102"/>
                  <a:gd name="T22" fmla="*/ 2783 w 101"/>
                  <a:gd name="T23" fmla="*/ 1747 h 102"/>
                  <a:gd name="T24" fmla="*/ 2224 w 101"/>
                  <a:gd name="T25" fmla="*/ 893 h 102"/>
                  <a:gd name="T26" fmla="*/ 1294 w 101"/>
                  <a:gd name="T27" fmla="*/ 1747 h 102"/>
                  <a:gd name="T28" fmla="*/ 2783 w 101"/>
                  <a:gd name="T29" fmla="*/ 1747 h 1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1" h="102">
                    <a:moveTo>
                      <a:pt x="30" y="59"/>
                    </a:moveTo>
                    <a:cubicBezTo>
                      <a:pt x="30" y="60"/>
                      <a:pt x="30" y="62"/>
                      <a:pt x="30" y="65"/>
                    </a:cubicBezTo>
                    <a:cubicBezTo>
                      <a:pt x="31" y="75"/>
                      <a:pt x="37" y="80"/>
                      <a:pt x="47" y="80"/>
                    </a:cubicBezTo>
                    <a:cubicBezTo>
                      <a:pt x="58" y="80"/>
                      <a:pt x="63" y="76"/>
                      <a:pt x="65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88" y="93"/>
                      <a:pt x="69" y="102"/>
                      <a:pt x="46" y="102"/>
                    </a:cubicBezTo>
                    <a:cubicBezTo>
                      <a:pt x="19" y="102"/>
                      <a:pt x="0" y="88"/>
                      <a:pt x="0" y="60"/>
                    </a:cubicBezTo>
                    <a:cubicBezTo>
                      <a:pt x="0" y="26"/>
                      <a:pt x="22" y="0"/>
                      <a:pt x="57" y="0"/>
                    </a:cubicBezTo>
                    <a:cubicBezTo>
                      <a:pt x="81" y="0"/>
                      <a:pt x="101" y="14"/>
                      <a:pt x="101" y="42"/>
                    </a:cubicBezTo>
                    <a:cubicBezTo>
                      <a:pt x="101" y="48"/>
                      <a:pt x="100" y="53"/>
                      <a:pt x="99" y="59"/>
                    </a:cubicBezTo>
                    <a:lnTo>
                      <a:pt x="30" y="59"/>
                    </a:lnTo>
                    <a:close/>
                    <a:moveTo>
                      <a:pt x="70" y="41"/>
                    </a:moveTo>
                    <a:cubicBezTo>
                      <a:pt x="71" y="30"/>
                      <a:pt x="66" y="21"/>
                      <a:pt x="56" y="21"/>
                    </a:cubicBezTo>
                    <a:cubicBezTo>
                      <a:pt x="43" y="21"/>
                      <a:pt x="36" y="29"/>
                      <a:pt x="33" y="41"/>
                    </a:cubicBezTo>
                    <a:lnTo>
                      <a:pt x="70" y="41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110"/>
              <p:cNvSpPr>
                <a:spLocks/>
              </p:cNvSpPr>
              <p:nvPr userDrawn="1"/>
            </p:nvSpPr>
            <p:spPr bwMode="auto">
              <a:xfrm>
                <a:off x="5246" y="462"/>
                <a:ext cx="159" cy="163"/>
              </a:xfrm>
              <a:custGeom>
                <a:avLst/>
                <a:gdLst>
                  <a:gd name="T0" fmla="*/ 2846 w 100"/>
                  <a:gd name="T1" fmla="*/ 1617 h 102"/>
                  <a:gd name="T2" fmla="*/ 2705 w 100"/>
                  <a:gd name="T3" fmla="*/ 1147 h 102"/>
                  <a:gd name="T4" fmla="*/ 2296 w 100"/>
                  <a:gd name="T5" fmla="*/ 981 h 102"/>
                  <a:gd name="T6" fmla="*/ 1310 w 100"/>
                  <a:gd name="T7" fmla="*/ 2421 h 102"/>
                  <a:gd name="T8" fmla="*/ 1949 w 100"/>
                  <a:gd name="T9" fmla="*/ 3345 h 102"/>
                  <a:gd name="T10" fmla="*/ 2705 w 100"/>
                  <a:gd name="T11" fmla="*/ 2627 h 102"/>
                  <a:gd name="T12" fmla="*/ 3924 w 100"/>
                  <a:gd name="T13" fmla="*/ 2627 h 102"/>
                  <a:gd name="T14" fmla="*/ 1873 w 100"/>
                  <a:gd name="T15" fmla="*/ 4326 h 102"/>
                  <a:gd name="T16" fmla="*/ 0 w 100"/>
                  <a:gd name="T17" fmla="*/ 2554 h 102"/>
                  <a:gd name="T18" fmla="*/ 2348 w 100"/>
                  <a:gd name="T19" fmla="*/ 0 h 102"/>
                  <a:gd name="T20" fmla="*/ 4083 w 100"/>
                  <a:gd name="T21" fmla="*/ 1617 h 102"/>
                  <a:gd name="T22" fmla="*/ 2846 w 100"/>
                  <a:gd name="T23" fmla="*/ 1617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02">
                    <a:moveTo>
                      <a:pt x="70" y="38"/>
                    </a:moveTo>
                    <a:cubicBezTo>
                      <a:pt x="70" y="33"/>
                      <a:pt x="69" y="30"/>
                      <a:pt x="66" y="27"/>
                    </a:cubicBezTo>
                    <a:cubicBezTo>
                      <a:pt x="64" y="25"/>
                      <a:pt x="60" y="24"/>
                      <a:pt x="56" y="23"/>
                    </a:cubicBezTo>
                    <a:cubicBezTo>
                      <a:pt x="38" y="23"/>
                      <a:pt x="32" y="42"/>
                      <a:pt x="32" y="57"/>
                    </a:cubicBezTo>
                    <a:cubicBezTo>
                      <a:pt x="32" y="70"/>
                      <a:pt x="37" y="79"/>
                      <a:pt x="48" y="79"/>
                    </a:cubicBezTo>
                    <a:cubicBezTo>
                      <a:pt x="58" y="79"/>
                      <a:pt x="64" y="72"/>
                      <a:pt x="6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1" y="90"/>
                      <a:pt x="72" y="102"/>
                      <a:pt x="46" y="102"/>
                    </a:cubicBezTo>
                    <a:cubicBezTo>
                      <a:pt x="20" y="102"/>
                      <a:pt x="0" y="88"/>
                      <a:pt x="0" y="60"/>
                    </a:cubicBezTo>
                    <a:cubicBezTo>
                      <a:pt x="0" y="26"/>
                      <a:pt x="23" y="0"/>
                      <a:pt x="57" y="0"/>
                    </a:cubicBezTo>
                    <a:cubicBezTo>
                      <a:pt x="82" y="0"/>
                      <a:pt x="100" y="12"/>
                      <a:pt x="100" y="38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111"/>
              <p:cNvSpPr>
                <a:spLocks/>
              </p:cNvSpPr>
              <p:nvPr userDrawn="1"/>
            </p:nvSpPr>
            <p:spPr bwMode="auto">
              <a:xfrm>
                <a:off x="5402" y="410"/>
                <a:ext cx="173" cy="210"/>
              </a:xfrm>
              <a:custGeom>
                <a:avLst/>
                <a:gdLst>
                  <a:gd name="T0" fmla="*/ 1116 w 109"/>
                  <a:gd name="T1" fmla="*/ 0 h 132"/>
                  <a:gd name="T2" fmla="*/ 2378 w 109"/>
                  <a:gd name="T3" fmla="*/ 0 h 132"/>
                  <a:gd name="T4" fmla="*/ 1987 w 109"/>
                  <a:gd name="T5" fmla="*/ 1928 h 132"/>
                  <a:gd name="T6" fmla="*/ 1987 w 109"/>
                  <a:gd name="T7" fmla="*/ 1965 h 132"/>
                  <a:gd name="T8" fmla="*/ 3295 w 109"/>
                  <a:gd name="T9" fmla="*/ 1365 h 132"/>
                  <a:gd name="T10" fmla="*/ 4390 w 109"/>
                  <a:gd name="T11" fmla="*/ 2447 h 132"/>
                  <a:gd name="T12" fmla="*/ 4269 w 109"/>
                  <a:gd name="T13" fmla="*/ 3325 h 132"/>
                  <a:gd name="T14" fmla="*/ 3839 w 109"/>
                  <a:gd name="T15" fmla="*/ 5411 h 132"/>
                  <a:gd name="T16" fmla="*/ 2539 w 109"/>
                  <a:gd name="T17" fmla="*/ 5411 h 132"/>
                  <a:gd name="T18" fmla="*/ 2970 w 109"/>
                  <a:gd name="T19" fmla="*/ 3325 h 132"/>
                  <a:gd name="T20" fmla="*/ 3071 w 109"/>
                  <a:gd name="T21" fmla="*/ 2830 h 132"/>
                  <a:gd name="T22" fmla="*/ 2608 w 109"/>
                  <a:gd name="T23" fmla="*/ 2356 h 132"/>
                  <a:gd name="T24" fmla="*/ 1600 w 109"/>
                  <a:gd name="T25" fmla="*/ 3748 h 132"/>
                  <a:gd name="T26" fmla="*/ 1252 w 109"/>
                  <a:gd name="T27" fmla="*/ 5411 h 132"/>
                  <a:gd name="T28" fmla="*/ 0 w 109"/>
                  <a:gd name="T29" fmla="*/ 5411 h 132"/>
                  <a:gd name="T30" fmla="*/ 1116 w 109"/>
                  <a:gd name="T31" fmla="*/ 0 h 1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9" h="132">
                    <a:moveTo>
                      <a:pt x="28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4" y="41"/>
                      <a:pt x="65" y="33"/>
                      <a:pt x="82" y="33"/>
                    </a:cubicBezTo>
                    <a:cubicBezTo>
                      <a:pt x="99" y="33"/>
                      <a:pt x="109" y="44"/>
                      <a:pt x="109" y="60"/>
                    </a:cubicBezTo>
                    <a:cubicBezTo>
                      <a:pt x="109" y="66"/>
                      <a:pt x="107" y="76"/>
                      <a:pt x="106" y="81"/>
                    </a:cubicBezTo>
                    <a:cubicBezTo>
                      <a:pt x="95" y="132"/>
                      <a:pt x="95" y="132"/>
                      <a:pt x="95" y="132"/>
                    </a:cubicBezTo>
                    <a:cubicBezTo>
                      <a:pt x="63" y="132"/>
                      <a:pt x="63" y="132"/>
                      <a:pt x="63" y="132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5" y="77"/>
                      <a:pt x="76" y="73"/>
                      <a:pt x="76" y="69"/>
                    </a:cubicBezTo>
                    <a:cubicBezTo>
                      <a:pt x="76" y="61"/>
                      <a:pt x="71" y="57"/>
                      <a:pt x="65" y="57"/>
                    </a:cubicBezTo>
                    <a:cubicBezTo>
                      <a:pt x="45" y="57"/>
                      <a:pt x="43" y="76"/>
                      <a:pt x="40" y="91"/>
                    </a:cubicBezTo>
                    <a:cubicBezTo>
                      <a:pt x="31" y="132"/>
                      <a:pt x="31" y="132"/>
                      <a:pt x="31" y="132"/>
                    </a:cubicBezTo>
                    <a:cubicBezTo>
                      <a:pt x="0" y="132"/>
                      <a:pt x="0" y="132"/>
                      <a:pt x="0" y="132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0" name="Text Box 112"/>
          <p:cNvSpPr txBox="1">
            <a:spLocks noChangeArrowheads="1"/>
          </p:cNvSpPr>
          <p:nvPr/>
        </p:nvSpPr>
        <p:spPr bwMode="auto">
          <a:xfrm>
            <a:off x="2230438" y="6477000"/>
            <a:ext cx="46783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200" smtClean="0"/>
              <a:t>Copyright © TTTech Computertechnik AG. All rights reserved.</a:t>
            </a:r>
          </a:p>
        </p:txBody>
      </p:sp>
      <p:sp>
        <p:nvSpPr>
          <p:cNvPr id="1031" name="Text Box 113"/>
          <p:cNvSpPr txBox="1">
            <a:spLocks noChangeArrowheads="1"/>
          </p:cNvSpPr>
          <p:nvPr/>
        </p:nvSpPr>
        <p:spPr bwMode="auto">
          <a:xfrm>
            <a:off x="6837363" y="6477000"/>
            <a:ext cx="2159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1200" smtClean="0"/>
              <a:t>Page </a:t>
            </a:r>
            <a:fld id="{C7C9D732-21C5-4BE3-B1FF-BF943ADEC406}" type="slidenum">
              <a:rPr lang="en-US" sz="1200" smtClean="0"/>
              <a:pPr algn="r" eaLnBrk="1" hangingPunct="1">
                <a:defRPr/>
              </a:pPr>
              <a:t>‹#›</a:t>
            </a:fld>
            <a:endParaRPr lang="en-US" sz="12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  <p:sldLayoutId id="2147484071" r:id="rId12"/>
    <p:sldLayoutId id="2147484105" r:id="rId13"/>
    <p:sldLayoutId id="214748410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9pPr>
    </p:titleStyle>
    <p:bodyStyle>
      <a:lvl1pPr marL="176213" indent="-176213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2500">
          <a:solidFill>
            <a:srgbClr val="414141"/>
          </a:solidFill>
          <a:latin typeface="+mn-lt"/>
          <a:ea typeface="+mn-ea"/>
          <a:cs typeface="+mn-cs"/>
        </a:defRPr>
      </a:lvl1pPr>
      <a:lvl2pPr marL="533400" indent="-1778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2300">
          <a:solidFill>
            <a:srgbClr val="414141"/>
          </a:solidFill>
          <a:latin typeface="+mn-lt"/>
        </a:defRPr>
      </a:lvl2pPr>
      <a:lvl3pPr marL="885825" indent="-173038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•"/>
        <a:defRPr sz="2000">
          <a:solidFill>
            <a:srgbClr val="414141"/>
          </a:solidFill>
          <a:latin typeface="+mn-lt"/>
        </a:defRPr>
      </a:lvl3pPr>
      <a:lvl4pPr marL="1249363" indent="-1841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•"/>
        <a:defRPr sz="1700">
          <a:solidFill>
            <a:srgbClr val="414141"/>
          </a:solidFill>
          <a:latin typeface="+mn-lt"/>
        </a:defRPr>
      </a:lvl4pPr>
      <a:lvl5pPr marL="1611313" indent="-18256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5pPr>
      <a:lvl6pPr marL="2068513" indent="-182563" algn="l" rtl="0" fontAlgn="base">
        <a:lnSpc>
          <a:spcPct val="110000"/>
        </a:lnSpc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6pPr>
      <a:lvl7pPr marL="2525713" indent="-182563" algn="l" rtl="0" fontAlgn="base">
        <a:lnSpc>
          <a:spcPct val="110000"/>
        </a:lnSpc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7pPr>
      <a:lvl8pPr marL="2982913" indent="-182563" algn="l" rtl="0" fontAlgn="base">
        <a:lnSpc>
          <a:spcPct val="110000"/>
        </a:lnSpc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8pPr>
      <a:lvl9pPr marL="3440113" indent="-182563" algn="l" rtl="0" fontAlgn="base">
        <a:lnSpc>
          <a:spcPct val="110000"/>
        </a:lnSpc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14" descr="Waves_PPT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1" t="21465" r="41806" b="59686"/>
          <a:stretch>
            <a:fillRect/>
          </a:stretch>
        </p:blipFill>
        <p:spPr bwMode="auto">
          <a:xfrm>
            <a:off x="0" y="4581525"/>
            <a:ext cx="91440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08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258888"/>
            <a:ext cx="55784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10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3022600"/>
            <a:ext cx="557847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53" name="Text Box 110"/>
          <p:cNvSpPr txBox="1">
            <a:spLocks noChangeArrowheads="1"/>
          </p:cNvSpPr>
          <p:nvPr/>
        </p:nvSpPr>
        <p:spPr bwMode="auto">
          <a:xfrm>
            <a:off x="358775" y="6477000"/>
            <a:ext cx="14398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smtClean="0"/>
              <a:t>www.tttech.com</a:t>
            </a:r>
          </a:p>
        </p:txBody>
      </p:sp>
      <p:grpSp>
        <p:nvGrpSpPr>
          <p:cNvPr id="2054" name="Group 163"/>
          <p:cNvGrpSpPr>
            <a:grpSpLocks/>
          </p:cNvGrpSpPr>
          <p:nvPr/>
        </p:nvGrpSpPr>
        <p:grpSpPr bwMode="auto">
          <a:xfrm>
            <a:off x="5883275" y="647700"/>
            <a:ext cx="2970213" cy="400050"/>
            <a:chOff x="3706" y="408"/>
            <a:chExt cx="1871" cy="252"/>
          </a:xfrm>
        </p:grpSpPr>
        <p:sp>
          <p:nvSpPr>
            <p:cNvPr id="2056" name="Text Box 164"/>
            <p:cNvSpPr txBox="1">
              <a:spLocks noChangeArrowheads="1"/>
            </p:cNvSpPr>
            <p:nvPr/>
          </p:nvSpPr>
          <p:spPr bwMode="auto">
            <a:xfrm>
              <a:off x="3706" y="525"/>
              <a:ext cx="997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>
              <a:spAutoFit/>
            </a:bodyPr>
            <a:lstStyle>
              <a:lvl1pPr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1pPr>
              <a:lvl2pPr marL="742950" indent="-28575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2pPr>
              <a:lvl3pPr marL="11430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3pPr>
              <a:lvl4pPr marL="16002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4pPr>
              <a:lvl5pPr marL="20574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800" smtClean="0"/>
                <a:t>Ensuring Reliable Networks</a:t>
              </a:r>
            </a:p>
          </p:txBody>
        </p:sp>
        <p:grpSp>
          <p:nvGrpSpPr>
            <p:cNvPr id="2057" name="Group 165"/>
            <p:cNvGrpSpPr>
              <a:grpSpLocks noChangeAspect="1"/>
            </p:cNvGrpSpPr>
            <p:nvPr userDrawn="1"/>
          </p:nvGrpSpPr>
          <p:grpSpPr bwMode="auto">
            <a:xfrm>
              <a:off x="4670" y="408"/>
              <a:ext cx="907" cy="215"/>
              <a:chOff x="4670" y="408"/>
              <a:chExt cx="907" cy="215"/>
            </a:xfrm>
          </p:grpSpPr>
          <p:sp>
            <p:nvSpPr>
              <p:cNvPr id="2058" name="AutoShape 166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4670" y="408"/>
                <a:ext cx="907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" name="Freeform 167"/>
              <p:cNvSpPr>
                <a:spLocks/>
              </p:cNvSpPr>
              <p:nvPr userDrawn="1"/>
            </p:nvSpPr>
            <p:spPr bwMode="auto">
              <a:xfrm>
                <a:off x="4670" y="410"/>
                <a:ext cx="188" cy="210"/>
              </a:xfrm>
              <a:custGeom>
                <a:avLst/>
                <a:gdLst>
                  <a:gd name="T0" fmla="*/ 178 w 188"/>
                  <a:gd name="T1" fmla="*/ 47 h 210"/>
                  <a:gd name="T2" fmla="*/ 116 w 188"/>
                  <a:gd name="T3" fmla="*/ 47 h 210"/>
                  <a:gd name="T4" fmla="*/ 83 w 188"/>
                  <a:gd name="T5" fmla="*/ 210 h 210"/>
                  <a:gd name="T6" fmla="*/ 27 w 188"/>
                  <a:gd name="T7" fmla="*/ 210 h 210"/>
                  <a:gd name="T8" fmla="*/ 62 w 188"/>
                  <a:gd name="T9" fmla="*/ 47 h 210"/>
                  <a:gd name="T10" fmla="*/ 0 w 188"/>
                  <a:gd name="T11" fmla="*/ 47 h 210"/>
                  <a:gd name="T12" fmla="*/ 10 w 188"/>
                  <a:gd name="T13" fmla="*/ 0 h 210"/>
                  <a:gd name="T14" fmla="*/ 188 w 188"/>
                  <a:gd name="T15" fmla="*/ 0 h 210"/>
                  <a:gd name="T16" fmla="*/ 178 w 188"/>
                  <a:gd name="T17" fmla="*/ 47 h 2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8" h="210">
                    <a:moveTo>
                      <a:pt x="178" y="47"/>
                    </a:moveTo>
                    <a:lnTo>
                      <a:pt x="116" y="47"/>
                    </a:lnTo>
                    <a:lnTo>
                      <a:pt x="83" y="210"/>
                    </a:lnTo>
                    <a:lnTo>
                      <a:pt x="27" y="210"/>
                    </a:lnTo>
                    <a:lnTo>
                      <a:pt x="62" y="47"/>
                    </a:lnTo>
                    <a:lnTo>
                      <a:pt x="0" y="47"/>
                    </a:lnTo>
                    <a:lnTo>
                      <a:pt x="10" y="0"/>
                    </a:lnTo>
                    <a:lnTo>
                      <a:pt x="188" y="0"/>
                    </a:lnTo>
                    <a:lnTo>
                      <a:pt x="178" y="47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" name="Freeform 168"/>
              <p:cNvSpPr>
                <a:spLocks/>
              </p:cNvSpPr>
              <p:nvPr userDrawn="1"/>
            </p:nvSpPr>
            <p:spPr bwMode="auto">
              <a:xfrm>
                <a:off x="4829" y="410"/>
                <a:ext cx="161" cy="210"/>
              </a:xfrm>
              <a:custGeom>
                <a:avLst/>
                <a:gdLst>
                  <a:gd name="T0" fmla="*/ 0 w 161"/>
                  <a:gd name="T1" fmla="*/ 210 h 210"/>
                  <a:gd name="T2" fmla="*/ 56 w 161"/>
                  <a:gd name="T3" fmla="*/ 210 h 210"/>
                  <a:gd name="T4" fmla="*/ 89 w 161"/>
                  <a:gd name="T5" fmla="*/ 47 h 210"/>
                  <a:gd name="T6" fmla="*/ 151 w 161"/>
                  <a:gd name="T7" fmla="*/ 47 h 210"/>
                  <a:gd name="T8" fmla="*/ 161 w 161"/>
                  <a:gd name="T9" fmla="*/ 0 h 210"/>
                  <a:gd name="T10" fmla="*/ 46 w 161"/>
                  <a:gd name="T11" fmla="*/ 0 h 210"/>
                  <a:gd name="T12" fmla="*/ 0 w 161"/>
                  <a:gd name="T13" fmla="*/ 21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0" y="210"/>
                    </a:moveTo>
                    <a:lnTo>
                      <a:pt x="56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6" y="0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1" name="Freeform 169"/>
              <p:cNvSpPr>
                <a:spLocks/>
              </p:cNvSpPr>
              <p:nvPr userDrawn="1"/>
            </p:nvSpPr>
            <p:spPr bwMode="auto">
              <a:xfrm>
                <a:off x="4963" y="410"/>
                <a:ext cx="161" cy="210"/>
              </a:xfrm>
              <a:custGeom>
                <a:avLst/>
                <a:gdLst>
                  <a:gd name="T0" fmla="*/ 44 w 161"/>
                  <a:gd name="T1" fmla="*/ 0 h 210"/>
                  <a:gd name="T2" fmla="*/ 0 w 161"/>
                  <a:gd name="T3" fmla="*/ 210 h 210"/>
                  <a:gd name="T4" fmla="*/ 54 w 161"/>
                  <a:gd name="T5" fmla="*/ 210 h 210"/>
                  <a:gd name="T6" fmla="*/ 89 w 161"/>
                  <a:gd name="T7" fmla="*/ 47 h 210"/>
                  <a:gd name="T8" fmla="*/ 151 w 161"/>
                  <a:gd name="T9" fmla="*/ 47 h 210"/>
                  <a:gd name="T10" fmla="*/ 161 w 161"/>
                  <a:gd name="T11" fmla="*/ 0 h 210"/>
                  <a:gd name="T12" fmla="*/ 44 w 161"/>
                  <a:gd name="T13" fmla="*/ 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44" y="0"/>
                    </a:moveTo>
                    <a:lnTo>
                      <a:pt x="0" y="210"/>
                    </a:lnTo>
                    <a:lnTo>
                      <a:pt x="54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2" name="Freeform 170"/>
              <p:cNvSpPr>
                <a:spLocks noEditPoints="1"/>
              </p:cNvSpPr>
              <p:nvPr userDrawn="1"/>
            </p:nvSpPr>
            <p:spPr bwMode="auto">
              <a:xfrm>
                <a:off x="5076" y="462"/>
                <a:ext cx="160" cy="163"/>
              </a:xfrm>
              <a:custGeom>
                <a:avLst/>
                <a:gdLst>
                  <a:gd name="T0" fmla="*/ 1198 w 101"/>
                  <a:gd name="T1" fmla="*/ 2506 h 102"/>
                  <a:gd name="T2" fmla="*/ 1198 w 101"/>
                  <a:gd name="T3" fmla="*/ 2758 h 102"/>
                  <a:gd name="T4" fmla="*/ 1844 w 101"/>
                  <a:gd name="T5" fmla="*/ 3417 h 102"/>
                  <a:gd name="T6" fmla="*/ 2577 w 101"/>
                  <a:gd name="T7" fmla="*/ 2980 h 102"/>
                  <a:gd name="T8" fmla="*/ 3810 w 101"/>
                  <a:gd name="T9" fmla="*/ 2980 h 102"/>
                  <a:gd name="T10" fmla="*/ 1831 w 101"/>
                  <a:gd name="T11" fmla="*/ 4326 h 102"/>
                  <a:gd name="T12" fmla="*/ 0 w 101"/>
                  <a:gd name="T13" fmla="*/ 2554 h 102"/>
                  <a:gd name="T14" fmla="*/ 2265 w 101"/>
                  <a:gd name="T15" fmla="*/ 0 h 102"/>
                  <a:gd name="T16" fmla="*/ 4000 w 101"/>
                  <a:gd name="T17" fmla="*/ 1780 h 102"/>
                  <a:gd name="T18" fmla="*/ 3932 w 101"/>
                  <a:gd name="T19" fmla="*/ 2506 h 102"/>
                  <a:gd name="T20" fmla="*/ 1198 w 101"/>
                  <a:gd name="T21" fmla="*/ 2506 h 102"/>
                  <a:gd name="T22" fmla="*/ 2783 w 101"/>
                  <a:gd name="T23" fmla="*/ 1747 h 102"/>
                  <a:gd name="T24" fmla="*/ 2224 w 101"/>
                  <a:gd name="T25" fmla="*/ 893 h 102"/>
                  <a:gd name="T26" fmla="*/ 1294 w 101"/>
                  <a:gd name="T27" fmla="*/ 1747 h 102"/>
                  <a:gd name="T28" fmla="*/ 2783 w 101"/>
                  <a:gd name="T29" fmla="*/ 1747 h 1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1" h="102">
                    <a:moveTo>
                      <a:pt x="30" y="59"/>
                    </a:moveTo>
                    <a:cubicBezTo>
                      <a:pt x="30" y="60"/>
                      <a:pt x="30" y="62"/>
                      <a:pt x="30" y="65"/>
                    </a:cubicBezTo>
                    <a:cubicBezTo>
                      <a:pt x="31" y="75"/>
                      <a:pt x="37" y="80"/>
                      <a:pt x="47" y="80"/>
                    </a:cubicBezTo>
                    <a:cubicBezTo>
                      <a:pt x="58" y="80"/>
                      <a:pt x="63" y="76"/>
                      <a:pt x="65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88" y="93"/>
                      <a:pt x="69" y="102"/>
                      <a:pt x="46" y="102"/>
                    </a:cubicBezTo>
                    <a:cubicBezTo>
                      <a:pt x="19" y="102"/>
                      <a:pt x="0" y="88"/>
                      <a:pt x="0" y="60"/>
                    </a:cubicBezTo>
                    <a:cubicBezTo>
                      <a:pt x="0" y="26"/>
                      <a:pt x="22" y="0"/>
                      <a:pt x="57" y="0"/>
                    </a:cubicBezTo>
                    <a:cubicBezTo>
                      <a:pt x="81" y="0"/>
                      <a:pt x="101" y="14"/>
                      <a:pt x="101" y="42"/>
                    </a:cubicBezTo>
                    <a:cubicBezTo>
                      <a:pt x="101" y="48"/>
                      <a:pt x="100" y="53"/>
                      <a:pt x="99" y="59"/>
                    </a:cubicBezTo>
                    <a:lnTo>
                      <a:pt x="30" y="59"/>
                    </a:lnTo>
                    <a:close/>
                    <a:moveTo>
                      <a:pt x="70" y="41"/>
                    </a:moveTo>
                    <a:cubicBezTo>
                      <a:pt x="71" y="30"/>
                      <a:pt x="66" y="21"/>
                      <a:pt x="56" y="21"/>
                    </a:cubicBezTo>
                    <a:cubicBezTo>
                      <a:pt x="43" y="21"/>
                      <a:pt x="36" y="29"/>
                      <a:pt x="33" y="41"/>
                    </a:cubicBezTo>
                    <a:lnTo>
                      <a:pt x="70" y="41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3" name="Freeform 171"/>
              <p:cNvSpPr>
                <a:spLocks/>
              </p:cNvSpPr>
              <p:nvPr userDrawn="1"/>
            </p:nvSpPr>
            <p:spPr bwMode="auto">
              <a:xfrm>
                <a:off x="5246" y="462"/>
                <a:ext cx="159" cy="163"/>
              </a:xfrm>
              <a:custGeom>
                <a:avLst/>
                <a:gdLst>
                  <a:gd name="T0" fmla="*/ 2846 w 100"/>
                  <a:gd name="T1" fmla="*/ 1617 h 102"/>
                  <a:gd name="T2" fmla="*/ 2705 w 100"/>
                  <a:gd name="T3" fmla="*/ 1147 h 102"/>
                  <a:gd name="T4" fmla="*/ 2296 w 100"/>
                  <a:gd name="T5" fmla="*/ 981 h 102"/>
                  <a:gd name="T6" fmla="*/ 1310 w 100"/>
                  <a:gd name="T7" fmla="*/ 2421 h 102"/>
                  <a:gd name="T8" fmla="*/ 1949 w 100"/>
                  <a:gd name="T9" fmla="*/ 3345 h 102"/>
                  <a:gd name="T10" fmla="*/ 2705 w 100"/>
                  <a:gd name="T11" fmla="*/ 2627 h 102"/>
                  <a:gd name="T12" fmla="*/ 3924 w 100"/>
                  <a:gd name="T13" fmla="*/ 2627 h 102"/>
                  <a:gd name="T14" fmla="*/ 1873 w 100"/>
                  <a:gd name="T15" fmla="*/ 4326 h 102"/>
                  <a:gd name="T16" fmla="*/ 0 w 100"/>
                  <a:gd name="T17" fmla="*/ 2554 h 102"/>
                  <a:gd name="T18" fmla="*/ 2348 w 100"/>
                  <a:gd name="T19" fmla="*/ 0 h 102"/>
                  <a:gd name="T20" fmla="*/ 4083 w 100"/>
                  <a:gd name="T21" fmla="*/ 1617 h 102"/>
                  <a:gd name="T22" fmla="*/ 2846 w 100"/>
                  <a:gd name="T23" fmla="*/ 1617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02">
                    <a:moveTo>
                      <a:pt x="70" y="38"/>
                    </a:moveTo>
                    <a:cubicBezTo>
                      <a:pt x="70" y="33"/>
                      <a:pt x="69" y="30"/>
                      <a:pt x="66" y="27"/>
                    </a:cubicBezTo>
                    <a:cubicBezTo>
                      <a:pt x="64" y="25"/>
                      <a:pt x="60" y="24"/>
                      <a:pt x="56" y="23"/>
                    </a:cubicBezTo>
                    <a:cubicBezTo>
                      <a:pt x="38" y="23"/>
                      <a:pt x="32" y="42"/>
                      <a:pt x="32" y="57"/>
                    </a:cubicBezTo>
                    <a:cubicBezTo>
                      <a:pt x="32" y="70"/>
                      <a:pt x="37" y="79"/>
                      <a:pt x="48" y="79"/>
                    </a:cubicBezTo>
                    <a:cubicBezTo>
                      <a:pt x="58" y="79"/>
                      <a:pt x="64" y="72"/>
                      <a:pt x="6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1" y="90"/>
                      <a:pt x="72" y="102"/>
                      <a:pt x="46" y="102"/>
                    </a:cubicBezTo>
                    <a:cubicBezTo>
                      <a:pt x="20" y="102"/>
                      <a:pt x="0" y="88"/>
                      <a:pt x="0" y="60"/>
                    </a:cubicBezTo>
                    <a:cubicBezTo>
                      <a:pt x="0" y="26"/>
                      <a:pt x="23" y="0"/>
                      <a:pt x="57" y="0"/>
                    </a:cubicBezTo>
                    <a:cubicBezTo>
                      <a:pt x="82" y="0"/>
                      <a:pt x="100" y="12"/>
                      <a:pt x="100" y="38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4" name="Freeform 172"/>
              <p:cNvSpPr>
                <a:spLocks/>
              </p:cNvSpPr>
              <p:nvPr userDrawn="1"/>
            </p:nvSpPr>
            <p:spPr bwMode="auto">
              <a:xfrm>
                <a:off x="5402" y="410"/>
                <a:ext cx="173" cy="210"/>
              </a:xfrm>
              <a:custGeom>
                <a:avLst/>
                <a:gdLst>
                  <a:gd name="T0" fmla="*/ 1116 w 109"/>
                  <a:gd name="T1" fmla="*/ 0 h 132"/>
                  <a:gd name="T2" fmla="*/ 2378 w 109"/>
                  <a:gd name="T3" fmla="*/ 0 h 132"/>
                  <a:gd name="T4" fmla="*/ 1987 w 109"/>
                  <a:gd name="T5" fmla="*/ 1928 h 132"/>
                  <a:gd name="T6" fmla="*/ 1987 w 109"/>
                  <a:gd name="T7" fmla="*/ 1965 h 132"/>
                  <a:gd name="T8" fmla="*/ 3295 w 109"/>
                  <a:gd name="T9" fmla="*/ 1365 h 132"/>
                  <a:gd name="T10" fmla="*/ 4390 w 109"/>
                  <a:gd name="T11" fmla="*/ 2447 h 132"/>
                  <a:gd name="T12" fmla="*/ 4269 w 109"/>
                  <a:gd name="T13" fmla="*/ 3325 h 132"/>
                  <a:gd name="T14" fmla="*/ 3839 w 109"/>
                  <a:gd name="T15" fmla="*/ 5411 h 132"/>
                  <a:gd name="T16" fmla="*/ 2539 w 109"/>
                  <a:gd name="T17" fmla="*/ 5411 h 132"/>
                  <a:gd name="T18" fmla="*/ 2970 w 109"/>
                  <a:gd name="T19" fmla="*/ 3325 h 132"/>
                  <a:gd name="T20" fmla="*/ 3071 w 109"/>
                  <a:gd name="T21" fmla="*/ 2830 h 132"/>
                  <a:gd name="T22" fmla="*/ 2608 w 109"/>
                  <a:gd name="T23" fmla="*/ 2356 h 132"/>
                  <a:gd name="T24" fmla="*/ 1600 w 109"/>
                  <a:gd name="T25" fmla="*/ 3748 h 132"/>
                  <a:gd name="T26" fmla="*/ 1252 w 109"/>
                  <a:gd name="T27" fmla="*/ 5411 h 132"/>
                  <a:gd name="T28" fmla="*/ 0 w 109"/>
                  <a:gd name="T29" fmla="*/ 5411 h 132"/>
                  <a:gd name="T30" fmla="*/ 1116 w 109"/>
                  <a:gd name="T31" fmla="*/ 0 h 1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9" h="132">
                    <a:moveTo>
                      <a:pt x="28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4" y="41"/>
                      <a:pt x="65" y="33"/>
                      <a:pt x="82" y="33"/>
                    </a:cubicBezTo>
                    <a:cubicBezTo>
                      <a:pt x="99" y="33"/>
                      <a:pt x="109" y="44"/>
                      <a:pt x="109" y="60"/>
                    </a:cubicBezTo>
                    <a:cubicBezTo>
                      <a:pt x="109" y="66"/>
                      <a:pt x="107" y="76"/>
                      <a:pt x="106" y="81"/>
                    </a:cubicBezTo>
                    <a:cubicBezTo>
                      <a:pt x="95" y="132"/>
                      <a:pt x="95" y="132"/>
                      <a:pt x="95" y="132"/>
                    </a:cubicBezTo>
                    <a:cubicBezTo>
                      <a:pt x="63" y="132"/>
                      <a:pt x="63" y="132"/>
                      <a:pt x="63" y="132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5" y="77"/>
                      <a:pt x="76" y="73"/>
                      <a:pt x="76" y="69"/>
                    </a:cubicBezTo>
                    <a:cubicBezTo>
                      <a:pt x="76" y="61"/>
                      <a:pt x="71" y="57"/>
                      <a:pt x="65" y="57"/>
                    </a:cubicBezTo>
                    <a:cubicBezTo>
                      <a:pt x="45" y="57"/>
                      <a:pt x="43" y="76"/>
                      <a:pt x="40" y="91"/>
                    </a:cubicBezTo>
                    <a:cubicBezTo>
                      <a:pt x="31" y="132"/>
                      <a:pt x="31" y="132"/>
                      <a:pt x="31" y="132"/>
                    </a:cubicBezTo>
                    <a:cubicBezTo>
                      <a:pt x="0" y="132"/>
                      <a:pt x="0" y="132"/>
                      <a:pt x="0" y="132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55" name="Text Box 173"/>
          <p:cNvSpPr txBox="1">
            <a:spLocks noChangeArrowheads="1"/>
          </p:cNvSpPr>
          <p:nvPr/>
        </p:nvSpPr>
        <p:spPr bwMode="auto">
          <a:xfrm>
            <a:off x="2230438" y="6477000"/>
            <a:ext cx="46783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200" smtClean="0"/>
              <a:t>Copyright © TTTech Computertechnik AG.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92"/>
          <p:cNvGrpSpPr>
            <a:grpSpLocks noChangeAspect="1"/>
          </p:cNvGrpSpPr>
          <p:nvPr/>
        </p:nvGrpSpPr>
        <p:grpSpPr bwMode="auto">
          <a:xfrm>
            <a:off x="2949575" y="2132013"/>
            <a:ext cx="3238500" cy="1647825"/>
            <a:chOff x="2562" y="2567"/>
            <a:chExt cx="2040" cy="1038"/>
          </a:xfrm>
        </p:grpSpPr>
        <p:sp>
          <p:nvSpPr>
            <p:cNvPr id="3080" name="AutoShape 91"/>
            <p:cNvSpPr>
              <a:spLocks noChangeAspect="1" noChangeArrowheads="1" noTextEdit="1"/>
            </p:cNvSpPr>
            <p:nvPr userDrawn="1"/>
          </p:nvSpPr>
          <p:spPr bwMode="auto">
            <a:xfrm>
              <a:off x="2562" y="2568"/>
              <a:ext cx="2040" cy="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Freeform 93"/>
            <p:cNvSpPr>
              <a:spLocks/>
            </p:cNvSpPr>
            <p:nvPr userDrawn="1"/>
          </p:nvSpPr>
          <p:spPr bwMode="auto">
            <a:xfrm>
              <a:off x="2569" y="2567"/>
              <a:ext cx="419" cy="469"/>
            </a:xfrm>
            <a:custGeom>
              <a:avLst/>
              <a:gdLst>
                <a:gd name="T0" fmla="*/ 399 w 419"/>
                <a:gd name="T1" fmla="*/ 105 h 469"/>
                <a:gd name="T2" fmla="*/ 260 w 419"/>
                <a:gd name="T3" fmla="*/ 105 h 469"/>
                <a:gd name="T4" fmla="*/ 183 w 419"/>
                <a:gd name="T5" fmla="*/ 469 h 469"/>
                <a:gd name="T6" fmla="*/ 61 w 419"/>
                <a:gd name="T7" fmla="*/ 469 h 469"/>
                <a:gd name="T8" fmla="*/ 138 w 419"/>
                <a:gd name="T9" fmla="*/ 105 h 469"/>
                <a:gd name="T10" fmla="*/ 0 w 419"/>
                <a:gd name="T11" fmla="*/ 105 h 469"/>
                <a:gd name="T12" fmla="*/ 22 w 419"/>
                <a:gd name="T13" fmla="*/ 0 h 469"/>
                <a:gd name="T14" fmla="*/ 419 w 419"/>
                <a:gd name="T15" fmla="*/ 0 h 469"/>
                <a:gd name="T16" fmla="*/ 399 w 419"/>
                <a:gd name="T17" fmla="*/ 105 h 4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9" h="469">
                  <a:moveTo>
                    <a:pt x="399" y="105"/>
                  </a:moveTo>
                  <a:lnTo>
                    <a:pt x="260" y="105"/>
                  </a:lnTo>
                  <a:lnTo>
                    <a:pt x="183" y="469"/>
                  </a:lnTo>
                  <a:lnTo>
                    <a:pt x="61" y="469"/>
                  </a:lnTo>
                  <a:lnTo>
                    <a:pt x="138" y="105"/>
                  </a:lnTo>
                  <a:lnTo>
                    <a:pt x="0" y="105"/>
                  </a:lnTo>
                  <a:lnTo>
                    <a:pt x="22" y="0"/>
                  </a:lnTo>
                  <a:lnTo>
                    <a:pt x="419" y="0"/>
                  </a:lnTo>
                  <a:lnTo>
                    <a:pt x="399" y="105"/>
                  </a:lnTo>
                  <a:close/>
                </a:path>
              </a:pathLst>
            </a:custGeom>
            <a:solidFill>
              <a:srgbClr val="009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94"/>
            <p:cNvSpPr>
              <a:spLocks/>
            </p:cNvSpPr>
            <p:nvPr userDrawn="1"/>
          </p:nvSpPr>
          <p:spPr bwMode="auto">
            <a:xfrm>
              <a:off x="2926" y="2567"/>
              <a:ext cx="357" cy="469"/>
            </a:xfrm>
            <a:custGeom>
              <a:avLst/>
              <a:gdLst>
                <a:gd name="T0" fmla="*/ 0 w 357"/>
                <a:gd name="T1" fmla="*/ 469 h 469"/>
                <a:gd name="T2" fmla="*/ 121 w 357"/>
                <a:gd name="T3" fmla="*/ 469 h 469"/>
                <a:gd name="T4" fmla="*/ 198 w 357"/>
                <a:gd name="T5" fmla="*/ 105 h 469"/>
                <a:gd name="T6" fmla="*/ 336 w 357"/>
                <a:gd name="T7" fmla="*/ 105 h 469"/>
                <a:gd name="T8" fmla="*/ 357 w 357"/>
                <a:gd name="T9" fmla="*/ 0 h 469"/>
                <a:gd name="T10" fmla="*/ 101 w 357"/>
                <a:gd name="T11" fmla="*/ 0 h 469"/>
                <a:gd name="T12" fmla="*/ 0 w 357"/>
                <a:gd name="T13" fmla="*/ 469 h 4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7" h="469">
                  <a:moveTo>
                    <a:pt x="0" y="469"/>
                  </a:moveTo>
                  <a:lnTo>
                    <a:pt x="121" y="469"/>
                  </a:lnTo>
                  <a:lnTo>
                    <a:pt x="198" y="105"/>
                  </a:lnTo>
                  <a:lnTo>
                    <a:pt x="336" y="105"/>
                  </a:lnTo>
                  <a:lnTo>
                    <a:pt x="357" y="0"/>
                  </a:lnTo>
                  <a:lnTo>
                    <a:pt x="101" y="0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009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95"/>
            <p:cNvSpPr>
              <a:spLocks/>
            </p:cNvSpPr>
            <p:nvPr userDrawn="1"/>
          </p:nvSpPr>
          <p:spPr bwMode="auto">
            <a:xfrm>
              <a:off x="3223" y="2567"/>
              <a:ext cx="358" cy="469"/>
            </a:xfrm>
            <a:custGeom>
              <a:avLst/>
              <a:gdLst>
                <a:gd name="T0" fmla="*/ 99 w 358"/>
                <a:gd name="T1" fmla="*/ 0 h 469"/>
                <a:gd name="T2" fmla="*/ 0 w 358"/>
                <a:gd name="T3" fmla="*/ 469 h 469"/>
                <a:gd name="T4" fmla="*/ 122 w 358"/>
                <a:gd name="T5" fmla="*/ 469 h 469"/>
                <a:gd name="T6" fmla="*/ 199 w 358"/>
                <a:gd name="T7" fmla="*/ 105 h 469"/>
                <a:gd name="T8" fmla="*/ 337 w 358"/>
                <a:gd name="T9" fmla="*/ 105 h 469"/>
                <a:gd name="T10" fmla="*/ 358 w 358"/>
                <a:gd name="T11" fmla="*/ 0 h 469"/>
                <a:gd name="T12" fmla="*/ 99 w 358"/>
                <a:gd name="T13" fmla="*/ 0 h 4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8" h="469">
                  <a:moveTo>
                    <a:pt x="99" y="0"/>
                  </a:moveTo>
                  <a:lnTo>
                    <a:pt x="0" y="469"/>
                  </a:lnTo>
                  <a:lnTo>
                    <a:pt x="122" y="469"/>
                  </a:lnTo>
                  <a:lnTo>
                    <a:pt x="199" y="105"/>
                  </a:lnTo>
                  <a:lnTo>
                    <a:pt x="337" y="105"/>
                  </a:lnTo>
                  <a:lnTo>
                    <a:pt x="358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009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Freeform 96"/>
            <p:cNvSpPr>
              <a:spLocks noEditPoints="1"/>
            </p:cNvSpPr>
            <p:nvPr userDrawn="1"/>
          </p:nvSpPr>
          <p:spPr bwMode="auto">
            <a:xfrm>
              <a:off x="3474" y="2685"/>
              <a:ext cx="359" cy="361"/>
            </a:xfrm>
            <a:custGeom>
              <a:avLst/>
              <a:gdLst>
                <a:gd name="T0" fmla="*/ 11 w 503"/>
                <a:gd name="T1" fmla="*/ 20 h 506"/>
                <a:gd name="T2" fmla="*/ 10 w 503"/>
                <a:gd name="T3" fmla="*/ 22 h 506"/>
                <a:gd name="T4" fmla="*/ 16 w 503"/>
                <a:gd name="T5" fmla="*/ 26 h 506"/>
                <a:gd name="T6" fmla="*/ 22 w 503"/>
                <a:gd name="T7" fmla="*/ 24 h 506"/>
                <a:gd name="T8" fmla="*/ 33 w 503"/>
                <a:gd name="T9" fmla="*/ 24 h 506"/>
                <a:gd name="T10" fmla="*/ 15 w 503"/>
                <a:gd name="T11" fmla="*/ 34 h 506"/>
                <a:gd name="T12" fmla="*/ 0 w 503"/>
                <a:gd name="T13" fmla="*/ 20 h 506"/>
                <a:gd name="T14" fmla="*/ 19 w 503"/>
                <a:gd name="T15" fmla="*/ 0 h 506"/>
                <a:gd name="T16" fmla="*/ 34 w 503"/>
                <a:gd name="T17" fmla="*/ 14 h 506"/>
                <a:gd name="T18" fmla="*/ 34 w 503"/>
                <a:gd name="T19" fmla="*/ 20 h 506"/>
                <a:gd name="T20" fmla="*/ 11 w 503"/>
                <a:gd name="T21" fmla="*/ 20 h 506"/>
                <a:gd name="T22" fmla="*/ 24 w 503"/>
                <a:gd name="T23" fmla="*/ 14 h 506"/>
                <a:gd name="T24" fmla="*/ 19 w 503"/>
                <a:gd name="T25" fmla="*/ 7 h 506"/>
                <a:gd name="T26" fmla="*/ 11 w 503"/>
                <a:gd name="T27" fmla="*/ 14 h 506"/>
                <a:gd name="T28" fmla="*/ 24 w 503"/>
                <a:gd name="T29" fmla="*/ 14 h 50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3" h="506">
                  <a:moveTo>
                    <a:pt x="153" y="291"/>
                  </a:moveTo>
                  <a:cubicBezTo>
                    <a:pt x="152" y="301"/>
                    <a:pt x="151" y="308"/>
                    <a:pt x="151" y="324"/>
                  </a:cubicBezTo>
                  <a:cubicBezTo>
                    <a:pt x="156" y="373"/>
                    <a:pt x="184" y="400"/>
                    <a:pt x="236" y="400"/>
                  </a:cubicBezTo>
                  <a:cubicBezTo>
                    <a:pt x="289" y="400"/>
                    <a:pt x="315" y="380"/>
                    <a:pt x="327" y="348"/>
                  </a:cubicBezTo>
                  <a:cubicBezTo>
                    <a:pt x="480" y="348"/>
                    <a:pt x="480" y="348"/>
                    <a:pt x="480" y="348"/>
                  </a:cubicBezTo>
                  <a:cubicBezTo>
                    <a:pt x="442" y="462"/>
                    <a:pt x="345" y="506"/>
                    <a:pt x="229" y="506"/>
                  </a:cubicBezTo>
                  <a:cubicBezTo>
                    <a:pt x="97" y="506"/>
                    <a:pt x="0" y="439"/>
                    <a:pt x="0" y="298"/>
                  </a:cubicBezTo>
                  <a:cubicBezTo>
                    <a:pt x="0" y="128"/>
                    <a:pt x="111" y="0"/>
                    <a:pt x="285" y="0"/>
                  </a:cubicBezTo>
                  <a:cubicBezTo>
                    <a:pt x="408" y="0"/>
                    <a:pt x="503" y="71"/>
                    <a:pt x="503" y="209"/>
                  </a:cubicBezTo>
                  <a:cubicBezTo>
                    <a:pt x="503" y="238"/>
                    <a:pt x="501" y="265"/>
                    <a:pt x="497" y="291"/>
                  </a:cubicBezTo>
                  <a:lnTo>
                    <a:pt x="153" y="291"/>
                  </a:lnTo>
                  <a:close/>
                  <a:moveTo>
                    <a:pt x="352" y="204"/>
                  </a:moveTo>
                  <a:cubicBezTo>
                    <a:pt x="356" y="150"/>
                    <a:pt x="332" y="106"/>
                    <a:pt x="279" y="106"/>
                  </a:cubicBezTo>
                  <a:cubicBezTo>
                    <a:pt x="215" y="106"/>
                    <a:pt x="181" y="144"/>
                    <a:pt x="164" y="204"/>
                  </a:cubicBezTo>
                  <a:lnTo>
                    <a:pt x="352" y="204"/>
                  </a:lnTo>
                  <a:close/>
                </a:path>
              </a:pathLst>
            </a:custGeom>
            <a:solidFill>
              <a:srgbClr val="009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Freeform 97"/>
            <p:cNvSpPr>
              <a:spLocks/>
            </p:cNvSpPr>
            <p:nvPr userDrawn="1"/>
          </p:nvSpPr>
          <p:spPr bwMode="auto">
            <a:xfrm>
              <a:off x="3857" y="2685"/>
              <a:ext cx="356" cy="361"/>
            </a:xfrm>
            <a:custGeom>
              <a:avLst/>
              <a:gdLst>
                <a:gd name="T0" fmla="*/ 24 w 499"/>
                <a:gd name="T1" fmla="*/ 13 h 506"/>
                <a:gd name="T2" fmla="*/ 22 w 499"/>
                <a:gd name="T3" fmla="*/ 9 h 506"/>
                <a:gd name="T4" fmla="*/ 19 w 499"/>
                <a:gd name="T5" fmla="*/ 8 h 506"/>
                <a:gd name="T6" fmla="*/ 11 w 499"/>
                <a:gd name="T7" fmla="*/ 19 h 506"/>
                <a:gd name="T8" fmla="*/ 16 w 499"/>
                <a:gd name="T9" fmla="*/ 26 h 506"/>
                <a:gd name="T10" fmla="*/ 22 w 499"/>
                <a:gd name="T11" fmla="*/ 21 h 506"/>
                <a:gd name="T12" fmla="*/ 32 w 499"/>
                <a:gd name="T13" fmla="*/ 21 h 506"/>
                <a:gd name="T14" fmla="*/ 15 w 499"/>
                <a:gd name="T15" fmla="*/ 34 h 506"/>
                <a:gd name="T16" fmla="*/ 0 w 499"/>
                <a:gd name="T17" fmla="*/ 20 h 506"/>
                <a:gd name="T18" fmla="*/ 19 w 499"/>
                <a:gd name="T19" fmla="*/ 0 h 506"/>
                <a:gd name="T20" fmla="*/ 34 w 499"/>
                <a:gd name="T21" fmla="*/ 13 h 506"/>
                <a:gd name="T22" fmla="*/ 24 w 499"/>
                <a:gd name="T23" fmla="*/ 13 h 5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99" h="506">
                  <a:moveTo>
                    <a:pt x="347" y="188"/>
                  </a:moveTo>
                  <a:cubicBezTo>
                    <a:pt x="348" y="165"/>
                    <a:pt x="341" y="147"/>
                    <a:pt x="328" y="134"/>
                  </a:cubicBezTo>
                  <a:cubicBezTo>
                    <a:pt x="316" y="122"/>
                    <a:pt x="300" y="116"/>
                    <a:pt x="277" y="115"/>
                  </a:cubicBezTo>
                  <a:cubicBezTo>
                    <a:pt x="185" y="112"/>
                    <a:pt x="157" y="208"/>
                    <a:pt x="157" y="281"/>
                  </a:cubicBezTo>
                  <a:cubicBezTo>
                    <a:pt x="157" y="350"/>
                    <a:pt x="183" y="391"/>
                    <a:pt x="236" y="391"/>
                  </a:cubicBezTo>
                  <a:cubicBezTo>
                    <a:pt x="286" y="391"/>
                    <a:pt x="315" y="359"/>
                    <a:pt x="327" y="310"/>
                  </a:cubicBezTo>
                  <a:cubicBezTo>
                    <a:pt x="479" y="310"/>
                    <a:pt x="479" y="310"/>
                    <a:pt x="479" y="310"/>
                  </a:cubicBezTo>
                  <a:cubicBezTo>
                    <a:pt x="451" y="446"/>
                    <a:pt x="356" y="506"/>
                    <a:pt x="229" y="506"/>
                  </a:cubicBezTo>
                  <a:cubicBezTo>
                    <a:pt x="97" y="506"/>
                    <a:pt x="0" y="439"/>
                    <a:pt x="0" y="298"/>
                  </a:cubicBezTo>
                  <a:cubicBezTo>
                    <a:pt x="0" y="128"/>
                    <a:pt x="112" y="0"/>
                    <a:pt x="285" y="0"/>
                  </a:cubicBezTo>
                  <a:cubicBezTo>
                    <a:pt x="405" y="0"/>
                    <a:pt x="498" y="60"/>
                    <a:pt x="499" y="188"/>
                  </a:cubicBezTo>
                  <a:lnTo>
                    <a:pt x="347" y="188"/>
                  </a:lnTo>
                  <a:close/>
                </a:path>
              </a:pathLst>
            </a:custGeom>
            <a:solidFill>
              <a:srgbClr val="009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Freeform 98"/>
            <p:cNvSpPr>
              <a:spLocks/>
            </p:cNvSpPr>
            <p:nvPr userDrawn="1"/>
          </p:nvSpPr>
          <p:spPr bwMode="auto">
            <a:xfrm>
              <a:off x="4204" y="2567"/>
              <a:ext cx="389" cy="469"/>
            </a:xfrm>
            <a:custGeom>
              <a:avLst/>
              <a:gdLst>
                <a:gd name="T0" fmla="*/ 9 w 547"/>
                <a:gd name="T1" fmla="*/ 0 h 657"/>
                <a:gd name="T2" fmla="*/ 19 w 547"/>
                <a:gd name="T3" fmla="*/ 0 h 657"/>
                <a:gd name="T4" fmla="*/ 16 w 547"/>
                <a:gd name="T5" fmla="*/ 16 h 657"/>
                <a:gd name="T6" fmla="*/ 16 w 547"/>
                <a:gd name="T7" fmla="*/ 16 h 657"/>
                <a:gd name="T8" fmla="*/ 27 w 547"/>
                <a:gd name="T9" fmla="*/ 11 h 657"/>
                <a:gd name="T10" fmla="*/ 36 w 547"/>
                <a:gd name="T11" fmla="*/ 21 h 657"/>
                <a:gd name="T12" fmla="*/ 35 w 547"/>
                <a:gd name="T13" fmla="*/ 28 h 657"/>
                <a:gd name="T14" fmla="*/ 31 w 547"/>
                <a:gd name="T15" fmla="*/ 44 h 657"/>
                <a:gd name="T16" fmla="*/ 21 w 547"/>
                <a:gd name="T17" fmla="*/ 44 h 657"/>
                <a:gd name="T18" fmla="*/ 24 w 547"/>
                <a:gd name="T19" fmla="*/ 28 h 657"/>
                <a:gd name="T20" fmla="*/ 25 w 547"/>
                <a:gd name="T21" fmla="*/ 24 h 657"/>
                <a:gd name="T22" fmla="*/ 21 w 547"/>
                <a:gd name="T23" fmla="*/ 19 h 657"/>
                <a:gd name="T24" fmla="*/ 13 w 547"/>
                <a:gd name="T25" fmla="*/ 31 h 657"/>
                <a:gd name="T26" fmla="*/ 10 w 547"/>
                <a:gd name="T27" fmla="*/ 44 h 657"/>
                <a:gd name="T28" fmla="*/ 0 w 547"/>
                <a:gd name="T29" fmla="*/ 44 h 657"/>
                <a:gd name="T30" fmla="*/ 9 w 547"/>
                <a:gd name="T31" fmla="*/ 0 h 65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47" h="657">
                  <a:moveTo>
                    <a:pt x="139" y="0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245" y="235"/>
                    <a:pt x="245" y="235"/>
                    <a:pt x="245" y="235"/>
                  </a:cubicBezTo>
                  <a:cubicBezTo>
                    <a:pt x="247" y="237"/>
                    <a:pt x="247" y="237"/>
                    <a:pt x="247" y="237"/>
                  </a:cubicBezTo>
                  <a:cubicBezTo>
                    <a:pt x="268" y="205"/>
                    <a:pt x="326" y="165"/>
                    <a:pt x="410" y="165"/>
                  </a:cubicBezTo>
                  <a:cubicBezTo>
                    <a:pt x="495" y="165"/>
                    <a:pt x="547" y="218"/>
                    <a:pt x="547" y="300"/>
                  </a:cubicBezTo>
                  <a:cubicBezTo>
                    <a:pt x="547" y="331"/>
                    <a:pt x="536" y="379"/>
                    <a:pt x="530" y="403"/>
                  </a:cubicBezTo>
                  <a:cubicBezTo>
                    <a:pt x="473" y="657"/>
                    <a:pt x="473" y="657"/>
                    <a:pt x="473" y="657"/>
                  </a:cubicBezTo>
                  <a:cubicBezTo>
                    <a:pt x="317" y="657"/>
                    <a:pt x="317" y="657"/>
                    <a:pt x="317" y="657"/>
                  </a:cubicBezTo>
                  <a:cubicBezTo>
                    <a:pt x="371" y="404"/>
                    <a:pt x="371" y="404"/>
                    <a:pt x="371" y="404"/>
                  </a:cubicBezTo>
                  <a:cubicBezTo>
                    <a:pt x="375" y="382"/>
                    <a:pt x="380" y="361"/>
                    <a:pt x="380" y="343"/>
                  </a:cubicBezTo>
                  <a:cubicBezTo>
                    <a:pt x="380" y="305"/>
                    <a:pt x="356" y="285"/>
                    <a:pt x="323" y="285"/>
                  </a:cubicBezTo>
                  <a:cubicBezTo>
                    <a:pt x="226" y="285"/>
                    <a:pt x="215" y="376"/>
                    <a:pt x="199" y="455"/>
                  </a:cubicBezTo>
                  <a:cubicBezTo>
                    <a:pt x="156" y="657"/>
                    <a:pt x="156" y="657"/>
                    <a:pt x="156" y="657"/>
                  </a:cubicBezTo>
                  <a:cubicBezTo>
                    <a:pt x="0" y="657"/>
                    <a:pt x="0" y="657"/>
                    <a:pt x="0" y="657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009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Rectangle 99"/>
            <p:cNvSpPr>
              <a:spLocks noChangeArrowheads="1"/>
            </p:cNvSpPr>
            <p:nvPr userDrawn="1"/>
          </p:nvSpPr>
          <p:spPr bwMode="auto">
            <a:xfrm>
              <a:off x="2562" y="3126"/>
              <a:ext cx="112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E</a:t>
              </a:r>
              <a:endParaRPr lang="en-US"/>
            </a:p>
          </p:txBody>
        </p:sp>
        <p:sp>
          <p:nvSpPr>
            <p:cNvPr id="3088" name="Rectangle 100"/>
            <p:cNvSpPr>
              <a:spLocks noChangeArrowheads="1"/>
            </p:cNvSpPr>
            <p:nvPr userDrawn="1"/>
          </p:nvSpPr>
          <p:spPr bwMode="auto">
            <a:xfrm>
              <a:off x="2672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n</a:t>
              </a:r>
              <a:endParaRPr lang="en-US"/>
            </a:p>
          </p:txBody>
        </p:sp>
        <p:sp>
          <p:nvSpPr>
            <p:cNvPr id="3089" name="Rectangle 101"/>
            <p:cNvSpPr>
              <a:spLocks noChangeArrowheads="1"/>
            </p:cNvSpPr>
            <p:nvPr userDrawn="1"/>
          </p:nvSpPr>
          <p:spPr bwMode="auto">
            <a:xfrm>
              <a:off x="2765" y="3126"/>
              <a:ext cx="84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s</a:t>
              </a:r>
              <a:endParaRPr lang="en-US"/>
            </a:p>
          </p:txBody>
        </p:sp>
        <p:sp>
          <p:nvSpPr>
            <p:cNvPr id="3090" name="Rectangle 102"/>
            <p:cNvSpPr>
              <a:spLocks noChangeArrowheads="1"/>
            </p:cNvSpPr>
            <p:nvPr userDrawn="1"/>
          </p:nvSpPr>
          <p:spPr bwMode="auto">
            <a:xfrm>
              <a:off x="2848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u</a:t>
              </a:r>
              <a:endParaRPr lang="en-US"/>
            </a:p>
          </p:txBody>
        </p:sp>
        <p:sp>
          <p:nvSpPr>
            <p:cNvPr id="3091" name="Rectangle 103"/>
            <p:cNvSpPr>
              <a:spLocks noChangeArrowheads="1"/>
            </p:cNvSpPr>
            <p:nvPr userDrawn="1"/>
          </p:nvSpPr>
          <p:spPr bwMode="auto">
            <a:xfrm>
              <a:off x="2940" y="3126"/>
              <a:ext cx="5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r</a:t>
              </a:r>
              <a:endParaRPr lang="en-US"/>
            </a:p>
          </p:txBody>
        </p:sp>
        <p:sp>
          <p:nvSpPr>
            <p:cNvPr id="3092" name="Rectangle 104"/>
            <p:cNvSpPr>
              <a:spLocks noChangeArrowheads="1"/>
            </p:cNvSpPr>
            <p:nvPr userDrawn="1"/>
          </p:nvSpPr>
          <p:spPr bwMode="auto">
            <a:xfrm>
              <a:off x="2995" y="3126"/>
              <a:ext cx="37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i</a:t>
              </a:r>
              <a:endParaRPr lang="en-US"/>
            </a:p>
          </p:txBody>
        </p:sp>
        <p:sp>
          <p:nvSpPr>
            <p:cNvPr id="3093" name="Rectangle 105"/>
            <p:cNvSpPr>
              <a:spLocks noChangeArrowheads="1"/>
            </p:cNvSpPr>
            <p:nvPr userDrawn="1"/>
          </p:nvSpPr>
          <p:spPr bwMode="auto">
            <a:xfrm>
              <a:off x="3032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n</a:t>
              </a:r>
              <a:endParaRPr lang="en-US"/>
            </a:p>
          </p:txBody>
        </p:sp>
        <p:sp>
          <p:nvSpPr>
            <p:cNvPr id="3094" name="Rectangle 106"/>
            <p:cNvSpPr>
              <a:spLocks noChangeArrowheads="1"/>
            </p:cNvSpPr>
            <p:nvPr userDrawn="1"/>
          </p:nvSpPr>
          <p:spPr bwMode="auto">
            <a:xfrm>
              <a:off x="3125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g</a:t>
              </a:r>
              <a:endParaRPr lang="en-US"/>
            </a:p>
          </p:txBody>
        </p:sp>
        <p:sp>
          <p:nvSpPr>
            <p:cNvPr id="3095" name="Rectangle 107"/>
            <p:cNvSpPr>
              <a:spLocks noChangeArrowheads="1"/>
            </p:cNvSpPr>
            <p:nvPr userDrawn="1"/>
          </p:nvSpPr>
          <p:spPr bwMode="auto">
            <a:xfrm>
              <a:off x="3263" y="3126"/>
              <a:ext cx="121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R</a:t>
              </a:r>
              <a:endParaRPr lang="en-US"/>
            </a:p>
          </p:txBody>
        </p:sp>
        <p:sp>
          <p:nvSpPr>
            <p:cNvPr id="3096" name="Rectangle 108"/>
            <p:cNvSpPr>
              <a:spLocks noChangeArrowheads="1"/>
            </p:cNvSpPr>
            <p:nvPr userDrawn="1"/>
          </p:nvSpPr>
          <p:spPr bwMode="auto">
            <a:xfrm>
              <a:off x="3383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e</a:t>
              </a:r>
              <a:endParaRPr lang="en-US"/>
            </a:p>
          </p:txBody>
        </p:sp>
        <p:sp>
          <p:nvSpPr>
            <p:cNvPr id="3097" name="Rectangle 109"/>
            <p:cNvSpPr>
              <a:spLocks noChangeArrowheads="1"/>
            </p:cNvSpPr>
            <p:nvPr userDrawn="1"/>
          </p:nvSpPr>
          <p:spPr bwMode="auto">
            <a:xfrm>
              <a:off x="3475" y="3126"/>
              <a:ext cx="37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l</a:t>
              </a:r>
              <a:endParaRPr lang="en-US"/>
            </a:p>
          </p:txBody>
        </p:sp>
        <p:sp>
          <p:nvSpPr>
            <p:cNvPr id="3098" name="Rectangle 110"/>
            <p:cNvSpPr>
              <a:spLocks noChangeArrowheads="1"/>
            </p:cNvSpPr>
            <p:nvPr userDrawn="1"/>
          </p:nvSpPr>
          <p:spPr bwMode="auto">
            <a:xfrm>
              <a:off x="3512" y="3126"/>
              <a:ext cx="37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i</a:t>
              </a:r>
              <a:endParaRPr lang="en-US"/>
            </a:p>
          </p:txBody>
        </p:sp>
        <p:sp>
          <p:nvSpPr>
            <p:cNvPr id="3099" name="Rectangle 111"/>
            <p:cNvSpPr>
              <a:spLocks noChangeArrowheads="1"/>
            </p:cNvSpPr>
            <p:nvPr userDrawn="1"/>
          </p:nvSpPr>
          <p:spPr bwMode="auto">
            <a:xfrm>
              <a:off x="3549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a</a:t>
              </a:r>
              <a:endParaRPr lang="en-US"/>
            </a:p>
          </p:txBody>
        </p:sp>
        <p:sp>
          <p:nvSpPr>
            <p:cNvPr id="3100" name="Rectangle 112"/>
            <p:cNvSpPr>
              <a:spLocks noChangeArrowheads="1"/>
            </p:cNvSpPr>
            <p:nvPr userDrawn="1"/>
          </p:nvSpPr>
          <p:spPr bwMode="auto">
            <a:xfrm>
              <a:off x="3641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b</a:t>
              </a:r>
              <a:endParaRPr lang="en-US"/>
            </a:p>
          </p:txBody>
        </p:sp>
        <p:sp>
          <p:nvSpPr>
            <p:cNvPr id="3101" name="Rectangle 113"/>
            <p:cNvSpPr>
              <a:spLocks noChangeArrowheads="1"/>
            </p:cNvSpPr>
            <p:nvPr userDrawn="1"/>
          </p:nvSpPr>
          <p:spPr bwMode="auto">
            <a:xfrm>
              <a:off x="3734" y="3126"/>
              <a:ext cx="37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l</a:t>
              </a:r>
              <a:endParaRPr lang="en-US"/>
            </a:p>
          </p:txBody>
        </p:sp>
        <p:sp>
          <p:nvSpPr>
            <p:cNvPr id="3102" name="Rectangle 114"/>
            <p:cNvSpPr>
              <a:spLocks noChangeArrowheads="1"/>
            </p:cNvSpPr>
            <p:nvPr userDrawn="1"/>
          </p:nvSpPr>
          <p:spPr bwMode="auto">
            <a:xfrm>
              <a:off x="3771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e</a:t>
              </a:r>
              <a:endParaRPr lang="en-US"/>
            </a:p>
          </p:txBody>
        </p:sp>
        <p:sp>
          <p:nvSpPr>
            <p:cNvPr id="3103" name="Rectangle 115"/>
            <p:cNvSpPr>
              <a:spLocks noChangeArrowheads="1"/>
            </p:cNvSpPr>
            <p:nvPr userDrawn="1"/>
          </p:nvSpPr>
          <p:spPr bwMode="auto">
            <a:xfrm>
              <a:off x="3909" y="3126"/>
              <a:ext cx="121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N</a:t>
              </a:r>
              <a:endParaRPr lang="en-US"/>
            </a:p>
          </p:txBody>
        </p:sp>
        <p:sp>
          <p:nvSpPr>
            <p:cNvPr id="3104" name="Rectangle 116"/>
            <p:cNvSpPr>
              <a:spLocks noChangeArrowheads="1"/>
            </p:cNvSpPr>
            <p:nvPr userDrawn="1"/>
          </p:nvSpPr>
          <p:spPr bwMode="auto">
            <a:xfrm>
              <a:off x="4029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e</a:t>
              </a:r>
              <a:endParaRPr lang="en-US"/>
            </a:p>
          </p:txBody>
        </p:sp>
        <p:sp>
          <p:nvSpPr>
            <p:cNvPr id="3105" name="Rectangle 117"/>
            <p:cNvSpPr>
              <a:spLocks noChangeArrowheads="1"/>
            </p:cNvSpPr>
            <p:nvPr userDrawn="1"/>
          </p:nvSpPr>
          <p:spPr bwMode="auto">
            <a:xfrm>
              <a:off x="4121" y="3126"/>
              <a:ext cx="47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t</a:t>
              </a:r>
              <a:endParaRPr lang="en-US"/>
            </a:p>
          </p:txBody>
        </p:sp>
        <p:sp>
          <p:nvSpPr>
            <p:cNvPr id="3106" name="Rectangle 118"/>
            <p:cNvSpPr>
              <a:spLocks noChangeArrowheads="1"/>
            </p:cNvSpPr>
            <p:nvPr userDrawn="1"/>
          </p:nvSpPr>
          <p:spPr bwMode="auto">
            <a:xfrm>
              <a:off x="4167" y="3126"/>
              <a:ext cx="121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w</a:t>
              </a:r>
              <a:endParaRPr lang="en-US"/>
            </a:p>
          </p:txBody>
        </p:sp>
        <p:sp>
          <p:nvSpPr>
            <p:cNvPr id="3107" name="Rectangle 119"/>
            <p:cNvSpPr>
              <a:spLocks noChangeArrowheads="1"/>
            </p:cNvSpPr>
            <p:nvPr userDrawn="1"/>
          </p:nvSpPr>
          <p:spPr bwMode="auto">
            <a:xfrm>
              <a:off x="4287" y="3126"/>
              <a:ext cx="9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o</a:t>
              </a:r>
              <a:endParaRPr lang="en-US"/>
            </a:p>
          </p:txBody>
        </p:sp>
        <p:sp>
          <p:nvSpPr>
            <p:cNvPr id="3108" name="Rectangle 120"/>
            <p:cNvSpPr>
              <a:spLocks noChangeArrowheads="1"/>
            </p:cNvSpPr>
            <p:nvPr userDrawn="1"/>
          </p:nvSpPr>
          <p:spPr bwMode="auto">
            <a:xfrm>
              <a:off x="4380" y="3126"/>
              <a:ext cx="5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r</a:t>
              </a:r>
              <a:endParaRPr lang="en-US"/>
            </a:p>
          </p:txBody>
        </p:sp>
        <p:sp>
          <p:nvSpPr>
            <p:cNvPr id="3109" name="Rectangle 121"/>
            <p:cNvSpPr>
              <a:spLocks noChangeArrowheads="1"/>
            </p:cNvSpPr>
            <p:nvPr userDrawn="1"/>
          </p:nvSpPr>
          <p:spPr bwMode="auto">
            <a:xfrm>
              <a:off x="4435" y="3126"/>
              <a:ext cx="84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k</a:t>
              </a:r>
              <a:endParaRPr lang="en-US"/>
            </a:p>
          </p:txBody>
        </p:sp>
        <p:sp>
          <p:nvSpPr>
            <p:cNvPr id="3110" name="Rectangle 122"/>
            <p:cNvSpPr>
              <a:spLocks noChangeArrowheads="1"/>
            </p:cNvSpPr>
            <p:nvPr userDrawn="1"/>
          </p:nvSpPr>
          <p:spPr bwMode="auto">
            <a:xfrm>
              <a:off x="4518" y="3126"/>
              <a:ext cx="84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100"/>
                <a:t>s</a:t>
              </a:r>
              <a:endParaRPr lang="en-US"/>
            </a:p>
          </p:txBody>
        </p:sp>
        <p:sp>
          <p:nvSpPr>
            <p:cNvPr id="3111" name="Rectangle 123"/>
            <p:cNvSpPr>
              <a:spLocks noChangeArrowheads="1"/>
            </p:cNvSpPr>
            <p:nvPr userDrawn="1"/>
          </p:nvSpPr>
          <p:spPr bwMode="auto">
            <a:xfrm>
              <a:off x="3132" y="3450"/>
              <a:ext cx="9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w</a:t>
              </a:r>
              <a:endParaRPr lang="en-US"/>
            </a:p>
          </p:txBody>
        </p:sp>
        <p:sp>
          <p:nvSpPr>
            <p:cNvPr id="3112" name="Rectangle 124"/>
            <p:cNvSpPr>
              <a:spLocks noChangeArrowheads="1"/>
            </p:cNvSpPr>
            <p:nvPr userDrawn="1"/>
          </p:nvSpPr>
          <p:spPr bwMode="auto">
            <a:xfrm>
              <a:off x="3225" y="3450"/>
              <a:ext cx="9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w</a:t>
              </a:r>
              <a:endParaRPr lang="en-US"/>
            </a:p>
          </p:txBody>
        </p:sp>
        <p:sp>
          <p:nvSpPr>
            <p:cNvPr id="3113" name="Rectangle 125"/>
            <p:cNvSpPr>
              <a:spLocks noChangeArrowheads="1"/>
            </p:cNvSpPr>
            <p:nvPr userDrawn="1"/>
          </p:nvSpPr>
          <p:spPr bwMode="auto">
            <a:xfrm>
              <a:off x="3317" y="3450"/>
              <a:ext cx="9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w</a:t>
              </a:r>
              <a:endParaRPr lang="en-US"/>
            </a:p>
          </p:txBody>
        </p:sp>
        <p:sp>
          <p:nvSpPr>
            <p:cNvPr id="3114" name="Rectangle 126"/>
            <p:cNvSpPr>
              <a:spLocks noChangeArrowheads="1"/>
            </p:cNvSpPr>
            <p:nvPr userDrawn="1"/>
          </p:nvSpPr>
          <p:spPr bwMode="auto">
            <a:xfrm>
              <a:off x="3403" y="345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.</a:t>
              </a:r>
              <a:endParaRPr lang="en-US"/>
            </a:p>
          </p:txBody>
        </p:sp>
        <p:sp>
          <p:nvSpPr>
            <p:cNvPr id="3115" name="Rectangle 127"/>
            <p:cNvSpPr>
              <a:spLocks noChangeArrowheads="1"/>
            </p:cNvSpPr>
            <p:nvPr userDrawn="1"/>
          </p:nvSpPr>
          <p:spPr bwMode="auto">
            <a:xfrm>
              <a:off x="3439" y="345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t</a:t>
              </a:r>
              <a:endParaRPr lang="en-US"/>
            </a:p>
          </p:txBody>
        </p:sp>
        <p:sp>
          <p:nvSpPr>
            <p:cNvPr id="3116" name="Rectangle 128"/>
            <p:cNvSpPr>
              <a:spLocks noChangeArrowheads="1"/>
            </p:cNvSpPr>
            <p:nvPr userDrawn="1"/>
          </p:nvSpPr>
          <p:spPr bwMode="auto">
            <a:xfrm>
              <a:off x="3474" y="345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t</a:t>
              </a:r>
              <a:endParaRPr lang="en-US"/>
            </a:p>
          </p:txBody>
        </p:sp>
        <p:sp>
          <p:nvSpPr>
            <p:cNvPr id="3117" name="Rectangle 129"/>
            <p:cNvSpPr>
              <a:spLocks noChangeArrowheads="1"/>
            </p:cNvSpPr>
            <p:nvPr userDrawn="1"/>
          </p:nvSpPr>
          <p:spPr bwMode="auto">
            <a:xfrm>
              <a:off x="3510" y="345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t</a:t>
              </a:r>
              <a:endParaRPr lang="en-US"/>
            </a:p>
          </p:txBody>
        </p:sp>
        <p:sp>
          <p:nvSpPr>
            <p:cNvPr id="3118" name="Rectangle 130"/>
            <p:cNvSpPr>
              <a:spLocks noChangeArrowheads="1"/>
            </p:cNvSpPr>
            <p:nvPr userDrawn="1"/>
          </p:nvSpPr>
          <p:spPr bwMode="auto">
            <a:xfrm>
              <a:off x="3546" y="3450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e</a:t>
              </a:r>
              <a:endParaRPr lang="en-US"/>
            </a:p>
          </p:txBody>
        </p:sp>
        <p:sp>
          <p:nvSpPr>
            <p:cNvPr id="3119" name="Rectangle 131"/>
            <p:cNvSpPr>
              <a:spLocks noChangeArrowheads="1"/>
            </p:cNvSpPr>
            <p:nvPr userDrawn="1"/>
          </p:nvSpPr>
          <p:spPr bwMode="auto">
            <a:xfrm>
              <a:off x="3617" y="3450"/>
              <a:ext cx="6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c</a:t>
              </a:r>
              <a:endParaRPr lang="en-US"/>
            </a:p>
          </p:txBody>
        </p:sp>
        <p:sp>
          <p:nvSpPr>
            <p:cNvPr id="3120" name="Rectangle 132"/>
            <p:cNvSpPr>
              <a:spLocks noChangeArrowheads="1"/>
            </p:cNvSpPr>
            <p:nvPr userDrawn="1"/>
          </p:nvSpPr>
          <p:spPr bwMode="auto">
            <a:xfrm>
              <a:off x="3681" y="3450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h</a:t>
              </a:r>
              <a:endParaRPr lang="en-US"/>
            </a:p>
          </p:txBody>
        </p:sp>
        <p:sp>
          <p:nvSpPr>
            <p:cNvPr id="3121" name="Rectangle 133"/>
            <p:cNvSpPr>
              <a:spLocks noChangeArrowheads="1"/>
            </p:cNvSpPr>
            <p:nvPr userDrawn="1"/>
          </p:nvSpPr>
          <p:spPr bwMode="auto">
            <a:xfrm>
              <a:off x="3753" y="345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.</a:t>
              </a:r>
              <a:endParaRPr lang="en-US"/>
            </a:p>
          </p:txBody>
        </p:sp>
        <p:sp>
          <p:nvSpPr>
            <p:cNvPr id="3122" name="Rectangle 134"/>
            <p:cNvSpPr>
              <a:spLocks noChangeArrowheads="1"/>
            </p:cNvSpPr>
            <p:nvPr userDrawn="1"/>
          </p:nvSpPr>
          <p:spPr bwMode="auto">
            <a:xfrm>
              <a:off x="3788" y="3450"/>
              <a:ext cx="6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c</a:t>
              </a:r>
              <a:endParaRPr lang="en-US"/>
            </a:p>
          </p:txBody>
        </p:sp>
        <p:sp>
          <p:nvSpPr>
            <p:cNvPr id="3123" name="Rectangle 135"/>
            <p:cNvSpPr>
              <a:spLocks noChangeArrowheads="1"/>
            </p:cNvSpPr>
            <p:nvPr userDrawn="1"/>
          </p:nvSpPr>
          <p:spPr bwMode="auto">
            <a:xfrm>
              <a:off x="3852" y="3450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o</a:t>
              </a:r>
              <a:endParaRPr lang="en-US"/>
            </a:p>
          </p:txBody>
        </p:sp>
        <p:sp>
          <p:nvSpPr>
            <p:cNvPr id="3124" name="Rectangle 136"/>
            <p:cNvSpPr>
              <a:spLocks noChangeArrowheads="1"/>
            </p:cNvSpPr>
            <p:nvPr userDrawn="1"/>
          </p:nvSpPr>
          <p:spPr bwMode="auto">
            <a:xfrm>
              <a:off x="3924" y="3450"/>
              <a:ext cx="10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m</a:t>
              </a:r>
              <a:endParaRPr lang="en-US"/>
            </a:p>
          </p:txBody>
        </p:sp>
      </p:grpSp>
      <p:pic>
        <p:nvPicPr>
          <p:cNvPr id="3075" name="Picture 2" descr="Waves_PPT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1" t="21465" r="41806" b="59686"/>
          <a:stretch>
            <a:fillRect/>
          </a:stretch>
        </p:blipFill>
        <p:spPr bwMode="auto">
          <a:xfrm>
            <a:off x="0" y="4581525"/>
            <a:ext cx="91440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38"/>
          <p:cNvSpPr txBox="1">
            <a:spLocks noChangeArrowheads="1"/>
          </p:cNvSpPr>
          <p:nvPr/>
        </p:nvSpPr>
        <p:spPr bwMode="auto">
          <a:xfrm>
            <a:off x="358775" y="6477000"/>
            <a:ext cx="14398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smtClean="0"/>
              <a:t>www.tttech.com</a:t>
            </a:r>
          </a:p>
        </p:txBody>
      </p:sp>
      <p:sp>
        <p:nvSpPr>
          <p:cNvPr id="3077" name="Rectangle 8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8" name="Rectangle 8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9" name="Text Box 137"/>
          <p:cNvSpPr txBox="1">
            <a:spLocks noChangeArrowheads="1"/>
          </p:cNvSpPr>
          <p:nvPr/>
        </p:nvSpPr>
        <p:spPr bwMode="auto">
          <a:xfrm>
            <a:off x="2230438" y="6477000"/>
            <a:ext cx="46783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200" smtClean="0"/>
              <a:t>Copyright © TTTech Computertechnik AG.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0093D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400">
          <a:solidFill>
            <a:srgbClr val="41414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0438" y="6477000"/>
            <a:ext cx="46783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Copyright © TTTech Computertechnik AG. All rights reserved.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85725"/>
            <a:ext cx="5399088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619250"/>
            <a:ext cx="84216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(Arial, 25pt, rgb 65/65/65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58775" y="6477000"/>
            <a:ext cx="14398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smtClean="0">
                <a:cs typeface="Arial" charset="0"/>
              </a:rPr>
              <a:t>www.tttech.com</a:t>
            </a:r>
          </a:p>
        </p:txBody>
      </p:sp>
      <p:sp>
        <p:nvSpPr>
          <p:cNvPr id="44544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37363" y="6477000"/>
            <a:ext cx="2159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912522C8-D6E2-4D82-B75B-3041D3D1C942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5883275" y="647700"/>
            <a:ext cx="2970213" cy="400050"/>
            <a:chOff x="3706" y="408"/>
            <a:chExt cx="1871" cy="252"/>
          </a:xfrm>
        </p:grpSpPr>
        <p:sp>
          <p:nvSpPr>
            <p:cNvPr id="4104" name="Text Box 8"/>
            <p:cNvSpPr txBox="1">
              <a:spLocks noChangeArrowheads="1"/>
            </p:cNvSpPr>
            <p:nvPr/>
          </p:nvSpPr>
          <p:spPr bwMode="auto">
            <a:xfrm>
              <a:off x="3706" y="525"/>
              <a:ext cx="997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>
              <a:spAutoFit/>
            </a:bodyPr>
            <a:lstStyle>
              <a:lvl1pPr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1pPr>
              <a:lvl2pPr marL="742950" indent="-28575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2pPr>
              <a:lvl3pPr marL="11430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3pPr>
              <a:lvl4pPr marL="16002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4pPr>
              <a:lvl5pPr marL="2057400" indent="-228600" eaLnBrk="0" hangingPunct="0">
                <a:defRPr sz="4300">
                  <a:solidFill>
                    <a:srgbClr val="0093D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93D0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800" smtClean="0">
                  <a:cs typeface="Arial" charset="0"/>
                </a:rPr>
                <a:t>Ensuring Reliable Networks</a:t>
              </a:r>
            </a:p>
          </p:txBody>
        </p:sp>
        <p:grpSp>
          <p:nvGrpSpPr>
            <p:cNvPr id="4105" name="Group 9"/>
            <p:cNvGrpSpPr>
              <a:grpSpLocks noChangeAspect="1"/>
            </p:cNvGrpSpPr>
            <p:nvPr userDrawn="1"/>
          </p:nvGrpSpPr>
          <p:grpSpPr bwMode="auto">
            <a:xfrm>
              <a:off x="4670" y="408"/>
              <a:ext cx="907" cy="215"/>
              <a:chOff x="4670" y="408"/>
              <a:chExt cx="907" cy="215"/>
            </a:xfrm>
          </p:grpSpPr>
          <p:sp>
            <p:nvSpPr>
              <p:cNvPr id="4106" name="AutoShape 10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4670" y="408"/>
                <a:ext cx="907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auto">
              <a:xfrm>
                <a:off x="4670" y="410"/>
                <a:ext cx="188" cy="210"/>
              </a:xfrm>
              <a:custGeom>
                <a:avLst/>
                <a:gdLst>
                  <a:gd name="T0" fmla="*/ 178 w 188"/>
                  <a:gd name="T1" fmla="*/ 47 h 210"/>
                  <a:gd name="T2" fmla="*/ 116 w 188"/>
                  <a:gd name="T3" fmla="*/ 47 h 210"/>
                  <a:gd name="T4" fmla="*/ 83 w 188"/>
                  <a:gd name="T5" fmla="*/ 210 h 210"/>
                  <a:gd name="T6" fmla="*/ 27 w 188"/>
                  <a:gd name="T7" fmla="*/ 210 h 210"/>
                  <a:gd name="T8" fmla="*/ 62 w 188"/>
                  <a:gd name="T9" fmla="*/ 47 h 210"/>
                  <a:gd name="T10" fmla="*/ 0 w 188"/>
                  <a:gd name="T11" fmla="*/ 47 h 210"/>
                  <a:gd name="T12" fmla="*/ 10 w 188"/>
                  <a:gd name="T13" fmla="*/ 0 h 210"/>
                  <a:gd name="T14" fmla="*/ 188 w 188"/>
                  <a:gd name="T15" fmla="*/ 0 h 210"/>
                  <a:gd name="T16" fmla="*/ 178 w 188"/>
                  <a:gd name="T17" fmla="*/ 47 h 2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8" h="210">
                    <a:moveTo>
                      <a:pt x="178" y="47"/>
                    </a:moveTo>
                    <a:lnTo>
                      <a:pt x="116" y="47"/>
                    </a:lnTo>
                    <a:lnTo>
                      <a:pt x="83" y="210"/>
                    </a:lnTo>
                    <a:lnTo>
                      <a:pt x="27" y="210"/>
                    </a:lnTo>
                    <a:lnTo>
                      <a:pt x="62" y="47"/>
                    </a:lnTo>
                    <a:lnTo>
                      <a:pt x="0" y="47"/>
                    </a:lnTo>
                    <a:lnTo>
                      <a:pt x="10" y="0"/>
                    </a:lnTo>
                    <a:lnTo>
                      <a:pt x="188" y="0"/>
                    </a:lnTo>
                    <a:lnTo>
                      <a:pt x="178" y="47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auto">
              <a:xfrm>
                <a:off x="4829" y="410"/>
                <a:ext cx="161" cy="210"/>
              </a:xfrm>
              <a:custGeom>
                <a:avLst/>
                <a:gdLst>
                  <a:gd name="T0" fmla="*/ 0 w 161"/>
                  <a:gd name="T1" fmla="*/ 210 h 210"/>
                  <a:gd name="T2" fmla="*/ 56 w 161"/>
                  <a:gd name="T3" fmla="*/ 210 h 210"/>
                  <a:gd name="T4" fmla="*/ 89 w 161"/>
                  <a:gd name="T5" fmla="*/ 47 h 210"/>
                  <a:gd name="T6" fmla="*/ 151 w 161"/>
                  <a:gd name="T7" fmla="*/ 47 h 210"/>
                  <a:gd name="T8" fmla="*/ 161 w 161"/>
                  <a:gd name="T9" fmla="*/ 0 h 210"/>
                  <a:gd name="T10" fmla="*/ 46 w 161"/>
                  <a:gd name="T11" fmla="*/ 0 h 210"/>
                  <a:gd name="T12" fmla="*/ 0 w 161"/>
                  <a:gd name="T13" fmla="*/ 21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0" y="210"/>
                    </a:moveTo>
                    <a:lnTo>
                      <a:pt x="56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6" y="0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auto">
              <a:xfrm>
                <a:off x="4963" y="410"/>
                <a:ext cx="161" cy="210"/>
              </a:xfrm>
              <a:custGeom>
                <a:avLst/>
                <a:gdLst>
                  <a:gd name="T0" fmla="*/ 44 w 161"/>
                  <a:gd name="T1" fmla="*/ 0 h 210"/>
                  <a:gd name="T2" fmla="*/ 0 w 161"/>
                  <a:gd name="T3" fmla="*/ 210 h 210"/>
                  <a:gd name="T4" fmla="*/ 54 w 161"/>
                  <a:gd name="T5" fmla="*/ 210 h 210"/>
                  <a:gd name="T6" fmla="*/ 89 w 161"/>
                  <a:gd name="T7" fmla="*/ 47 h 210"/>
                  <a:gd name="T8" fmla="*/ 151 w 161"/>
                  <a:gd name="T9" fmla="*/ 47 h 210"/>
                  <a:gd name="T10" fmla="*/ 161 w 161"/>
                  <a:gd name="T11" fmla="*/ 0 h 210"/>
                  <a:gd name="T12" fmla="*/ 44 w 161"/>
                  <a:gd name="T13" fmla="*/ 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1" h="210">
                    <a:moveTo>
                      <a:pt x="44" y="0"/>
                    </a:moveTo>
                    <a:lnTo>
                      <a:pt x="0" y="210"/>
                    </a:lnTo>
                    <a:lnTo>
                      <a:pt x="54" y="210"/>
                    </a:lnTo>
                    <a:lnTo>
                      <a:pt x="89" y="47"/>
                    </a:lnTo>
                    <a:lnTo>
                      <a:pt x="151" y="47"/>
                    </a:lnTo>
                    <a:lnTo>
                      <a:pt x="16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" name="Freeform 14"/>
              <p:cNvSpPr>
                <a:spLocks noEditPoints="1"/>
              </p:cNvSpPr>
              <p:nvPr userDrawn="1"/>
            </p:nvSpPr>
            <p:spPr bwMode="auto">
              <a:xfrm>
                <a:off x="5076" y="462"/>
                <a:ext cx="160" cy="163"/>
              </a:xfrm>
              <a:custGeom>
                <a:avLst/>
                <a:gdLst>
                  <a:gd name="T0" fmla="*/ 1198 w 101"/>
                  <a:gd name="T1" fmla="*/ 2506 h 102"/>
                  <a:gd name="T2" fmla="*/ 1198 w 101"/>
                  <a:gd name="T3" fmla="*/ 2758 h 102"/>
                  <a:gd name="T4" fmla="*/ 1844 w 101"/>
                  <a:gd name="T5" fmla="*/ 3417 h 102"/>
                  <a:gd name="T6" fmla="*/ 2577 w 101"/>
                  <a:gd name="T7" fmla="*/ 2980 h 102"/>
                  <a:gd name="T8" fmla="*/ 3810 w 101"/>
                  <a:gd name="T9" fmla="*/ 2980 h 102"/>
                  <a:gd name="T10" fmla="*/ 1831 w 101"/>
                  <a:gd name="T11" fmla="*/ 4326 h 102"/>
                  <a:gd name="T12" fmla="*/ 0 w 101"/>
                  <a:gd name="T13" fmla="*/ 2554 h 102"/>
                  <a:gd name="T14" fmla="*/ 2265 w 101"/>
                  <a:gd name="T15" fmla="*/ 0 h 102"/>
                  <a:gd name="T16" fmla="*/ 4000 w 101"/>
                  <a:gd name="T17" fmla="*/ 1780 h 102"/>
                  <a:gd name="T18" fmla="*/ 3932 w 101"/>
                  <a:gd name="T19" fmla="*/ 2506 h 102"/>
                  <a:gd name="T20" fmla="*/ 1198 w 101"/>
                  <a:gd name="T21" fmla="*/ 2506 h 102"/>
                  <a:gd name="T22" fmla="*/ 2783 w 101"/>
                  <a:gd name="T23" fmla="*/ 1747 h 102"/>
                  <a:gd name="T24" fmla="*/ 2224 w 101"/>
                  <a:gd name="T25" fmla="*/ 893 h 102"/>
                  <a:gd name="T26" fmla="*/ 1294 w 101"/>
                  <a:gd name="T27" fmla="*/ 1747 h 102"/>
                  <a:gd name="T28" fmla="*/ 2783 w 101"/>
                  <a:gd name="T29" fmla="*/ 1747 h 1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1" h="102">
                    <a:moveTo>
                      <a:pt x="30" y="59"/>
                    </a:moveTo>
                    <a:cubicBezTo>
                      <a:pt x="30" y="60"/>
                      <a:pt x="30" y="62"/>
                      <a:pt x="30" y="65"/>
                    </a:cubicBezTo>
                    <a:cubicBezTo>
                      <a:pt x="31" y="75"/>
                      <a:pt x="37" y="80"/>
                      <a:pt x="47" y="80"/>
                    </a:cubicBezTo>
                    <a:cubicBezTo>
                      <a:pt x="58" y="80"/>
                      <a:pt x="63" y="76"/>
                      <a:pt x="65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88" y="93"/>
                      <a:pt x="69" y="102"/>
                      <a:pt x="46" y="102"/>
                    </a:cubicBezTo>
                    <a:cubicBezTo>
                      <a:pt x="19" y="102"/>
                      <a:pt x="0" y="88"/>
                      <a:pt x="0" y="60"/>
                    </a:cubicBezTo>
                    <a:cubicBezTo>
                      <a:pt x="0" y="26"/>
                      <a:pt x="22" y="0"/>
                      <a:pt x="57" y="0"/>
                    </a:cubicBezTo>
                    <a:cubicBezTo>
                      <a:pt x="81" y="0"/>
                      <a:pt x="101" y="14"/>
                      <a:pt x="101" y="42"/>
                    </a:cubicBezTo>
                    <a:cubicBezTo>
                      <a:pt x="101" y="48"/>
                      <a:pt x="100" y="53"/>
                      <a:pt x="99" y="59"/>
                    </a:cubicBezTo>
                    <a:lnTo>
                      <a:pt x="30" y="59"/>
                    </a:lnTo>
                    <a:close/>
                    <a:moveTo>
                      <a:pt x="70" y="41"/>
                    </a:moveTo>
                    <a:cubicBezTo>
                      <a:pt x="71" y="30"/>
                      <a:pt x="66" y="21"/>
                      <a:pt x="56" y="21"/>
                    </a:cubicBezTo>
                    <a:cubicBezTo>
                      <a:pt x="43" y="21"/>
                      <a:pt x="36" y="29"/>
                      <a:pt x="33" y="41"/>
                    </a:cubicBezTo>
                    <a:lnTo>
                      <a:pt x="70" y="41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auto">
              <a:xfrm>
                <a:off x="5246" y="462"/>
                <a:ext cx="159" cy="163"/>
              </a:xfrm>
              <a:custGeom>
                <a:avLst/>
                <a:gdLst>
                  <a:gd name="T0" fmla="*/ 2846 w 100"/>
                  <a:gd name="T1" fmla="*/ 1617 h 102"/>
                  <a:gd name="T2" fmla="*/ 2705 w 100"/>
                  <a:gd name="T3" fmla="*/ 1147 h 102"/>
                  <a:gd name="T4" fmla="*/ 2296 w 100"/>
                  <a:gd name="T5" fmla="*/ 981 h 102"/>
                  <a:gd name="T6" fmla="*/ 1310 w 100"/>
                  <a:gd name="T7" fmla="*/ 2421 h 102"/>
                  <a:gd name="T8" fmla="*/ 1949 w 100"/>
                  <a:gd name="T9" fmla="*/ 3345 h 102"/>
                  <a:gd name="T10" fmla="*/ 2705 w 100"/>
                  <a:gd name="T11" fmla="*/ 2627 h 102"/>
                  <a:gd name="T12" fmla="*/ 3924 w 100"/>
                  <a:gd name="T13" fmla="*/ 2627 h 102"/>
                  <a:gd name="T14" fmla="*/ 1873 w 100"/>
                  <a:gd name="T15" fmla="*/ 4326 h 102"/>
                  <a:gd name="T16" fmla="*/ 0 w 100"/>
                  <a:gd name="T17" fmla="*/ 2554 h 102"/>
                  <a:gd name="T18" fmla="*/ 2348 w 100"/>
                  <a:gd name="T19" fmla="*/ 0 h 102"/>
                  <a:gd name="T20" fmla="*/ 4083 w 100"/>
                  <a:gd name="T21" fmla="*/ 1617 h 102"/>
                  <a:gd name="T22" fmla="*/ 2846 w 100"/>
                  <a:gd name="T23" fmla="*/ 1617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02">
                    <a:moveTo>
                      <a:pt x="70" y="38"/>
                    </a:moveTo>
                    <a:cubicBezTo>
                      <a:pt x="70" y="33"/>
                      <a:pt x="69" y="30"/>
                      <a:pt x="66" y="27"/>
                    </a:cubicBezTo>
                    <a:cubicBezTo>
                      <a:pt x="64" y="25"/>
                      <a:pt x="60" y="24"/>
                      <a:pt x="56" y="23"/>
                    </a:cubicBezTo>
                    <a:cubicBezTo>
                      <a:pt x="38" y="23"/>
                      <a:pt x="32" y="42"/>
                      <a:pt x="32" y="57"/>
                    </a:cubicBezTo>
                    <a:cubicBezTo>
                      <a:pt x="32" y="70"/>
                      <a:pt x="37" y="79"/>
                      <a:pt x="48" y="79"/>
                    </a:cubicBezTo>
                    <a:cubicBezTo>
                      <a:pt x="58" y="79"/>
                      <a:pt x="64" y="72"/>
                      <a:pt x="6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1" y="90"/>
                      <a:pt x="72" y="102"/>
                      <a:pt x="46" y="102"/>
                    </a:cubicBezTo>
                    <a:cubicBezTo>
                      <a:pt x="20" y="102"/>
                      <a:pt x="0" y="88"/>
                      <a:pt x="0" y="60"/>
                    </a:cubicBezTo>
                    <a:cubicBezTo>
                      <a:pt x="0" y="26"/>
                      <a:pt x="23" y="0"/>
                      <a:pt x="57" y="0"/>
                    </a:cubicBezTo>
                    <a:cubicBezTo>
                      <a:pt x="82" y="0"/>
                      <a:pt x="100" y="12"/>
                      <a:pt x="100" y="38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auto">
              <a:xfrm>
                <a:off x="5402" y="410"/>
                <a:ext cx="173" cy="210"/>
              </a:xfrm>
              <a:custGeom>
                <a:avLst/>
                <a:gdLst>
                  <a:gd name="T0" fmla="*/ 1116 w 109"/>
                  <a:gd name="T1" fmla="*/ 0 h 132"/>
                  <a:gd name="T2" fmla="*/ 2378 w 109"/>
                  <a:gd name="T3" fmla="*/ 0 h 132"/>
                  <a:gd name="T4" fmla="*/ 1987 w 109"/>
                  <a:gd name="T5" fmla="*/ 1928 h 132"/>
                  <a:gd name="T6" fmla="*/ 1987 w 109"/>
                  <a:gd name="T7" fmla="*/ 1965 h 132"/>
                  <a:gd name="T8" fmla="*/ 3295 w 109"/>
                  <a:gd name="T9" fmla="*/ 1365 h 132"/>
                  <a:gd name="T10" fmla="*/ 4390 w 109"/>
                  <a:gd name="T11" fmla="*/ 2447 h 132"/>
                  <a:gd name="T12" fmla="*/ 4269 w 109"/>
                  <a:gd name="T13" fmla="*/ 3325 h 132"/>
                  <a:gd name="T14" fmla="*/ 3839 w 109"/>
                  <a:gd name="T15" fmla="*/ 5411 h 132"/>
                  <a:gd name="T16" fmla="*/ 2539 w 109"/>
                  <a:gd name="T17" fmla="*/ 5411 h 132"/>
                  <a:gd name="T18" fmla="*/ 2970 w 109"/>
                  <a:gd name="T19" fmla="*/ 3325 h 132"/>
                  <a:gd name="T20" fmla="*/ 3071 w 109"/>
                  <a:gd name="T21" fmla="*/ 2830 h 132"/>
                  <a:gd name="T22" fmla="*/ 2608 w 109"/>
                  <a:gd name="T23" fmla="*/ 2356 h 132"/>
                  <a:gd name="T24" fmla="*/ 1600 w 109"/>
                  <a:gd name="T25" fmla="*/ 3748 h 132"/>
                  <a:gd name="T26" fmla="*/ 1252 w 109"/>
                  <a:gd name="T27" fmla="*/ 5411 h 132"/>
                  <a:gd name="T28" fmla="*/ 0 w 109"/>
                  <a:gd name="T29" fmla="*/ 5411 h 132"/>
                  <a:gd name="T30" fmla="*/ 1116 w 109"/>
                  <a:gd name="T31" fmla="*/ 0 h 1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9" h="132">
                    <a:moveTo>
                      <a:pt x="28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4" y="41"/>
                      <a:pt x="65" y="33"/>
                      <a:pt x="82" y="33"/>
                    </a:cubicBezTo>
                    <a:cubicBezTo>
                      <a:pt x="99" y="33"/>
                      <a:pt x="109" y="44"/>
                      <a:pt x="109" y="60"/>
                    </a:cubicBezTo>
                    <a:cubicBezTo>
                      <a:pt x="109" y="66"/>
                      <a:pt x="107" y="76"/>
                      <a:pt x="106" y="81"/>
                    </a:cubicBezTo>
                    <a:cubicBezTo>
                      <a:pt x="95" y="132"/>
                      <a:pt x="95" y="132"/>
                      <a:pt x="95" y="132"/>
                    </a:cubicBezTo>
                    <a:cubicBezTo>
                      <a:pt x="63" y="132"/>
                      <a:pt x="63" y="132"/>
                      <a:pt x="63" y="132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5" y="77"/>
                      <a:pt x="76" y="73"/>
                      <a:pt x="76" y="69"/>
                    </a:cubicBezTo>
                    <a:cubicBezTo>
                      <a:pt x="76" y="61"/>
                      <a:pt x="71" y="57"/>
                      <a:pt x="65" y="57"/>
                    </a:cubicBezTo>
                    <a:cubicBezTo>
                      <a:pt x="45" y="57"/>
                      <a:pt x="43" y="76"/>
                      <a:pt x="40" y="91"/>
                    </a:cubicBezTo>
                    <a:cubicBezTo>
                      <a:pt x="31" y="132"/>
                      <a:pt x="31" y="132"/>
                      <a:pt x="31" y="132"/>
                    </a:cubicBezTo>
                    <a:cubicBezTo>
                      <a:pt x="0" y="132"/>
                      <a:pt x="0" y="132"/>
                      <a:pt x="0" y="132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9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0093D0"/>
          </a:solidFill>
          <a:latin typeface="Arial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rgbClr val="414141"/>
          </a:solidFill>
          <a:latin typeface="+mn-lt"/>
          <a:ea typeface="+mn-ea"/>
          <a:cs typeface="+mn-cs"/>
        </a:defRPr>
      </a:lvl1pPr>
      <a:lvl2pPr marL="533400" indent="-1778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414141"/>
          </a:solidFill>
          <a:latin typeface="+mn-lt"/>
        </a:defRPr>
      </a:lvl2pPr>
      <a:lvl3pPr marL="885825" indent="-173038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414141"/>
          </a:solidFill>
          <a:latin typeface="+mn-lt"/>
        </a:defRPr>
      </a:lvl3pPr>
      <a:lvl4pPr marL="1249363" indent="-18415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414141"/>
          </a:solidFill>
          <a:latin typeface="+mn-lt"/>
        </a:defRPr>
      </a:lvl4pPr>
      <a:lvl5pPr marL="1611313" indent="-182563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5pPr>
      <a:lvl6pPr marL="2068513" indent="-182563" algn="l" rtl="0" fontAlgn="base"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6pPr>
      <a:lvl7pPr marL="2525713" indent="-182563" algn="l" rtl="0" fontAlgn="base"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7pPr>
      <a:lvl8pPr marL="2982913" indent="-182563" algn="l" rtl="0" fontAlgn="base"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8pPr>
      <a:lvl9pPr marL="3440113" indent="-182563" algn="l" rtl="0" fontAlgn="base">
        <a:spcBef>
          <a:spcPct val="20000"/>
        </a:spcBef>
        <a:spcAft>
          <a:spcPct val="0"/>
        </a:spcAft>
        <a:buChar char="•"/>
        <a:defRPr sz="1500">
          <a:solidFill>
            <a:srgbClr val="41414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tthias.Maeke-Kail@TTTech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1.png"/><Relationship Id="rId5" Type="http://schemas.openxmlformats.org/officeDocument/2006/relationships/image" Target="../media/image40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7.e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8.emf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9.emf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wmf"/><Relationship Id="rId4" Type="http://schemas.openxmlformats.org/officeDocument/2006/relationships/image" Target="../media/image11.pn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775" y="1258888"/>
            <a:ext cx="6877521" cy="1800225"/>
          </a:xfrm>
        </p:spPr>
        <p:txBody>
          <a:bodyPr/>
          <a:lstStyle/>
          <a:p>
            <a:pPr eaLnBrk="1" hangingPunct="1"/>
            <a:r>
              <a:rPr lang="en-US" dirty="0" err="1" smtClean="0"/>
              <a:t>TTEthernet</a:t>
            </a:r>
            <a:r>
              <a:rPr lang="en-US" dirty="0" smtClean="0"/>
              <a:t> for Space – Further Chip IP Development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358774" y="4964975"/>
            <a:ext cx="601342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AT" sz="1800" dirty="0" smtClean="0">
                <a:solidFill>
                  <a:srgbClr val="414141"/>
                </a:solidFill>
              </a:rPr>
              <a:t>Matthias Mäke-Kail, Senior Marketing &amp; </a:t>
            </a:r>
            <a:r>
              <a:rPr lang="de-AT" sz="1800" dirty="0" err="1" smtClean="0">
                <a:solidFill>
                  <a:srgbClr val="414141"/>
                </a:solidFill>
              </a:rPr>
              <a:t>Sales</a:t>
            </a:r>
            <a:r>
              <a:rPr lang="de-AT" sz="1800" dirty="0" smtClean="0">
                <a:solidFill>
                  <a:srgbClr val="414141"/>
                </a:solidFill>
              </a:rPr>
              <a:t> Manager</a:t>
            </a:r>
          </a:p>
          <a:p>
            <a:pPr eaLnBrk="1" hangingPunct="1"/>
            <a:r>
              <a:rPr lang="de-AT" sz="1800" dirty="0" smtClean="0">
                <a:solidFill>
                  <a:srgbClr val="414141"/>
                </a:solidFill>
                <a:hlinkClick r:id="rId3"/>
              </a:rPr>
              <a:t>Matthias.Maeke-Kail@TTTech.com</a:t>
            </a:r>
            <a:endParaRPr lang="de-AT" sz="1800" dirty="0">
              <a:solidFill>
                <a:srgbClr val="414141"/>
              </a:solidFill>
            </a:endParaRPr>
          </a:p>
          <a:p>
            <a:pPr eaLnBrk="1" hangingPunct="1"/>
            <a:r>
              <a:rPr lang="de-AT" sz="1800" dirty="0">
                <a:solidFill>
                  <a:srgbClr val="414141"/>
                </a:solidFill>
              </a:rPr>
              <a:t> </a:t>
            </a:r>
            <a:endParaRPr lang="en-US" sz="1800" dirty="0">
              <a:solidFill>
                <a:srgbClr val="414141"/>
              </a:solidFill>
            </a:endParaRPr>
          </a:p>
          <a:p>
            <a:pPr eaLnBrk="1" hangingPunct="1"/>
            <a:r>
              <a:rPr lang="en-US" sz="1800" dirty="0" smtClean="0">
                <a:solidFill>
                  <a:srgbClr val="414141"/>
                </a:solidFill>
              </a:rPr>
              <a:t>September 16, </a:t>
            </a:r>
            <a:r>
              <a:rPr lang="en-US" sz="1800" dirty="0">
                <a:solidFill>
                  <a:srgbClr val="414141"/>
                </a:solidFill>
              </a:rPr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6264696" cy="100806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Space Chip IP/Products Concept –</a:t>
            </a:r>
            <a:br>
              <a:rPr lang="en-GB" sz="2800" dirty="0" smtClean="0"/>
            </a:br>
            <a:r>
              <a:rPr lang="en-GB" sz="2800" dirty="0" smtClean="0"/>
              <a:t>Derived from Common Core</a:t>
            </a:r>
            <a:endParaRPr lang="en-US" sz="2800" dirty="0" smtClean="0"/>
          </a:p>
        </p:txBody>
      </p:sp>
      <p:graphicFrame>
        <p:nvGraphicFramePr>
          <p:cNvPr id="14339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4653062"/>
              </p:ext>
            </p:extLst>
          </p:nvPr>
        </p:nvGraphicFramePr>
        <p:xfrm>
          <a:off x="179388" y="1341438"/>
          <a:ext cx="7064375" cy="470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Visio" r:id="rId4" imgW="6802596" imgH="4530168" progId="Visio.Drawing.11">
                  <p:embed/>
                </p:oleObj>
              </mc:Choice>
              <mc:Fallback>
                <p:oleObj name="Visio" r:id="rId4" imgW="6802596" imgH="4530168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341438"/>
                        <a:ext cx="7064375" cy="470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49"/>
          <a:stretch>
            <a:fillRect/>
          </a:stretch>
        </p:blipFill>
        <p:spPr bwMode="auto">
          <a:xfrm>
            <a:off x="7811516" y="2996952"/>
            <a:ext cx="1296988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" t="4666" r="6778" b="9282"/>
          <a:stretch>
            <a:fillRect/>
          </a:stretch>
        </p:blipFill>
        <p:spPr bwMode="auto">
          <a:xfrm>
            <a:off x="7308850" y="4868863"/>
            <a:ext cx="1692275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" t="10056" r="9277" b="9277"/>
          <a:stretch>
            <a:fillRect/>
          </a:stretch>
        </p:blipFill>
        <p:spPr bwMode="auto">
          <a:xfrm>
            <a:off x="7235825" y="3644900"/>
            <a:ext cx="863600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23728" y="6021288"/>
            <a:ext cx="24300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i="1" dirty="0" smtClean="0"/>
              <a:t>* Envisaged partner offering.</a:t>
            </a:r>
            <a:endParaRPr lang="en-US" sz="1050" i="1" dirty="0"/>
          </a:p>
        </p:txBody>
      </p:sp>
      <p:sp>
        <p:nvSpPr>
          <p:cNvPr id="9" name="Rounded Rectangle 8"/>
          <p:cNvSpPr/>
          <p:nvPr/>
        </p:nvSpPr>
        <p:spPr bwMode="auto">
          <a:xfrm rot="1547680">
            <a:off x="6614977" y="1434209"/>
            <a:ext cx="1487704" cy="66109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5875">
            <a:solidFill>
              <a:srgbClr val="FF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No export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 restrictions!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104726"/>
            <a:ext cx="5399088" cy="948010"/>
          </a:xfrm>
        </p:spPr>
        <p:txBody>
          <a:bodyPr/>
          <a:lstStyle/>
          <a:p>
            <a:pPr eaLnBrk="1" hangingPunct="1"/>
            <a:r>
              <a:rPr lang="en-GB" sz="2800" dirty="0" smtClean="0"/>
              <a:t>Expected Modification of</a:t>
            </a:r>
            <a:br>
              <a:rPr lang="en-GB" sz="2800" dirty="0" smtClean="0"/>
            </a:br>
            <a:r>
              <a:rPr lang="en-GB" sz="2800" dirty="0" smtClean="0"/>
              <a:t>Current IP Cores for Space</a:t>
            </a:r>
            <a:endParaRPr lang="en-US" sz="2800" dirty="0" smtClean="0"/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8775" y="1484784"/>
            <a:ext cx="3997325" cy="4320480"/>
          </a:xfrm>
          <a:solidFill>
            <a:schemeClr val="bg1">
              <a:alpha val="0"/>
            </a:schemeClr>
          </a:solidFill>
        </p:spPr>
        <p:txBody>
          <a:bodyPr/>
          <a:lstStyle/>
          <a:p>
            <a:pPr marL="0" indent="0" eaLnBrk="1" hangingPunct="1">
              <a:defRPr/>
            </a:pPr>
            <a:r>
              <a:rPr lang="de-AT" sz="1600" dirty="0" err="1" smtClean="0"/>
              <a:t>Scale</a:t>
            </a:r>
            <a:r>
              <a:rPr lang="de-AT" sz="1600" dirty="0" smtClean="0"/>
              <a:t> </a:t>
            </a:r>
            <a:r>
              <a:rPr lang="de-AT" sz="1600" dirty="0" err="1" smtClean="0"/>
              <a:t>chip</a:t>
            </a:r>
            <a:r>
              <a:rPr lang="de-AT" sz="1600" dirty="0" smtClean="0"/>
              <a:t> IP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reduce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size</a:t>
            </a:r>
            <a:r>
              <a:rPr lang="de-AT" sz="1600" dirty="0" smtClean="0"/>
              <a:t>  </a:t>
            </a:r>
          </a:p>
          <a:p>
            <a:pPr marL="579438" lvl="1" indent="-400050" eaLnBrk="1" hangingPunct="1">
              <a:defRPr/>
            </a:pPr>
            <a:r>
              <a:rPr lang="de-AT" sz="1600" dirty="0" err="1" smtClean="0"/>
              <a:t>Number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gates</a:t>
            </a:r>
            <a:r>
              <a:rPr lang="de-AT" sz="1600" dirty="0" smtClean="0"/>
              <a:t>  </a:t>
            </a:r>
          </a:p>
          <a:p>
            <a:pPr marL="579438" lvl="1" indent="-400050" eaLnBrk="1" hangingPunct="1">
              <a:defRPr/>
            </a:pPr>
            <a:r>
              <a:rPr lang="de-AT" sz="1600" dirty="0" smtClean="0"/>
              <a:t>Frame </a:t>
            </a:r>
            <a:r>
              <a:rPr lang="de-AT" sz="1600" dirty="0" err="1" smtClean="0"/>
              <a:t>memory</a:t>
            </a:r>
            <a:r>
              <a:rPr lang="de-AT" sz="1600" dirty="0" smtClean="0"/>
              <a:t> </a:t>
            </a:r>
            <a:r>
              <a:rPr lang="de-AT" sz="1600" dirty="0" err="1" smtClean="0"/>
              <a:t>usage</a:t>
            </a:r>
            <a:endParaRPr lang="de-AT" sz="1600" dirty="0" smtClean="0"/>
          </a:p>
          <a:p>
            <a:pPr marL="450850" lvl="1" indent="-360363" eaLnBrk="1" hangingPunct="1">
              <a:buFont typeface="Wingdings" pitchFamily="2" charset="2"/>
              <a:buChar char="è"/>
              <a:defRPr/>
            </a:pPr>
            <a:r>
              <a:rPr lang="de-AT" sz="2000" b="1" dirty="0" err="1" smtClean="0">
                <a:solidFill>
                  <a:srgbClr val="0093D0"/>
                </a:solidFill>
                <a:latin typeface="Calibri" pitchFamily="34" charset="0"/>
                <a:ea typeface="+mj-ea"/>
                <a:cs typeface="+mj-cs"/>
                <a:sym typeface="Wingdings" pitchFamily="2" charset="2"/>
              </a:rPr>
              <a:t>S</a:t>
            </a:r>
            <a:r>
              <a:rPr lang="de-AT" sz="2000" b="1" dirty="0" err="1" smtClean="0">
                <a:solidFill>
                  <a:srgbClr val="0093D0"/>
                </a:solidFill>
                <a:latin typeface="Calibri" pitchFamily="34" charset="0"/>
                <a:ea typeface="+mj-ea"/>
                <a:cs typeface="+mj-cs"/>
              </a:rPr>
              <a:t>tatic</a:t>
            </a:r>
            <a:r>
              <a:rPr lang="de-AT" sz="2000" b="1" dirty="0" smtClean="0">
                <a:solidFill>
                  <a:srgbClr val="0093D0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de-AT" sz="2000" b="1" dirty="0">
                <a:solidFill>
                  <a:srgbClr val="0093D0"/>
                </a:solidFill>
                <a:latin typeface="Calibri" pitchFamily="34" charset="0"/>
                <a:ea typeface="+mj-ea"/>
                <a:cs typeface="+mj-cs"/>
              </a:rPr>
              <a:t>power </a:t>
            </a:r>
            <a:r>
              <a:rPr lang="de-AT" sz="2000" b="1" dirty="0" err="1" smtClean="0">
                <a:solidFill>
                  <a:srgbClr val="0093D0"/>
                </a:solidFill>
                <a:latin typeface="Calibri" pitchFamily="34" charset="0"/>
                <a:ea typeface="+mj-ea"/>
                <a:cs typeface="+mj-cs"/>
              </a:rPr>
              <a:t>consumption</a:t>
            </a:r>
            <a:endParaRPr lang="de-AT" sz="2000" b="1" dirty="0" smtClean="0">
              <a:solidFill>
                <a:srgbClr val="0093D0"/>
              </a:solidFill>
              <a:latin typeface="Calibri" pitchFamily="34" charset="0"/>
              <a:ea typeface="+mj-ea"/>
              <a:cs typeface="+mj-cs"/>
            </a:endParaRPr>
          </a:p>
          <a:p>
            <a:pPr marL="450850" lvl="1" indent="-360363" eaLnBrk="1" hangingPunct="1">
              <a:buFont typeface="Wingdings" pitchFamily="2" charset="2"/>
              <a:buChar char="è"/>
              <a:defRPr/>
            </a:pPr>
            <a:endParaRPr lang="de-AT" sz="2000" b="1" dirty="0">
              <a:solidFill>
                <a:srgbClr val="0093D0"/>
              </a:solidFill>
              <a:latin typeface="Calibri" pitchFamily="34" charset="0"/>
              <a:ea typeface="+mj-ea"/>
              <a:cs typeface="+mj-cs"/>
            </a:endParaRPr>
          </a:p>
          <a:p>
            <a:pPr marL="450850" lvl="1" indent="-360363" eaLnBrk="1" hangingPunct="1">
              <a:buFont typeface="Wingdings" pitchFamily="2" charset="2"/>
              <a:buChar char="è"/>
              <a:defRPr/>
            </a:pPr>
            <a:endParaRPr lang="de-AT" sz="1600" dirty="0" smtClean="0"/>
          </a:p>
          <a:p>
            <a:pPr marL="450850" lvl="1" indent="-360363" eaLnBrk="1" hangingPunct="1">
              <a:buFont typeface="Wingdings" pitchFamily="2" charset="2"/>
              <a:buChar char="è"/>
              <a:defRPr/>
            </a:pPr>
            <a:endParaRPr lang="de-AT" sz="1600" dirty="0" smtClean="0"/>
          </a:p>
          <a:p>
            <a:pPr marL="0" indent="0" eaLnBrk="1" hangingPunct="1">
              <a:defRPr/>
            </a:pPr>
            <a:r>
              <a:rPr lang="de-AT" sz="1600" dirty="0" err="1" smtClean="0"/>
              <a:t>Enable</a:t>
            </a:r>
            <a:r>
              <a:rPr lang="de-AT" sz="1600" dirty="0" smtClean="0"/>
              <a:t> </a:t>
            </a:r>
            <a:r>
              <a:rPr lang="de-AT" sz="1600" dirty="0" err="1" smtClean="0"/>
              <a:t>scalable</a:t>
            </a:r>
            <a:r>
              <a:rPr lang="de-AT" sz="1600" dirty="0" smtClean="0"/>
              <a:t> </a:t>
            </a:r>
            <a:r>
              <a:rPr lang="en-US" sz="1600" dirty="0" smtClean="0"/>
              <a:t>frequency</a:t>
            </a:r>
            <a:r>
              <a:rPr lang="de-AT" sz="1600" dirty="0" smtClean="0"/>
              <a:t> </a:t>
            </a:r>
          </a:p>
          <a:p>
            <a:pPr marL="579438" lvl="1" indent="-400050" eaLnBrk="1" hangingPunct="1">
              <a:defRPr/>
            </a:pPr>
            <a:r>
              <a:rPr lang="de-AT" sz="1600" dirty="0" smtClean="0"/>
              <a:t>Different </a:t>
            </a:r>
            <a:r>
              <a:rPr lang="de-AT" sz="1600" dirty="0" err="1" smtClean="0"/>
              <a:t>network</a:t>
            </a:r>
            <a:r>
              <a:rPr lang="de-AT" sz="1600" dirty="0" smtClean="0"/>
              <a:t> </a:t>
            </a:r>
            <a:r>
              <a:rPr lang="de-AT" sz="1600" dirty="0" err="1" smtClean="0"/>
              <a:t>speeds</a:t>
            </a:r>
            <a:r>
              <a:rPr lang="de-AT" sz="1600" dirty="0" smtClean="0"/>
              <a:t> (10/100/1000 Mbps)</a:t>
            </a:r>
          </a:p>
          <a:p>
            <a:pPr marL="539750" lvl="1" indent="-449263" eaLnBrk="1" hangingPunct="1">
              <a:buFontTx/>
              <a:buNone/>
              <a:defRPr/>
            </a:pPr>
            <a:r>
              <a:rPr lang="de-AT" sz="2000" dirty="0">
                <a:solidFill>
                  <a:srgbClr val="0093D0"/>
                </a:solidFill>
                <a:latin typeface="Calibri" pitchFamily="34" charset="0"/>
                <a:ea typeface="+mj-ea"/>
                <a:cs typeface="+mj-cs"/>
                <a:sym typeface="Wingdings" pitchFamily="2" charset="2"/>
              </a:rPr>
              <a:t> </a:t>
            </a:r>
            <a:r>
              <a:rPr lang="de-AT" sz="2000" b="1" dirty="0">
                <a:solidFill>
                  <a:srgbClr val="0093D0"/>
                </a:solidFill>
                <a:latin typeface="Calibri" pitchFamily="34" charset="0"/>
                <a:ea typeface="+mj-ea"/>
                <a:cs typeface="+mj-cs"/>
                <a:sym typeface="Wingdings" pitchFamily="2" charset="2"/>
              </a:rPr>
              <a:t>Dynamic power </a:t>
            </a:r>
            <a:r>
              <a:rPr lang="en-US" sz="2000" b="1" dirty="0" smtClean="0">
                <a:solidFill>
                  <a:srgbClr val="0093D0"/>
                </a:solidFill>
                <a:latin typeface="Calibri" pitchFamily="34" charset="0"/>
                <a:ea typeface="+mj-ea"/>
                <a:cs typeface="+mj-cs"/>
                <a:sym typeface="Wingdings" pitchFamily="2" charset="2"/>
              </a:rPr>
              <a:t>consumption</a:t>
            </a:r>
            <a:r>
              <a:rPr lang="de-AT" sz="2000" b="1" dirty="0" smtClean="0">
                <a:solidFill>
                  <a:srgbClr val="0093D0"/>
                </a:solidFill>
                <a:latin typeface="Calibri" pitchFamily="34" charset="0"/>
                <a:ea typeface="+mj-ea"/>
                <a:cs typeface="+mj-cs"/>
              </a:rPr>
              <a:t> </a:t>
            </a:r>
            <a:endParaRPr lang="de-AT" sz="2000" b="1" dirty="0">
              <a:solidFill>
                <a:srgbClr val="0093D0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3316" name="Picture 9" descr="http://www.easic.com/wp-content/uploads/2009/09/Nextreme-Nextreme-2-vs-FPGA-Static-Power-Curves-v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" t="13171" r="2783" b="2007"/>
          <a:stretch>
            <a:fillRect/>
          </a:stretch>
        </p:blipFill>
        <p:spPr bwMode="auto">
          <a:xfrm>
            <a:off x="4716016" y="1258238"/>
            <a:ext cx="4103761" cy="252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1" descr="http://www.easic.com/wp-content/uploads/2009/09/Nextreme-Nextreme-2-vs-FPGA-Dynamic-Power-Curves-v02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4464496" cy="215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27384"/>
            <a:ext cx="6373466" cy="1008063"/>
          </a:xfrm>
        </p:spPr>
        <p:txBody>
          <a:bodyPr/>
          <a:lstStyle/>
          <a:p>
            <a:r>
              <a:rPr lang="en-US" sz="2800" dirty="0" smtClean="0"/>
              <a:t>Targeted Rad-Tolerant/-Hard Devices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412777"/>
            <a:ext cx="8421688" cy="4104456"/>
          </a:xfrm>
        </p:spPr>
        <p:txBody>
          <a:bodyPr/>
          <a:lstStyle/>
          <a:p>
            <a:r>
              <a:rPr lang="en-US" sz="1800" dirty="0" smtClean="0"/>
              <a:t>ACTEL – </a:t>
            </a:r>
            <a:r>
              <a:rPr lang="en-US" sz="1800" dirty="0" err="1" smtClean="0"/>
              <a:t>Microsemi</a:t>
            </a:r>
            <a:endParaRPr lang="en-US" sz="1800" dirty="0" smtClean="0"/>
          </a:p>
          <a:p>
            <a:pPr lvl="1"/>
            <a:r>
              <a:rPr lang="en-US" sz="1600" dirty="0" smtClean="0"/>
              <a:t>RT </a:t>
            </a:r>
            <a:r>
              <a:rPr lang="en-US" sz="1600" dirty="0" err="1" smtClean="0"/>
              <a:t>ProAsic</a:t>
            </a:r>
            <a:r>
              <a:rPr lang="en-US" sz="1600" dirty="0" smtClean="0"/>
              <a:t> 3 – </a:t>
            </a:r>
            <a:r>
              <a:rPr lang="de-AT" sz="1600" dirty="0" smtClean="0"/>
              <a:t>rad-tolerant </a:t>
            </a:r>
            <a:endParaRPr lang="en-US" sz="1600" dirty="0" smtClean="0"/>
          </a:p>
          <a:p>
            <a:pPr lvl="1"/>
            <a:r>
              <a:rPr lang="en-US" sz="1600" dirty="0" smtClean="0"/>
              <a:t>RTAX – rad-hard</a:t>
            </a:r>
          </a:p>
          <a:p>
            <a:r>
              <a:rPr lang="en-US" sz="1800" dirty="0" smtClean="0"/>
              <a:t>Xilinx</a:t>
            </a:r>
          </a:p>
          <a:p>
            <a:pPr lvl="1"/>
            <a:r>
              <a:rPr lang="de-AT" sz="1600" dirty="0" err="1" smtClean="0"/>
              <a:t>Virtex</a:t>
            </a:r>
            <a:r>
              <a:rPr lang="de-AT" sz="1600" dirty="0" smtClean="0"/>
              <a:t> 4 QV – rad-tolerant</a:t>
            </a:r>
            <a:endParaRPr lang="en-US" sz="1600" dirty="0" smtClean="0"/>
          </a:p>
          <a:p>
            <a:pPr lvl="1"/>
            <a:r>
              <a:rPr lang="en-US" sz="1600" dirty="0" err="1" smtClean="0"/>
              <a:t>Virtex</a:t>
            </a:r>
            <a:r>
              <a:rPr lang="en-US" sz="1600" dirty="0" smtClean="0"/>
              <a:t> 5 QV – rad-hard</a:t>
            </a:r>
          </a:p>
          <a:p>
            <a:r>
              <a:rPr lang="en-US" sz="1800" dirty="0" smtClean="0"/>
              <a:t>ASIC </a:t>
            </a:r>
          </a:p>
          <a:p>
            <a:pPr lvl="1"/>
            <a:r>
              <a:rPr lang="en-US" sz="1600" dirty="0" smtClean="0"/>
              <a:t>HIREC</a:t>
            </a:r>
          </a:p>
          <a:p>
            <a:pPr lvl="1"/>
            <a:r>
              <a:rPr lang="en-US" sz="1600" dirty="0" smtClean="0"/>
              <a:t>IMEC</a:t>
            </a:r>
          </a:p>
          <a:p>
            <a:pPr lvl="1"/>
            <a:r>
              <a:rPr lang="en-US" sz="1600" b="1" dirty="0" smtClean="0"/>
              <a:t>Atmel</a:t>
            </a:r>
          </a:p>
          <a:p>
            <a:pPr lvl="1"/>
            <a:r>
              <a:rPr lang="de-AT" sz="1600" dirty="0" smtClean="0"/>
              <a:t>…</a:t>
            </a:r>
            <a:endParaRPr lang="en-US" sz="1600" dirty="0" smtClean="0"/>
          </a:p>
          <a:p>
            <a:endParaRPr lang="en-US" sz="2000" dirty="0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5" r="5261"/>
          <a:stretch>
            <a:fillRect/>
          </a:stretch>
        </p:blipFill>
        <p:spPr bwMode="auto">
          <a:xfrm>
            <a:off x="5796136" y="1484784"/>
            <a:ext cx="3058903" cy="2441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3D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635896" y="4365104"/>
            <a:ext cx="521914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r>
              <a:rPr lang="en-US" sz="2000" i="1" dirty="0"/>
              <a:t>The </a:t>
            </a:r>
            <a:r>
              <a:rPr lang="en-US" sz="2000" i="1" dirty="0" err="1"/>
              <a:t>TTEthernet</a:t>
            </a:r>
            <a:r>
              <a:rPr lang="en-US" sz="2000" i="1" dirty="0"/>
              <a:t> chip </a:t>
            </a:r>
            <a:r>
              <a:rPr lang="en-US" sz="2000" i="1" dirty="0" smtClean="0"/>
              <a:t>IP cores </a:t>
            </a:r>
            <a:r>
              <a:rPr lang="en-US" sz="2000" i="1" dirty="0"/>
              <a:t>have to fit into these </a:t>
            </a:r>
            <a:r>
              <a:rPr lang="en-US" sz="2000" i="1" dirty="0" smtClean="0"/>
              <a:t>candidate devices/processes.</a:t>
            </a:r>
          </a:p>
          <a:p>
            <a:pPr algn="r"/>
            <a:r>
              <a:rPr lang="en-US" sz="2000" i="1" dirty="0" smtClean="0"/>
              <a:t>We offer project deliveries, these are not off-the-shelf solutions or ESA IP Cores, yet. 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104726"/>
            <a:ext cx="5399088" cy="876002"/>
          </a:xfrm>
        </p:spPr>
        <p:txBody>
          <a:bodyPr/>
          <a:lstStyle/>
          <a:p>
            <a:r>
              <a:rPr lang="en-GB" sz="2800" dirty="0" smtClean="0"/>
              <a:t>Space End-System Variants  </a:t>
            </a:r>
            <a:endParaRPr lang="en-US" sz="2800" dirty="0" smtClean="0"/>
          </a:p>
        </p:txBody>
      </p:sp>
      <p:sp>
        <p:nvSpPr>
          <p:cNvPr id="21507" name="Rectangle 45"/>
          <p:cNvSpPr>
            <a:spLocks noGrp="1" noChangeArrowheads="1"/>
          </p:cNvSpPr>
          <p:nvPr>
            <p:ph type="body" sz="half" idx="1"/>
          </p:nvPr>
        </p:nvSpPr>
        <p:spPr>
          <a:xfrm>
            <a:off x="358775" y="1340768"/>
            <a:ext cx="8245475" cy="4804445"/>
          </a:xfrm>
        </p:spPr>
        <p:txBody>
          <a:bodyPr/>
          <a:lstStyle/>
          <a:p>
            <a:pPr marL="400050" indent="-400050"/>
            <a:r>
              <a:rPr lang="en-US" sz="2400" dirty="0" smtClean="0">
                <a:solidFill>
                  <a:srgbClr val="0093D0"/>
                </a:solidFill>
                <a:latin typeface="Calibri" pitchFamily="34" charset="0"/>
              </a:rPr>
              <a:t>Variant 1: </a:t>
            </a:r>
            <a:r>
              <a:rPr lang="en-US" sz="2400" b="1" i="1" dirty="0" smtClean="0">
                <a:solidFill>
                  <a:srgbClr val="0093D0"/>
                </a:solidFill>
                <a:latin typeface="Calibri" pitchFamily="34" charset="0"/>
              </a:rPr>
              <a:t>TTE-End System Space </a:t>
            </a:r>
          </a:p>
          <a:p>
            <a:pPr marL="755650" lvl="1" indent="-400050"/>
            <a:r>
              <a:rPr lang="en-US" sz="1900" dirty="0" smtClean="0"/>
              <a:t>OSI Layer 2, 3, 4 (IP/UDP)</a:t>
            </a:r>
          </a:p>
          <a:p>
            <a:pPr marL="755650" lvl="1" indent="-400050"/>
            <a:r>
              <a:rPr lang="en-US" sz="1900" dirty="0" smtClean="0"/>
              <a:t>For critical traffic</a:t>
            </a:r>
          </a:p>
          <a:p>
            <a:pPr marL="755650" lvl="1" indent="-400050"/>
            <a:r>
              <a:rPr lang="en-US" sz="1900" dirty="0" smtClean="0"/>
              <a:t>Full active synchronization   </a:t>
            </a:r>
          </a:p>
          <a:p>
            <a:pPr marL="400050" indent="-400050"/>
            <a:endParaRPr lang="en-US" sz="2100" dirty="0" smtClean="0"/>
          </a:p>
          <a:p>
            <a:pPr marL="400050" indent="-400050"/>
            <a:r>
              <a:rPr lang="en-US" sz="2400" dirty="0" smtClean="0">
                <a:solidFill>
                  <a:srgbClr val="0093D0"/>
                </a:solidFill>
                <a:latin typeface="Calibri" pitchFamily="34" charset="0"/>
              </a:rPr>
              <a:t>Variant 2: </a:t>
            </a:r>
            <a:r>
              <a:rPr lang="en-US" sz="2400" b="1" i="1" dirty="0" smtClean="0">
                <a:solidFill>
                  <a:srgbClr val="0093D0"/>
                </a:solidFill>
                <a:latin typeface="Calibri" pitchFamily="34" charset="0"/>
              </a:rPr>
              <a:t>TTE-End System Pluto </a:t>
            </a:r>
          </a:p>
          <a:p>
            <a:pPr marL="755650" lvl="1" indent="-400050"/>
            <a:r>
              <a:rPr lang="en-US" sz="1900" dirty="0" smtClean="0"/>
              <a:t>OSI Layer 2 (</a:t>
            </a:r>
            <a:r>
              <a:rPr lang="en-US" sz="1900" dirty="0" err="1" smtClean="0"/>
              <a:t>TTEthernet</a:t>
            </a:r>
            <a:r>
              <a:rPr lang="en-US" sz="1900" dirty="0" smtClean="0"/>
              <a:t> MAC)</a:t>
            </a:r>
          </a:p>
          <a:p>
            <a:pPr marL="755650" lvl="1" indent="-400050"/>
            <a:r>
              <a:rPr lang="en-US" sz="1900" dirty="0" smtClean="0"/>
              <a:t>Passive synchronization</a:t>
            </a:r>
          </a:p>
          <a:p>
            <a:pPr marL="755650" lvl="1" indent="-400050"/>
            <a:r>
              <a:rPr lang="en-US" sz="1900" dirty="0" smtClean="0"/>
              <a:t>Affordable solution for non-critical sensors and actuators</a:t>
            </a:r>
          </a:p>
          <a:p>
            <a:pPr marL="755650" lvl="1" indent="-400050"/>
            <a:endParaRPr lang="en-U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75580"/>
            <a:ext cx="5399088" cy="905148"/>
          </a:xfrm>
        </p:spPr>
        <p:txBody>
          <a:bodyPr/>
          <a:lstStyle/>
          <a:p>
            <a:r>
              <a:rPr lang="en-US" sz="2800" dirty="0" smtClean="0"/>
              <a:t>TTE-End System Space (I)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340768"/>
            <a:ext cx="5221337" cy="4804445"/>
          </a:xfrm>
        </p:spPr>
        <p:txBody>
          <a:bodyPr/>
          <a:lstStyle/>
          <a:p>
            <a:pPr marL="358775" indent="-358775">
              <a:defRPr/>
            </a:pPr>
            <a:r>
              <a:rPr lang="en-US" sz="2000" b="1" dirty="0"/>
              <a:t>Interfacing </a:t>
            </a:r>
            <a:r>
              <a:rPr lang="en-US" sz="2000" b="1" dirty="0" smtClean="0"/>
              <a:t>with High-Performance </a:t>
            </a:r>
            <a:r>
              <a:rPr lang="en-US" sz="2000" b="1" dirty="0"/>
              <a:t>CPUs</a:t>
            </a:r>
          </a:p>
          <a:p>
            <a:pPr marL="358775" lvl="1" indent="-358775">
              <a:defRPr/>
            </a:pPr>
            <a:r>
              <a:rPr lang="de-AT" sz="1800" dirty="0" err="1" smtClean="0"/>
              <a:t>TTEthernet</a:t>
            </a:r>
            <a:r>
              <a:rPr lang="de-AT" sz="1800" dirty="0" smtClean="0"/>
              <a:t> MAC </a:t>
            </a:r>
            <a:endParaRPr lang="en-US" sz="1800" dirty="0" smtClean="0"/>
          </a:p>
          <a:p>
            <a:pPr marL="358775" lvl="1" indent="-358775">
              <a:defRPr/>
            </a:pPr>
            <a:r>
              <a:rPr lang="en-US" sz="1800" dirty="0" smtClean="0"/>
              <a:t>UDP/IP </a:t>
            </a:r>
            <a:r>
              <a:rPr lang="en-US" sz="1800" dirty="0"/>
              <a:t>Network Stack</a:t>
            </a:r>
          </a:p>
          <a:p>
            <a:pPr marL="358775" lvl="1" indent="-358775">
              <a:defRPr/>
            </a:pPr>
            <a:r>
              <a:rPr lang="en-US" sz="1800" dirty="0"/>
              <a:t>Synchronization </a:t>
            </a:r>
            <a:r>
              <a:rPr lang="en-US" sz="1800" dirty="0" smtClean="0"/>
              <a:t>Master</a:t>
            </a:r>
          </a:p>
          <a:p>
            <a:pPr marL="358775" indent="-358775">
              <a:defRPr/>
            </a:pPr>
            <a:r>
              <a:rPr lang="en-US" sz="2000" b="1" dirty="0" smtClean="0"/>
              <a:t>Additional IP blocks</a:t>
            </a:r>
          </a:p>
          <a:p>
            <a:pPr marL="358775" lvl="2" indent="-358775">
              <a:defRPr/>
            </a:pPr>
            <a:r>
              <a:rPr lang="en-US" sz="1800" dirty="0" smtClean="0"/>
              <a:t>PCI(e) Interface</a:t>
            </a:r>
          </a:p>
          <a:p>
            <a:pPr marL="358775" lvl="1" indent="-358775">
              <a:buFont typeface="Arial" pitchFamily="34" charset="0"/>
              <a:buChar char="•"/>
              <a:defRPr/>
            </a:pPr>
            <a:r>
              <a:rPr lang="en-US" sz="1800" dirty="0"/>
              <a:t>DMA Controller</a:t>
            </a:r>
          </a:p>
          <a:p>
            <a:pPr marL="358775" lvl="1" indent="-358775">
              <a:buFont typeface="Arial" pitchFamily="34" charset="0"/>
              <a:buChar char="•"/>
              <a:defRPr/>
            </a:pPr>
            <a:r>
              <a:rPr lang="en-US" sz="1800" dirty="0"/>
              <a:t>IRQ Controller</a:t>
            </a:r>
          </a:p>
          <a:p>
            <a:pPr marL="358775" lvl="1" indent="-358775">
              <a:buFont typeface="Arial" pitchFamily="34" charset="0"/>
              <a:buChar char="•"/>
              <a:defRPr/>
            </a:pPr>
            <a:r>
              <a:rPr lang="en-US" sz="1800" dirty="0"/>
              <a:t>PHY Management  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3D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618092"/>
              </p:ext>
            </p:extLst>
          </p:nvPr>
        </p:nvGraphicFramePr>
        <p:xfrm>
          <a:off x="5574023" y="1484560"/>
          <a:ext cx="3318456" cy="4104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8" name="Visio" r:id="rId4" imgW="6154709" imgH="7594776" progId="Visio.Drawing.11">
                  <p:embed/>
                </p:oleObj>
              </mc:Choice>
              <mc:Fallback>
                <p:oleObj name="Visio" r:id="rId4" imgW="6154709" imgH="7594776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4023" y="1484560"/>
                        <a:ext cx="3318456" cy="41046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537" name="Group 17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7424614"/>
              </p:ext>
            </p:extLst>
          </p:nvPr>
        </p:nvGraphicFramePr>
        <p:xfrm>
          <a:off x="2123728" y="1628800"/>
          <a:ext cx="4905375" cy="3494086"/>
        </p:xfrm>
        <a:graphic>
          <a:graphicData uri="http://schemas.openxmlformats.org/drawingml/2006/table">
            <a:tbl>
              <a:tblPr/>
              <a:tblGrid>
                <a:gridCol w="2376487"/>
                <a:gridCol w="2528888"/>
              </a:tblGrid>
              <a:tr h="350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Description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3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Value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3D0"/>
                    </a:solidFill>
                  </a:tcPr>
                </a:tc>
              </a:tr>
              <a:tr h="3352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Number of Ports</a:t>
                      </a: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2 / 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3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Speed </a:t>
                      </a: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 / 100 / 1000 Mbps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Frame Memory</a:t>
                      </a: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1 Mbit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Host Interface</a:t>
                      </a: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AHB / AXI / SPI / PCI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Traffic Classes</a:t>
                      </a: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TT / RC / BE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Number of Sub-Schedules</a:t>
                      </a: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Number of Virtual Links Tx</a:t>
                      </a: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64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Number of Virtual Links Rx</a:t>
                      </a: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128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Sync Role</a:t>
                      </a:r>
                    </a:p>
                  </a:txBody>
                  <a:tcPr marT="45716" marB="45716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Master / Slave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75580"/>
            <a:ext cx="5399088" cy="905148"/>
          </a:xfrm>
        </p:spPr>
        <p:txBody>
          <a:bodyPr/>
          <a:lstStyle/>
          <a:p>
            <a:r>
              <a:rPr lang="en-US" sz="2800" dirty="0" smtClean="0"/>
              <a:t>TTE-End System Space (II)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44624"/>
            <a:ext cx="5399088" cy="905148"/>
          </a:xfrm>
        </p:spPr>
        <p:txBody>
          <a:bodyPr/>
          <a:lstStyle/>
          <a:p>
            <a:r>
              <a:rPr lang="en-US" sz="2800" dirty="0" smtClean="0"/>
              <a:t>TTE-End System Pluto (I)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484784"/>
            <a:ext cx="4933305" cy="4525963"/>
          </a:xfrm>
        </p:spPr>
        <p:txBody>
          <a:bodyPr/>
          <a:lstStyle/>
          <a:p>
            <a:r>
              <a:rPr lang="en-US" sz="2000" b="1" dirty="0" smtClean="0"/>
              <a:t>Planned Smart Sensor/Actuator Device </a:t>
            </a:r>
          </a:p>
          <a:p>
            <a:pPr lvl="1"/>
            <a:r>
              <a:rPr lang="en-US" sz="1800" dirty="0" smtClean="0"/>
              <a:t>Very Small Chip IP</a:t>
            </a:r>
          </a:p>
          <a:p>
            <a:pPr lvl="1"/>
            <a:r>
              <a:rPr lang="en-US" sz="1800" dirty="0" err="1" smtClean="0"/>
              <a:t>TTEthernet</a:t>
            </a:r>
            <a:r>
              <a:rPr lang="en-US" sz="1800" dirty="0" smtClean="0"/>
              <a:t> MAC </a:t>
            </a:r>
          </a:p>
          <a:p>
            <a:pPr lvl="1"/>
            <a:r>
              <a:rPr lang="en-US" sz="1800" dirty="0" smtClean="0"/>
              <a:t>Simple Host Interface  AHB / AXI / SPI</a:t>
            </a:r>
          </a:p>
          <a:p>
            <a:pPr lvl="1"/>
            <a:r>
              <a:rPr lang="en-US" sz="1800" dirty="0" smtClean="0"/>
              <a:t>System-on-a-Chip Solution with CPU + </a:t>
            </a:r>
            <a:r>
              <a:rPr lang="en-US" sz="1800" dirty="0" err="1" smtClean="0"/>
              <a:t>TTEthernet</a:t>
            </a:r>
            <a:r>
              <a:rPr lang="en-US" sz="1800" dirty="0" smtClean="0"/>
              <a:t> IP in one FPGA</a:t>
            </a:r>
          </a:p>
          <a:p>
            <a:endParaRPr lang="en-US" dirty="0" smtClean="0"/>
          </a:p>
          <a:p>
            <a:r>
              <a:rPr lang="en-US" dirty="0" smtClean="0"/>
              <a:t>  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1771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3D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562593"/>
              </p:ext>
            </p:extLst>
          </p:nvPr>
        </p:nvGraphicFramePr>
        <p:xfrm>
          <a:off x="5431739" y="1628800"/>
          <a:ext cx="3388733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6" name="Visio" r:id="rId4" imgW="4995298" imgH="5614704" progId="Visio.Drawing.11">
                  <p:embed/>
                </p:oleObj>
              </mc:Choice>
              <mc:Fallback>
                <p:oleObj name="Visio" r:id="rId4" imgW="4995298" imgH="5614704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1739" y="1628800"/>
                        <a:ext cx="3388733" cy="38164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44624"/>
            <a:ext cx="5797550" cy="948010"/>
          </a:xfrm>
        </p:spPr>
        <p:txBody>
          <a:bodyPr/>
          <a:lstStyle/>
          <a:p>
            <a:r>
              <a:rPr lang="en-US" sz="2800" dirty="0" smtClean="0"/>
              <a:t>TTE-End System Pluto (II)</a:t>
            </a:r>
            <a:endParaRPr lang="en-US" sz="2800" dirty="0" smtClean="0">
              <a:latin typeface="Calibri" pitchFamily="34" charset="0"/>
            </a:endParaRPr>
          </a:p>
        </p:txBody>
      </p:sp>
      <p:graphicFrame>
        <p:nvGraphicFramePr>
          <p:cNvPr id="408638" name="Group 62"/>
          <p:cNvGraphicFramePr>
            <a:graphicFrameLocks noGrp="1"/>
          </p:cNvGraphicFramePr>
          <p:nvPr>
            <p:ph sz="half" idx="1"/>
          </p:nvPr>
        </p:nvGraphicFramePr>
        <p:xfrm>
          <a:off x="2411413" y="1512888"/>
          <a:ext cx="4141787" cy="3384546"/>
        </p:xfrm>
        <a:graphic>
          <a:graphicData uri="http://schemas.openxmlformats.org/drawingml/2006/table">
            <a:tbl>
              <a:tblPr/>
              <a:tblGrid>
                <a:gridCol w="2376487"/>
                <a:gridCol w="1765300"/>
              </a:tblGrid>
              <a:tr h="335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Description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3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Value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3D0"/>
                    </a:solidFill>
                  </a:tcPr>
                </a:tc>
              </a:tr>
              <a:tr h="335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Number of Ports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1 / 2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Frame Memory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100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kbit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Host Interface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AHB / AXI / SPI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Traffic Classes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TT / RC / BE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Number of Sub-Schedules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Number of Virtual Links Tx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16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Number of Virtual Links Rx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mbria" pitchFamily="18" charset="0"/>
                          <a:cs typeface="Arial" charset="0"/>
                        </a:rPr>
                        <a:t>32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Speed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 / 100 Mbps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Sync Role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Client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38" name="Rectangle 46"/>
          <p:cNvSpPr>
            <a:spLocks noGrp="1" noChangeArrowheads="1"/>
          </p:cNvSpPr>
          <p:nvPr>
            <p:ph type="body" sz="half" idx="2"/>
          </p:nvPr>
        </p:nvSpPr>
        <p:spPr>
          <a:xfrm>
            <a:off x="358775" y="5373689"/>
            <a:ext cx="8421688" cy="431576"/>
          </a:xfrm>
        </p:spPr>
        <p:txBody>
          <a:bodyPr/>
          <a:lstStyle/>
          <a:p>
            <a:pPr marL="0" indent="0" algn="ctr">
              <a:lnSpc>
                <a:spcPct val="90000"/>
              </a:lnSpc>
            </a:pPr>
            <a:r>
              <a:rPr lang="en-US" sz="2100" b="1" smtClean="0">
                <a:solidFill>
                  <a:srgbClr val="F29400"/>
                </a:solidFill>
              </a:rPr>
              <a:t>Fits into a small radiation tolerant/hard FPGA.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8775" y="1619250"/>
            <a:ext cx="4357688" cy="4525963"/>
          </a:xfrm>
        </p:spPr>
        <p:txBody>
          <a:bodyPr/>
          <a:lstStyle/>
          <a:p>
            <a:pPr marL="400050" indent="-400050"/>
            <a:r>
              <a:rPr lang="de-AT" sz="2000" b="1" dirty="0" smtClean="0"/>
              <a:t>High </a:t>
            </a:r>
            <a:r>
              <a:rPr lang="de-AT" sz="2000" b="1" dirty="0" err="1" smtClean="0"/>
              <a:t>Integrity</a:t>
            </a:r>
            <a:r>
              <a:rPr lang="de-AT" sz="2000" b="1" dirty="0" smtClean="0"/>
              <a:t> Switch</a:t>
            </a:r>
            <a:endParaRPr lang="de-AT" sz="2100" dirty="0" smtClean="0"/>
          </a:p>
          <a:p>
            <a:pPr marL="400050" indent="-400050">
              <a:buFontTx/>
              <a:buChar char="•"/>
            </a:pPr>
            <a:r>
              <a:rPr lang="de-AT" sz="1800" dirty="0" smtClean="0"/>
              <a:t>Switch Controller COM</a:t>
            </a:r>
          </a:p>
          <a:p>
            <a:pPr marL="400050" indent="-400050">
              <a:buFontTx/>
              <a:buChar char="•"/>
            </a:pPr>
            <a:r>
              <a:rPr lang="de-AT" sz="1800" dirty="0" smtClean="0"/>
              <a:t>Switch Controller MON</a:t>
            </a:r>
          </a:p>
          <a:p>
            <a:pPr marL="400050" indent="-400050">
              <a:buFontTx/>
              <a:buChar char="•"/>
            </a:pPr>
            <a:r>
              <a:rPr lang="de-AT" sz="1800" dirty="0" smtClean="0"/>
              <a:t>End System </a:t>
            </a:r>
          </a:p>
          <a:p>
            <a:pPr marL="579438" lvl="1" indent="-400050"/>
            <a:r>
              <a:rPr lang="de-AT" sz="1600" dirty="0" err="1" smtClean="0"/>
              <a:t>For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connection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CPU </a:t>
            </a:r>
            <a:r>
              <a:rPr lang="de-AT" sz="1600" dirty="0" err="1" smtClean="0"/>
              <a:t>to</a:t>
            </a:r>
            <a:r>
              <a:rPr lang="de-AT" sz="1600" dirty="0" smtClean="0"/>
              <a:t> </a:t>
            </a:r>
            <a:r>
              <a:rPr lang="de-AT" sz="1600" dirty="0" err="1" smtClean="0"/>
              <a:t>the</a:t>
            </a:r>
            <a:r>
              <a:rPr lang="de-AT" sz="1600" dirty="0" smtClean="0"/>
              <a:t> </a:t>
            </a:r>
            <a:r>
              <a:rPr lang="de-AT" sz="1600" dirty="0" err="1" smtClean="0"/>
              <a:t>switch</a:t>
            </a:r>
            <a:r>
              <a:rPr lang="de-AT" sz="1600" dirty="0" smtClean="0"/>
              <a:t> </a:t>
            </a:r>
            <a:r>
              <a:rPr lang="de-AT" sz="1600" dirty="0" err="1" smtClean="0"/>
              <a:t>controller</a:t>
            </a:r>
            <a:endParaRPr lang="de-AT" sz="1600" dirty="0" smtClean="0"/>
          </a:p>
          <a:p>
            <a:pPr marL="400050" indent="-400050">
              <a:buFontTx/>
              <a:buChar char="•"/>
            </a:pPr>
            <a:r>
              <a:rPr lang="de-AT" sz="1800" dirty="0" smtClean="0"/>
              <a:t>CPU</a:t>
            </a:r>
            <a:r>
              <a:rPr lang="de-AT" sz="2100" dirty="0" smtClean="0"/>
              <a:t> </a:t>
            </a:r>
          </a:p>
          <a:p>
            <a:pPr marL="579438" lvl="1" indent="-400050"/>
            <a:r>
              <a:rPr lang="de-AT" sz="1600" dirty="0" smtClean="0"/>
              <a:t>Management &amp;</a:t>
            </a:r>
          </a:p>
          <a:p>
            <a:pPr marL="579438" lvl="1" indent="-400050"/>
            <a:r>
              <a:rPr lang="de-AT" sz="1600" dirty="0" err="1" smtClean="0"/>
              <a:t>Diagnostics</a:t>
            </a:r>
            <a:endParaRPr lang="de-AT" sz="1600" dirty="0" smtClean="0"/>
          </a:p>
          <a:p>
            <a:pPr marL="222251" indent="-400050">
              <a:buFont typeface="Arial" pitchFamily="34" charset="0"/>
              <a:buChar char="•"/>
            </a:pPr>
            <a:r>
              <a:rPr lang="de-AT" sz="1800" dirty="0" err="1"/>
              <a:t>For</a:t>
            </a:r>
            <a:r>
              <a:rPr lang="de-AT" sz="1800" dirty="0"/>
              <a:t> </a:t>
            </a:r>
            <a:r>
              <a:rPr lang="de-AT" sz="1800" dirty="0" err="1"/>
              <a:t>Use</a:t>
            </a:r>
            <a:r>
              <a:rPr lang="de-AT" sz="1800" dirty="0"/>
              <a:t> in ASIC</a:t>
            </a:r>
          </a:p>
        </p:txBody>
      </p:sp>
      <p:graphicFrame>
        <p:nvGraphicFramePr>
          <p:cNvPr id="27654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4795838" y="1628775"/>
          <a:ext cx="3829050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8" name="Visio" r:id="rId4" imgW="4060638" imgH="4800060" progId="Visio.Drawing.11">
                  <p:embed/>
                </p:oleObj>
              </mc:Choice>
              <mc:Fallback>
                <p:oleObj name="Visio" r:id="rId4" imgW="4060638" imgH="4800060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5838" y="1628775"/>
                        <a:ext cx="3829050" cy="452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5399088" cy="864047"/>
          </a:xfrm>
        </p:spPr>
        <p:txBody>
          <a:bodyPr/>
          <a:lstStyle/>
          <a:p>
            <a:r>
              <a:rPr lang="en-GB" sz="2800" dirty="0" smtClean="0"/>
              <a:t>IP for Space TTE-Switch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18"/>
          <p:cNvSpPr>
            <a:spLocks noChangeShapeType="1"/>
          </p:cNvSpPr>
          <p:nvPr/>
        </p:nvSpPr>
        <p:spPr bwMode="auto">
          <a:xfrm>
            <a:off x="4643438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87" name="Line 19"/>
          <p:cNvSpPr>
            <a:spLocks noChangeShapeType="1"/>
          </p:cNvSpPr>
          <p:nvPr/>
        </p:nvSpPr>
        <p:spPr bwMode="auto">
          <a:xfrm>
            <a:off x="5110163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88" name="Line 21"/>
          <p:cNvSpPr>
            <a:spLocks noChangeShapeType="1"/>
          </p:cNvSpPr>
          <p:nvPr/>
        </p:nvSpPr>
        <p:spPr bwMode="auto">
          <a:xfrm>
            <a:off x="6045200" y="1773238"/>
            <a:ext cx="0" cy="3814762"/>
          </a:xfrm>
          <a:prstGeom prst="line">
            <a:avLst/>
          </a:prstGeom>
          <a:noFill/>
          <a:ln w="9525">
            <a:solidFill>
              <a:srgbClr val="A3A3A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89" name="Line 22"/>
          <p:cNvSpPr>
            <a:spLocks noChangeShapeType="1"/>
          </p:cNvSpPr>
          <p:nvPr/>
        </p:nvSpPr>
        <p:spPr bwMode="auto">
          <a:xfrm>
            <a:off x="6513513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0" name="Line 23"/>
          <p:cNvSpPr>
            <a:spLocks noChangeShapeType="1"/>
          </p:cNvSpPr>
          <p:nvPr/>
        </p:nvSpPr>
        <p:spPr bwMode="auto">
          <a:xfrm>
            <a:off x="6980238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1" name="Line 24"/>
          <p:cNvSpPr>
            <a:spLocks noChangeShapeType="1"/>
          </p:cNvSpPr>
          <p:nvPr/>
        </p:nvSpPr>
        <p:spPr bwMode="auto">
          <a:xfrm>
            <a:off x="7448550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2" name="Line 25"/>
          <p:cNvSpPr>
            <a:spLocks noChangeShapeType="1"/>
          </p:cNvSpPr>
          <p:nvPr/>
        </p:nvSpPr>
        <p:spPr bwMode="auto">
          <a:xfrm>
            <a:off x="7916863" y="1773238"/>
            <a:ext cx="0" cy="3814762"/>
          </a:xfrm>
          <a:prstGeom prst="line">
            <a:avLst/>
          </a:prstGeom>
          <a:noFill/>
          <a:ln w="9525">
            <a:solidFill>
              <a:srgbClr val="A3A3A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3" name="Line 11"/>
          <p:cNvSpPr>
            <a:spLocks noChangeShapeType="1"/>
          </p:cNvSpPr>
          <p:nvPr/>
        </p:nvSpPr>
        <p:spPr bwMode="auto">
          <a:xfrm>
            <a:off x="898525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4" name="Line 12"/>
          <p:cNvSpPr>
            <a:spLocks noChangeShapeType="1"/>
          </p:cNvSpPr>
          <p:nvPr/>
        </p:nvSpPr>
        <p:spPr bwMode="auto">
          <a:xfrm>
            <a:off x="1331913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5" name="Line 13"/>
          <p:cNvSpPr>
            <a:spLocks noChangeShapeType="1"/>
          </p:cNvSpPr>
          <p:nvPr/>
        </p:nvSpPr>
        <p:spPr bwMode="auto">
          <a:xfrm>
            <a:off x="1835150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6" name="Line 14"/>
          <p:cNvSpPr>
            <a:spLocks noChangeShapeType="1"/>
          </p:cNvSpPr>
          <p:nvPr/>
        </p:nvSpPr>
        <p:spPr bwMode="auto">
          <a:xfrm>
            <a:off x="2301875" y="1773238"/>
            <a:ext cx="0" cy="3814762"/>
          </a:xfrm>
          <a:prstGeom prst="line">
            <a:avLst/>
          </a:prstGeom>
          <a:noFill/>
          <a:ln w="9525">
            <a:solidFill>
              <a:srgbClr val="A3A3A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7" name="Line 15"/>
          <p:cNvSpPr>
            <a:spLocks noChangeShapeType="1"/>
          </p:cNvSpPr>
          <p:nvPr/>
        </p:nvSpPr>
        <p:spPr bwMode="auto">
          <a:xfrm>
            <a:off x="2770188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8" name="Line 16"/>
          <p:cNvSpPr>
            <a:spLocks noChangeShapeType="1"/>
          </p:cNvSpPr>
          <p:nvPr/>
        </p:nvSpPr>
        <p:spPr bwMode="auto">
          <a:xfrm>
            <a:off x="3238500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399" name="Line 17"/>
          <p:cNvSpPr>
            <a:spLocks noChangeShapeType="1"/>
          </p:cNvSpPr>
          <p:nvPr/>
        </p:nvSpPr>
        <p:spPr bwMode="auto">
          <a:xfrm>
            <a:off x="3706813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400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16632"/>
            <a:ext cx="5616575" cy="891431"/>
          </a:xfrm>
        </p:spPr>
        <p:txBody>
          <a:bodyPr/>
          <a:lstStyle/>
          <a:p>
            <a:r>
              <a:rPr lang="en-GB" dirty="0" smtClean="0"/>
              <a:t>Space Product Roadmap</a:t>
            </a:r>
          </a:p>
        </p:txBody>
      </p:sp>
      <p:sp>
        <p:nvSpPr>
          <p:cNvPr id="16401" name="Line 4"/>
          <p:cNvSpPr>
            <a:spLocks noChangeShapeType="1"/>
          </p:cNvSpPr>
          <p:nvPr/>
        </p:nvSpPr>
        <p:spPr bwMode="auto">
          <a:xfrm>
            <a:off x="4140200" y="1773238"/>
            <a:ext cx="0" cy="3814762"/>
          </a:xfrm>
          <a:prstGeom prst="line">
            <a:avLst/>
          </a:prstGeom>
          <a:noFill/>
          <a:ln w="9525">
            <a:solidFill>
              <a:srgbClr val="A3A3A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402" name="Line 5"/>
          <p:cNvSpPr>
            <a:spLocks noChangeShapeType="1"/>
          </p:cNvSpPr>
          <p:nvPr/>
        </p:nvSpPr>
        <p:spPr bwMode="auto">
          <a:xfrm>
            <a:off x="8316913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403" name="AutoShape 6"/>
          <p:cNvSpPr>
            <a:spLocks noChangeArrowheads="1"/>
          </p:cNvSpPr>
          <p:nvPr/>
        </p:nvSpPr>
        <p:spPr bwMode="auto">
          <a:xfrm>
            <a:off x="468313" y="6021388"/>
            <a:ext cx="1547812" cy="215900"/>
          </a:xfrm>
          <a:prstGeom prst="roundRect">
            <a:avLst>
              <a:gd name="adj" fmla="val 16667"/>
            </a:avLst>
          </a:prstGeom>
          <a:solidFill>
            <a:srgbClr val="0093D0"/>
          </a:solidFill>
          <a:ln w="9525" algn="ctr">
            <a:solidFill>
              <a:srgbClr val="0093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000" b="1">
                <a:solidFill>
                  <a:schemeClr val="bg1"/>
                </a:solidFill>
              </a:rPr>
              <a:t>AVAILABLE</a:t>
            </a:r>
          </a:p>
        </p:txBody>
      </p:sp>
      <p:sp>
        <p:nvSpPr>
          <p:cNvPr id="16404" name="Rectangle 7"/>
          <p:cNvSpPr>
            <a:spLocks noChangeArrowheads="1"/>
          </p:cNvSpPr>
          <p:nvPr/>
        </p:nvSpPr>
        <p:spPr bwMode="auto">
          <a:xfrm>
            <a:off x="539750" y="2492375"/>
            <a:ext cx="7777163" cy="29527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AutoShape 8"/>
          <p:cNvSpPr>
            <a:spLocks noChangeArrowheads="1"/>
          </p:cNvSpPr>
          <p:nvPr/>
        </p:nvSpPr>
        <p:spPr bwMode="auto">
          <a:xfrm>
            <a:off x="2124075" y="6021388"/>
            <a:ext cx="1547813" cy="215900"/>
          </a:xfrm>
          <a:prstGeom prst="roundRect">
            <a:avLst>
              <a:gd name="adj" fmla="val 16667"/>
            </a:avLst>
          </a:prstGeom>
          <a:solidFill>
            <a:srgbClr val="9FD0EB"/>
          </a:solidFill>
          <a:ln w="9525" algn="ctr">
            <a:solidFill>
              <a:srgbClr val="0093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000" b="1"/>
              <a:t>UNDER DEVELOPMENT</a:t>
            </a:r>
          </a:p>
        </p:txBody>
      </p:sp>
      <p:sp>
        <p:nvSpPr>
          <p:cNvPr id="16406" name="AutoShape 9"/>
          <p:cNvSpPr>
            <a:spLocks noChangeArrowheads="1"/>
          </p:cNvSpPr>
          <p:nvPr/>
        </p:nvSpPr>
        <p:spPr bwMode="auto">
          <a:xfrm>
            <a:off x="3779838" y="6021388"/>
            <a:ext cx="1547812" cy="2159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rgbClr val="0093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000" b="1"/>
              <a:t>ENVISAGED</a:t>
            </a:r>
          </a:p>
        </p:txBody>
      </p:sp>
      <p:sp>
        <p:nvSpPr>
          <p:cNvPr id="16407" name="Line 10"/>
          <p:cNvSpPr>
            <a:spLocks noChangeShapeType="1"/>
          </p:cNvSpPr>
          <p:nvPr/>
        </p:nvSpPr>
        <p:spPr bwMode="auto">
          <a:xfrm flipV="1">
            <a:off x="431800" y="1412875"/>
            <a:ext cx="0" cy="4175125"/>
          </a:xfrm>
          <a:prstGeom prst="line">
            <a:avLst/>
          </a:prstGeom>
          <a:noFill/>
          <a:ln w="9525">
            <a:solidFill>
              <a:srgbClr val="41414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408" name="Line 20"/>
          <p:cNvSpPr>
            <a:spLocks noChangeShapeType="1"/>
          </p:cNvSpPr>
          <p:nvPr/>
        </p:nvSpPr>
        <p:spPr bwMode="auto">
          <a:xfrm>
            <a:off x="5576888" y="1773238"/>
            <a:ext cx="0" cy="3814762"/>
          </a:xfrm>
          <a:prstGeom prst="line">
            <a:avLst/>
          </a:prstGeom>
          <a:noFill/>
          <a:ln w="9525">
            <a:solidFill>
              <a:srgbClr val="E0E0E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409" name="Line 26"/>
          <p:cNvSpPr>
            <a:spLocks noChangeShapeType="1"/>
          </p:cNvSpPr>
          <p:nvPr/>
        </p:nvSpPr>
        <p:spPr bwMode="auto">
          <a:xfrm>
            <a:off x="431800" y="5589588"/>
            <a:ext cx="8277225" cy="0"/>
          </a:xfrm>
          <a:prstGeom prst="line">
            <a:avLst/>
          </a:prstGeom>
          <a:noFill/>
          <a:ln w="9525">
            <a:solidFill>
              <a:srgbClr val="41414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endParaRPr lang="en-US"/>
          </a:p>
        </p:txBody>
      </p:sp>
      <p:sp>
        <p:nvSpPr>
          <p:cNvPr id="16410" name="Text Box 27"/>
          <p:cNvSpPr txBox="1">
            <a:spLocks noChangeArrowheads="1"/>
          </p:cNvSpPr>
          <p:nvPr/>
        </p:nvSpPr>
        <p:spPr bwMode="auto">
          <a:xfrm>
            <a:off x="466725" y="5661025"/>
            <a:ext cx="81375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>
                <a:solidFill>
                  <a:srgbClr val="333333"/>
                </a:solidFill>
              </a:rPr>
              <a:t>2012	                         2013	                          2014	                             2015		2016</a:t>
            </a:r>
          </a:p>
        </p:txBody>
      </p:sp>
      <p:sp>
        <p:nvSpPr>
          <p:cNvPr id="16411" name="Text Box 28"/>
          <p:cNvSpPr txBox="1">
            <a:spLocks noChangeArrowheads="1"/>
          </p:cNvSpPr>
          <p:nvPr/>
        </p:nvSpPr>
        <p:spPr bwMode="auto">
          <a:xfrm>
            <a:off x="8389938" y="5661025"/>
            <a:ext cx="5032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>
                <a:solidFill>
                  <a:srgbClr val="333333"/>
                </a:solidFill>
              </a:rPr>
              <a:t>Time</a:t>
            </a:r>
          </a:p>
        </p:txBody>
      </p:sp>
      <p:sp>
        <p:nvSpPr>
          <p:cNvPr id="16412" name="Rectangle 29"/>
          <p:cNvSpPr>
            <a:spLocks noChangeArrowheads="1"/>
          </p:cNvSpPr>
          <p:nvPr/>
        </p:nvSpPr>
        <p:spPr bwMode="auto">
          <a:xfrm>
            <a:off x="684213" y="2355850"/>
            <a:ext cx="2662237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0800" bIns="10800" anchor="ctr"/>
          <a:lstStyle/>
          <a:p>
            <a:r>
              <a:rPr lang="en-US" sz="1400" b="1">
                <a:solidFill>
                  <a:srgbClr val="414141"/>
                </a:solidFill>
              </a:rPr>
              <a:t>TTEthernet Space IP Variants</a:t>
            </a:r>
          </a:p>
        </p:txBody>
      </p:sp>
      <p:sp>
        <p:nvSpPr>
          <p:cNvPr id="16413" name="Rectangle 30"/>
          <p:cNvSpPr>
            <a:spLocks noChangeArrowheads="1"/>
          </p:cNvSpPr>
          <p:nvPr/>
        </p:nvSpPr>
        <p:spPr bwMode="auto">
          <a:xfrm>
            <a:off x="684213" y="2895600"/>
            <a:ext cx="3455987" cy="477838"/>
          </a:xfrm>
          <a:prstGeom prst="rect">
            <a:avLst/>
          </a:prstGeom>
          <a:solidFill>
            <a:srgbClr val="9FD0EB"/>
          </a:solidFill>
          <a:ln w="9525" algn="ctr">
            <a:solidFill>
              <a:srgbClr val="9FD0E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sz="1200" b="1"/>
              <a:t>“Pluto” Space IP</a:t>
            </a:r>
          </a:p>
        </p:txBody>
      </p:sp>
      <p:sp>
        <p:nvSpPr>
          <p:cNvPr id="16414" name="Text Box 31"/>
          <p:cNvSpPr txBox="1">
            <a:spLocks noChangeArrowheads="1"/>
          </p:cNvSpPr>
          <p:nvPr/>
        </p:nvSpPr>
        <p:spPr bwMode="auto">
          <a:xfrm>
            <a:off x="684213" y="2660650"/>
            <a:ext cx="395922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tIns="0" rIns="5400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000"/>
              <a:t> For rad-tolerant/hard FPGA</a:t>
            </a:r>
          </a:p>
        </p:txBody>
      </p:sp>
      <p:sp>
        <p:nvSpPr>
          <p:cNvPr id="16415" name="AutoShape 32"/>
          <p:cNvSpPr>
            <a:spLocks noChangeArrowheads="1"/>
          </p:cNvSpPr>
          <p:nvPr/>
        </p:nvSpPr>
        <p:spPr bwMode="auto">
          <a:xfrm>
            <a:off x="5508625" y="6045200"/>
            <a:ext cx="179388" cy="136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F294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rgbClr val="F29400"/>
                </a:solidFill>
              </a:rPr>
              <a:t>PT</a:t>
            </a:r>
          </a:p>
        </p:txBody>
      </p:sp>
      <p:sp>
        <p:nvSpPr>
          <p:cNvPr id="16416" name="Text Box 33"/>
          <p:cNvSpPr txBox="1">
            <a:spLocks noChangeArrowheads="1"/>
          </p:cNvSpPr>
          <p:nvPr/>
        </p:nvSpPr>
        <p:spPr bwMode="auto">
          <a:xfrm>
            <a:off x="5724525" y="5991225"/>
            <a:ext cx="576263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80000"/>
              </a:lnSpc>
              <a:spcBef>
                <a:spcPct val="50000"/>
              </a:spcBef>
            </a:pPr>
            <a:r>
              <a:rPr lang="en-US" sz="700" b="1">
                <a:solidFill>
                  <a:srgbClr val="333333"/>
                </a:solidFill>
              </a:rPr>
              <a:t>Prototype</a:t>
            </a:r>
          </a:p>
        </p:txBody>
      </p:sp>
      <p:sp>
        <p:nvSpPr>
          <p:cNvPr id="16417" name="Oval 34"/>
          <p:cNvSpPr>
            <a:spLocks noChangeArrowheads="1"/>
          </p:cNvSpPr>
          <p:nvPr/>
        </p:nvSpPr>
        <p:spPr bwMode="auto">
          <a:xfrm>
            <a:off x="6300788" y="6027738"/>
            <a:ext cx="179387" cy="179387"/>
          </a:xfrm>
          <a:prstGeom prst="ellipse">
            <a:avLst/>
          </a:prstGeom>
          <a:solidFill>
            <a:srgbClr val="F294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chemeClr val="bg1"/>
                </a:solidFill>
              </a:rPr>
              <a:t>PS</a:t>
            </a:r>
          </a:p>
        </p:txBody>
      </p:sp>
      <p:sp>
        <p:nvSpPr>
          <p:cNvPr id="16418" name="Text Box 35"/>
          <p:cNvSpPr txBox="1">
            <a:spLocks noChangeArrowheads="1"/>
          </p:cNvSpPr>
          <p:nvPr/>
        </p:nvSpPr>
        <p:spPr bwMode="auto">
          <a:xfrm>
            <a:off x="6510338" y="5991225"/>
            <a:ext cx="504825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80000"/>
              </a:lnSpc>
              <a:spcBef>
                <a:spcPct val="50000"/>
              </a:spcBef>
            </a:pPr>
            <a:r>
              <a:rPr lang="en-US" sz="700" b="1">
                <a:solidFill>
                  <a:srgbClr val="333333"/>
                </a:solidFill>
              </a:rPr>
              <a:t>Preseries</a:t>
            </a:r>
          </a:p>
        </p:txBody>
      </p:sp>
      <p:sp>
        <p:nvSpPr>
          <p:cNvPr id="16419" name="AutoShape 36"/>
          <p:cNvSpPr>
            <a:spLocks noChangeArrowheads="1"/>
          </p:cNvSpPr>
          <p:nvPr/>
        </p:nvSpPr>
        <p:spPr bwMode="auto">
          <a:xfrm>
            <a:off x="7164388" y="6030913"/>
            <a:ext cx="179387" cy="179387"/>
          </a:xfrm>
          <a:prstGeom prst="homePlate">
            <a:avLst>
              <a:gd name="adj" fmla="val 25000"/>
            </a:avLst>
          </a:prstGeom>
          <a:solidFill>
            <a:srgbClr val="7DDB7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chemeClr val="bg1"/>
                </a:solidFill>
              </a:rPr>
              <a:t>SR</a:t>
            </a:r>
          </a:p>
        </p:txBody>
      </p:sp>
      <p:sp>
        <p:nvSpPr>
          <p:cNvPr id="16420" name="Text Box 37"/>
          <p:cNvSpPr txBox="1">
            <a:spLocks noChangeArrowheads="1"/>
          </p:cNvSpPr>
          <p:nvPr/>
        </p:nvSpPr>
        <p:spPr bwMode="auto">
          <a:xfrm>
            <a:off x="7380288" y="5991225"/>
            <a:ext cx="431800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80000"/>
              </a:lnSpc>
              <a:spcBef>
                <a:spcPct val="50000"/>
              </a:spcBef>
            </a:pPr>
            <a:r>
              <a:rPr lang="en-US" sz="700" b="1">
                <a:solidFill>
                  <a:srgbClr val="333333"/>
                </a:solidFill>
              </a:rPr>
              <a:t>Series</a:t>
            </a:r>
          </a:p>
        </p:txBody>
      </p:sp>
      <p:sp>
        <p:nvSpPr>
          <p:cNvPr id="16421" name="Rectangle 38"/>
          <p:cNvSpPr>
            <a:spLocks noChangeArrowheads="1"/>
          </p:cNvSpPr>
          <p:nvPr/>
        </p:nvSpPr>
        <p:spPr bwMode="auto">
          <a:xfrm>
            <a:off x="7885113" y="6056313"/>
            <a:ext cx="215900" cy="107950"/>
          </a:xfrm>
          <a:prstGeom prst="rect">
            <a:avLst/>
          </a:prstGeom>
          <a:solidFill>
            <a:srgbClr val="333333"/>
          </a:solidFill>
          <a:ln w="12700" algn="ctr">
            <a:solidFill>
              <a:srgbClr val="A3A3A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700" b="1">
                <a:solidFill>
                  <a:schemeClr val="bg1"/>
                </a:solidFill>
              </a:rPr>
              <a:t>EOL</a:t>
            </a:r>
          </a:p>
        </p:txBody>
      </p:sp>
      <p:sp>
        <p:nvSpPr>
          <p:cNvPr id="16422" name="Text Box 39"/>
          <p:cNvSpPr txBox="1">
            <a:spLocks noChangeArrowheads="1"/>
          </p:cNvSpPr>
          <p:nvPr/>
        </p:nvSpPr>
        <p:spPr bwMode="auto">
          <a:xfrm>
            <a:off x="8135938" y="5991225"/>
            <a:ext cx="720725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80000"/>
              </a:lnSpc>
              <a:spcBef>
                <a:spcPct val="50000"/>
              </a:spcBef>
            </a:pPr>
            <a:r>
              <a:rPr lang="en-US" sz="700" b="1">
                <a:solidFill>
                  <a:srgbClr val="333333"/>
                </a:solidFill>
              </a:rPr>
              <a:t>End of Life</a:t>
            </a:r>
          </a:p>
        </p:txBody>
      </p:sp>
      <p:sp>
        <p:nvSpPr>
          <p:cNvPr id="16423" name="AutoShape 40"/>
          <p:cNvSpPr>
            <a:spLocks noChangeArrowheads="1"/>
          </p:cNvSpPr>
          <p:nvPr/>
        </p:nvSpPr>
        <p:spPr bwMode="auto">
          <a:xfrm>
            <a:off x="2663825" y="3327400"/>
            <a:ext cx="179388" cy="136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F294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rgbClr val="F29400"/>
                </a:solidFill>
              </a:rPr>
              <a:t>PT</a:t>
            </a:r>
          </a:p>
        </p:txBody>
      </p:sp>
      <p:sp>
        <p:nvSpPr>
          <p:cNvPr id="16424" name="Text Box 41"/>
          <p:cNvSpPr txBox="1">
            <a:spLocks noChangeArrowheads="1"/>
          </p:cNvSpPr>
          <p:nvPr/>
        </p:nvSpPr>
        <p:spPr bwMode="auto">
          <a:xfrm>
            <a:off x="900113" y="3182938"/>
            <a:ext cx="23764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tIns="0" rIns="5400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pt-BR" sz="1000"/>
              <a:t> 2x 10/100 Mbps (small footprint IP)</a:t>
            </a:r>
            <a:endParaRPr lang="en-US" sz="1000"/>
          </a:p>
        </p:txBody>
      </p:sp>
      <p:sp>
        <p:nvSpPr>
          <p:cNvPr id="16425" name="Rectangle 42"/>
          <p:cNvSpPr>
            <a:spLocks noChangeArrowheads="1"/>
          </p:cNvSpPr>
          <p:nvPr/>
        </p:nvSpPr>
        <p:spPr bwMode="auto">
          <a:xfrm>
            <a:off x="684213" y="3571875"/>
            <a:ext cx="3455987" cy="477838"/>
          </a:xfrm>
          <a:prstGeom prst="rect">
            <a:avLst/>
          </a:prstGeom>
          <a:solidFill>
            <a:srgbClr val="9FD0EB"/>
          </a:solidFill>
          <a:ln w="9525" algn="ctr">
            <a:solidFill>
              <a:srgbClr val="9FD0E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sz="1200" b="1"/>
              <a:t>NIC Space IP</a:t>
            </a:r>
          </a:p>
        </p:txBody>
      </p:sp>
      <p:sp>
        <p:nvSpPr>
          <p:cNvPr id="16426" name="AutoShape 43"/>
          <p:cNvSpPr>
            <a:spLocks noChangeArrowheads="1"/>
          </p:cNvSpPr>
          <p:nvPr/>
        </p:nvSpPr>
        <p:spPr bwMode="auto">
          <a:xfrm>
            <a:off x="4068763" y="3903663"/>
            <a:ext cx="215900" cy="215900"/>
          </a:xfrm>
          <a:prstGeom prst="homePlate">
            <a:avLst>
              <a:gd name="adj" fmla="val 25000"/>
            </a:avLst>
          </a:prstGeom>
          <a:solidFill>
            <a:srgbClr val="7DDB7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chemeClr val="bg1"/>
                </a:solidFill>
              </a:rPr>
              <a:t>SR</a:t>
            </a:r>
          </a:p>
        </p:txBody>
      </p:sp>
      <p:sp>
        <p:nvSpPr>
          <p:cNvPr id="16427" name="AutoShape 44"/>
          <p:cNvSpPr>
            <a:spLocks noChangeArrowheads="1"/>
          </p:cNvSpPr>
          <p:nvPr/>
        </p:nvSpPr>
        <p:spPr bwMode="auto">
          <a:xfrm>
            <a:off x="2663825" y="3952875"/>
            <a:ext cx="179388" cy="136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F294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rgbClr val="F29400"/>
                </a:solidFill>
              </a:rPr>
              <a:t>PT</a:t>
            </a:r>
          </a:p>
        </p:txBody>
      </p:sp>
      <p:sp>
        <p:nvSpPr>
          <p:cNvPr id="16428" name="Text Box 45"/>
          <p:cNvSpPr txBox="1">
            <a:spLocks noChangeArrowheads="1"/>
          </p:cNvSpPr>
          <p:nvPr/>
        </p:nvSpPr>
        <p:spPr bwMode="auto">
          <a:xfrm>
            <a:off x="900113" y="3805238"/>
            <a:ext cx="23764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tIns="0" rIns="5400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pt-BR" sz="1000"/>
              <a:t> 2x 10/100/1000 Mbps MAC</a:t>
            </a:r>
            <a:endParaRPr lang="en-US" sz="1000"/>
          </a:p>
        </p:txBody>
      </p:sp>
      <p:sp>
        <p:nvSpPr>
          <p:cNvPr id="16429" name="Rectangle 46"/>
          <p:cNvSpPr>
            <a:spLocks noChangeArrowheads="1"/>
          </p:cNvSpPr>
          <p:nvPr/>
        </p:nvSpPr>
        <p:spPr bwMode="auto">
          <a:xfrm>
            <a:off x="684213" y="4191000"/>
            <a:ext cx="3455987" cy="477838"/>
          </a:xfrm>
          <a:prstGeom prst="rect">
            <a:avLst/>
          </a:prstGeom>
          <a:solidFill>
            <a:srgbClr val="9FD0EB"/>
          </a:solidFill>
          <a:ln w="9525" algn="ctr">
            <a:solidFill>
              <a:srgbClr val="9FD0E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sz="1200" b="1"/>
              <a:t>Switch Space IP</a:t>
            </a:r>
          </a:p>
        </p:txBody>
      </p:sp>
      <p:sp>
        <p:nvSpPr>
          <p:cNvPr id="16430" name="AutoShape 47"/>
          <p:cNvSpPr>
            <a:spLocks noChangeArrowheads="1"/>
          </p:cNvSpPr>
          <p:nvPr/>
        </p:nvSpPr>
        <p:spPr bwMode="auto">
          <a:xfrm>
            <a:off x="4068763" y="4559300"/>
            <a:ext cx="215900" cy="215900"/>
          </a:xfrm>
          <a:prstGeom prst="homePlate">
            <a:avLst>
              <a:gd name="adj" fmla="val 25000"/>
            </a:avLst>
          </a:prstGeom>
          <a:solidFill>
            <a:srgbClr val="7DDB7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chemeClr val="bg1"/>
                </a:solidFill>
              </a:rPr>
              <a:t>SR</a:t>
            </a:r>
          </a:p>
        </p:txBody>
      </p:sp>
      <p:sp>
        <p:nvSpPr>
          <p:cNvPr id="16431" name="AutoShape 48"/>
          <p:cNvSpPr>
            <a:spLocks noChangeArrowheads="1"/>
          </p:cNvSpPr>
          <p:nvPr/>
        </p:nvSpPr>
        <p:spPr bwMode="auto">
          <a:xfrm>
            <a:off x="2663825" y="4600575"/>
            <a:ext cx="179388" cy="136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F294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rgbClr val="F29400"/>
                </a:solidFill>
              </a:rPr>
              <a:t>PT</a:t>
            </a:r>
          </a:p>
        </p:txBody>
      </p:sp>
      <p:sp>
        <p:nvSpPr>
          <p:cNvPr id="16432" name="Text Box 49"/>
          <p:cNvSpPr txBox="1">
            <a:spLocks noChangeArrowheads="1"/>
          </p:cNvSpPr>
          <p:nvPr/>
        </p:nvSpPr>
        <p:spPr bwMode="auto">
          <a:xfrm>
            <a:off x="900113" y="4452938"/>
            <a:ext cx="23764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tIns="0" rIns="5400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pt-BR" sz="1000"/>
              <a:t> 12x 10/100/1000 Mbps </a:t>
            </a:r>
            <a:endParaRPr lang="en-US" sz="1000"/>
          </a:p>
        </p:txBody>
      </p:sp>
      <p:sp>
        <p:nvSpPr>
          <p:cNvPr id="16433" name="Rectangle 50"/>
          <p:cNvSpPr>
            <a:spLocks noChangeArrowheads="1"/>
          </p:cNvSpPr>
          <p:nvPr/>
        </p:nvSpPr>
        <p:spPr bwMode="auto">
          <a:xfrm>
            <a:off x="4572000" y="4221163"/>
            <a:ext cx="3168650" cy="107950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FD0EB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sz="1200" b="1"/>
              <a:t>Switch/End System ASIC </a:t>
            </a:r>
          </a:p>
        </p:txBody>
      </p:sp>
      <p:sp>
        <p:nvSpPr>
          <p:cNvPr id="16434" name="Text Box 51"/>
          <p:cNvSpPr txBox="1">
            <a:spLocks noChangeArrowheads="1"/>
          </p:cNvSpPr>
          <p:nvPr/>
        </p:nvSpPr>
        <p:spPr bwMode="auto">
          <a:xfrm>
            <a:off x="4932363" y="4508500"/>
            <a:ext cx="295275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tIns="0" rIns="5400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pt-BR" sz="1000"/>
              <a:t> Rad-hard ASIC</a:t>
            </a:r>
          </a:p>
          <a:p>
            <a:pPr eaLnBrk="1" hangingPunct="1">
              <a:buFontTx/>
              <a:buChar char="•"/>
            </a:pPr>
            <a:r>
              <a:rPr lang="pt-BR" sz="1000"/>
              <a:t> 2x 10/100/1000Mbps End System</a:t>
            </a:r>
          </a:p>
          <a:p>
            <a:pPr eaLnBrk="1" hangingPunct="1">
              <a:buFontTx/>
              <a:buChar char="•"/>
            </a:pPr>
            <a:r>
              <a:rPr lang="pt-BR" sz="1000"/>
              <a:t> 6x 10/100Mbps + 6x 10/100/1000Mbps</a:t>
            </a:r>
          </a:p>
          <a:p>
            <a:pPr eaLnBrk="1" hangingPunct="1">
              <a:buFontTx/>
              <a:buChar char="•"/>
            </a:pPr>
            <a:r>
              <a:rPr lang="pt-BR" sz="1000"/>
              <a:t> Management CPU</a:t>
            </a:r>
          </a:p>
          <a:p>
            <a:pPr eaLnBrk="1" hangingPunct="1">
              <a:buFontTx/>
              <a:buChar char="•"/>
            </a:pPr>
            <a:r>
              <a:rPr lang="pt-BR" sz="1000"/>
              <a:t> RGMII Interface </a:t>
            </a:r>
            <a:endParaRPr lang="en-US" sz="1000"/>
          </a:p>
        </p:txBody>
      </p:sp>
      <p:sp>
        <p:nvSpPr>
          <p:cNvPr id="16435" name="AutoShape 52"/>
          <p:cNvSpPr>
            <a:spLocks noChangeArrowheads="1"/>
          </p:cNvSpPr>
          <p:nvPr/>
        </p:nvSpPr>
        <p:spPr bwMode="auto">
          <a:xfrm>
            <a:off x="4068763" y="4552950"/>
            <a:ext cx="215900" cy="215900"/>
          </a:xfrm>
          <a:prstGeom prst="homePlate">
            <a:avLst>
              <a:gd name="adj" fmla="val 25000"/>
            </a:avLst>
          </a:prstGeom>
          <a:solidFill>
            <a:srgbClr val="7DDB7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chemeClr val="bg1"/>
                </a:solidFill>
              </a:rPr>
              <a:t>SR</a:t>
            </a:r>
          </a:p>
        </p:txBody>
      </p:sp>
      <p:sp>
        <p:nvSpPr>
          <p:cNvPr id="16436" name="AutoShape 53"/>
          <p:cNvSpPr>
            <a:spLocks noChangeArrowheads="1"/>
          </p:cNvSpPr>
          <p:nvPr/>
        </p:nvSpPr>
        <p:spPr bwMode="auto">
          <a:xfrm>
            <a:off x="2663825" y="4594225"/>
            <a:ext cx="179388" cy="136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F294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rgbClr val="F29400"/>
                </a:solidFill>
              </a:rPr>
              <a:t>PT</a:t>
            </a:r>
          </a:p>
        </p:txBody>
      </p:sp>
      <p:sp>
        <p:nvSpPr>
          <p:cNvPr id="16437" name="AutoShape 54"/>
          <p:cNvSpPr>
            <a:spLocks noChangeArrowheads="1"/>
          </p:cNvSpPr>
          <p:nvPr/>
        </p:nvSpPr>
        <p:spPr bwMode="auto">
          <a:xfrm>
            <a:off x="7669213" y="5156200"/>
            <a:ext cx="215900" cy="215900"/>
          </a:xfrm>
          <a:prstGeom prst="homePlate">
            <a:avLst>
              <a:gd name="adj" fmla="val 25000"/>
            </a:avLst>
          </a:prstGeom>
          <a:solidFill>
            <a:srgbClr val="7DDB7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chemeClr val="bg1"/>
                </a:solidFill>
              </a:rPr>
              <a:t>SR</a:t>
            </a:r>
          </a:p>
        </p:txBody>
      </p:sp>
      <p:sp>
        <p:nvSpPr>
          <p:cNvPr id="16438" name="AutoShape 55"/>
          <p:cNvSpPr>
            <a:spLocks noChangeArrowheads="1"/>
          </p:cNvSpPr>
          <p:nvPr/>
        </p:nvSpPr>
        <p:spPr bwMode="auto">
          <a:xfrm>
            <a:off x="6445250" y="5229225"/>
            <a:ext cx="179388" cy="136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F294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rgbClr val="F29400"/>
                </a:solidFill>
              </a:rPr>
              <a:t>PT</a:t>
            </a:r>
          </a:p>
        </p:txBody>
      </p:sp>
      <p:pic>
        <p:nvPicPr>
          <p:cNvPr id="16439" name="Picture 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" t="4666" r="6778" b="9282"/>
          <a:stretch>
            <a:fillRect/>
          </a:stretch>
        </p:blipFill>
        <p:spPr bwMode="auto">
          <a:xfrm>
            <a:off x="7038975" y="2027238"/>
            <a:ext cx="1692275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440" name="AutoShape 57"/>
          <p:cNvSpPr>
            <a:spLocks noChangeArrowheads="1"/>
          </p:cNvSpPr>
          <p:nvPr/>
        </p:nvSpPr>
        <p:spPr bwMode="auto">
          <a:xfrm>
            <a:off x="4084638" y="3249613"/>
            <a:ext cx="215900" cy="215900"/>
          </a:xfrm>
          <a:prstGeom prst="homePlate">
            <a:avLst>
              <a:gd name="adj" fmla="val 25000"/>
            </a:avLst>
          </a:prstGeom>
          <a:solidFill>
            <a:srgbClr val="7DDB7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chemeClr val="bg1"/>
                </a:solidFill>
              </a:rPr>
              <a:t>SR</a:t>
            </a:r>
          </a:p>
        </p:txBody>
      </p:sp>
      <p:pic>
        <p:nvPicPr>
          <p:cNvPr id="16441" name="Picture 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49"/>
          <a:stretch>
            <a:fillRect/>
          </a:stretch>
        </p:blipFill>
        <p:spPr bwMode="auto">
          <a:xfrm>
            <a:off x="3346450" y="2028825"/>
            <a:ext cx="1296988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Rectangle 50"/>
          <p:cNvSpPr>
            <a:spLocks noChangeArrowheads="1"/>
          </p:cNvSpPr>
          <p:nvPr/>
        </p:nvSpPr>
        <p:spPr bwMode="auto">
          <a:xfrm>
            <a:off x="4932362" y="2974975"/>
            <a:ext cx="3168029" cy="1079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algn="ctr">
            <a:solidFill>
              <a:srgbClr val="9FD0EB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r>
              <a:rPr lang="en-US" sz="1200" b="1" dirty="0"/>
              <a:t>Third Party </a:t>
            </a:r>
            <a:r>
              <a:rPr lang="en-US" sz="1200" b="1" dirty="0" smtClean="0"/>
              <a:t>Combined </a:t>
            </a:r>
            <a:r>
              <a:rPr lang="en-US" sz="1200" b="1" dirty="0"/>
              <a:t>End System ASIC </a:t>
            </a:r>
          </a:p>
        </p:txBody>
      </p:sp>
      <p:sp>
        <p:nvSpPr>
          <p:cNvPr id="16443" name="Text Box 51"/>
          <p:cNvSpPr txBox="1">
            <a:spLocks noChangeArrowheads="1"/>
          </p:cNvSpPr>
          <p:nvPr/>
        </p:nvSpPr>
        <p:spPr bwMode="auto">
          <a:xfrm>
            <a:off x="5219650" y="3262313"/>
            <a:ext cx="29527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tIns="0" rIns="54000" bIns="0">
            <a:spAutoFit/>
          </a:bodyPr>
          <a:lstStyle>
            <a:lvl1pPr eaLnBrk="0" hangingPunct="0">
              <a:defRPr sz="4300">
                <a:solidFill>
                  <a:srgbClr val="0093D0"/>
                </a:solidFill>
                <a:latin typeface="Arial" charset="0"/>
              </a:defRPr>
            </a:lvl1pPr>
            <a:lvl2pPr marL="742950" indent="-285750" eaLnBrk="0" hangingPunct="0">
              <a:defRPr sz="4300">
                <a:solidFill>
                  <a:srgbClr val="0093D0"/>
                </a:solidFill>
                <a:latin typeface="Arial" charset="0"/>
              </a:defRPr>
            </a:lvl2pPr>
            <a:lvl3pPr marL="11430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3pPr>
            <a:lvl4pPr marL="16002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4pPr>
            <a:lvl5pPr marL="2057400" indent="-228600" eaLnBrk="0" hangingPunct="0">
              <a:defRPr sz="4300">
                <a:solidFill>
                  <a:srgbClr val="0093D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93D0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pt-BR" sz="1000" dirty="0"/>
              <a:t> Rad-hard ASIC</a:t>
            </a:r>
          </a:p>
          <a:p>
            <a:pPr eaLnBrk="1" hangingPunct="1">
              <a:buFontTx/>
              <a:buChar char="•"/>
            </a:pPr>
            <a:r>
              <a:rPr lang="pt-BR" sz="1000" dirty="0"/>
              <a:t> Leon CPU</a:t>
            </a:r>
          </a:p>
          <a:p>
            <a:pPr eaLnBrk="1" hangingPunct="1">
              <a:buFontTx/>
              <a:buChar char="•"/>
            </a:pPr>
            <a:r>
              <a:rPr lang="pt-BR" sz="1000" dirty="0"/>
              <a:t> 2x 10/100/1000 Mbps End System</a:t>
            </a:r>
          </a:p>
          <a:p>
            <a:pPr eaLnBrk="1" hangingPunct="1">
              <a:buFontTx/>
              <a:buChar char="•"/>
            </a:pPr>
            <a:r>
              <a:rPr lang="pt-BR" sz="1000" dirty="0"/>
              <a:t> Legacy Interfaces e.g. SpaceFibre, Serial, ...</a:t>
            </a:r>
            <a:endParaRPr lang="en-US" sz="1000" dirty="0"/>
          </a:p>
        </p:txBody>
      </p:sp>
      <p:sp>
        <p:nvSpPr>
          <p:cNvPr id="16444" name="AutoShape 54"/>
          <p:cNvSpPr>
            <a:spLocks noChangeArrowheads="1"/>
          </p:cNvSpPr>
          <p:nvPr/>
        </p:nvSpPr>
        <p:spPr bwMode="auto">
          <a:xfrm>
            <a:off x="7956500" y="3933825"/>
            <a:ext cx="215900" cy="215900"/>
          </a:xfrm>
          <a:prstGeom prst="homePlate">
            <a:avLst>
              <a:gd name="adj" fmla="val 25000"/>
            </a:avLst>
          </a:prstGeom>
          <a:solidFill>
            <a:srgbClr val="7DDB7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>
                <a:solidFill>
                  <a:schemeClr val="bg1"/>
                </a:solidFill>
              </a:rPr>
              <a:t>SR</a:t>
            </a:r>
          </a:p>
        </p:txBody>
      </p:sp>
      <p:sp>
        <p:nvSpPr>
          <p:cNvPr id="16445" name="AutoShape 55"/>
          <p:cNvSpPr>
            <a:spLocks noChangeArrowheads="1"/>
          </p:cNvSpPr>
          <p:nvPr/>
        </p:nvSpPr>
        <p:spPr bwMode="auto">
          <a:xfrm>
            <a:off x="6696869" y="3983038"/>
            <a:ext cx="179387" cy="136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F294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800" b="1" dirty="0">
                <a:solidFill>
                  <a:srgbClr val="F29400"/>
                </a:solidFill>
              </a:rPr>
              <a:t>PT</a:t>
            </a:r>
          </a:p>
        </p:txBody>
      </p:sp>
      <p:sp>
        <p:nvSpPr>
          <p:cNvPr id="62" name="Rounded Rectangle 61"/>
          <p:cNvSpPr/>
          <p:nvPr/>
        </p:nvSpPr>
        <p:spPr bwMode="auto">
          <a:xfrm rot="19537833">
            <a:off x="2399815" y="3718283"/>
            <a:ext cx="2228664" cy="74223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5875">
            <a:solidFill>
              <a:srgbClr val="FF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Looking for Funding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8775" y="44624"/>
            <a:ext cx="5399088" cy="977156"/>
          </a:xfrm>
        </p:spPr>
        <p:txBody>
          <a:bodyPr/>
          <a:lstStyle/>
          <a:p>
            <a:pPr eaLnBrk="1" hangingPunct="1"/>
            <a:r>
              <a:rPr lang="en-US" sz="2800" dirty="0" err="1" smtClean="0"/>
              <a:t>TTTech’s</a:t>
            </a:r>
            <a:r>
              <a:rPr lang="en-US" sz="2800" dirty="0" smtClean="0"/>
              <a:t> Mission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3850" y="1557338"/>
            <a:ext cx="8421688" cy="1007566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FontTx/>
              <a:buNone/>
            </a:pPr>
            <a:r>
              <a:rPr lang="en-GB" sz="2400" dirty="0" smtClean="0">
                <a:solidFill>
                  <a:srgbClr val="0093D0"/>
                </a:solidFill>
              </a:rPr>
              <a:t>Providing Electronic Robustness for</a:t>
            </a:r>
            <a:br>
              <a:rPr lang="en-GB" sz="2400" dirty="0" smtClean="0">
                <a:solidFill>
                  <a:srgbClr val="0093D0"/>
                </a:solidFill>
              </a:rPr>
            </a:br>
            <a:r>
              <a:rPr lang="en-GB" sz="2400" dirty="0" smtClean="0">
                <a:solidFill>
                  <a:srgbClr val="0093D0"/>
                </a:solidFill>
              </a:rPr>
              <a:t>a More Electric and Connected World</a:t>
            </a:r>
            <a:r>
              <a:rPr lang="en-US" sz="2400" dirty="0" smtClean="0">
                <a:solidFill>
                  <a:srgbClr val="0093D0"/>
                </a:solidFill>
              </a:rPr>
              <a:t> </a:t>
            </a:r>
          </a:p>
          <a:p>
            <a:pPr marL="0" indent="0" eaLnBrk="1" hangingPunct="1">
              <a:buFontTx/>
              <a:buNone/>
            </a:pPr>
            <a:r>
              <a:rPr lang="en-US" sz="2100" dirty="0" smtClean="0"/>
              <a:t>TTTech stands for reliability, robustness and safety:</a:t>
            </a:r>
            <a:br>
              <a:rPr lang="en-US" sz="2100" dirty="0" smtClean="0"/>
            </a:br>
            <a:r>
              <a:rPr lang="en-US" sz="2100" dirty="0" smtClean="0"/>
              <a:t>Time-triggered communication platforms and certifiable electronic modules enable our customers to deploy their solutions more efficiently and profitably.</a:t>
            </a:r>
          </a:p>
        </p:txBody>
      </p:sp>
      <p:pic>
        <p:nvPicPr>
          <p:cNvPr id="41987" name="Picture 4" descr="applications_mission_ae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510088"/>
            <a:ext cx="1979612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5" descr="applications_mission_au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4510088"/>
            <a:ext cx="1979613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7" descr="applications_mission_of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4510088"/>
            <a:ext cx="1979612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Text Box 9"/>
          <p:cNvSpPr txBox="1">
            <a:spLocks noChangeArrowheads="1"/>
          </p:cNvSpPr>
          <p:nvPr/>
        </p:nvSpPr>
        <p:spPr bwMode="auto">
          <a:xfrm>
            <a:off x="468313" y="4221163"/>
            <a:ext cx="7604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anchor="b">
            <a:spAutoFit/>
          </a:bodyPr>
          <a:lstStyle/>
          <a:p>
            <a:r>
              <a:rPr lang="de-AT" sz="1100" b="0">
                <a:solidFill>
                  <a:srgbClr val="0093D0"/>
                </a:solidFill>
              </a:rPr>
              <a:t>Aerospace</a:t>
            </a:r>
          </a:p>
        </p:txBody>
      </p:sp>
      <p:sp>
        <p:nvSpPr>
          <p:cNvPr id="41991" name="Text Box 10"/>
          <p:cNvSpPr txBox="1">
            <a:spLocks noChangeArrowheads="1"/>
          </p:cNvSpPr>
          <p:nvPr/>
        </p:nvSpPr>
        <p:spPr bwMode="auto">
          <a:xfrm>
            <a:off x="2587625" y="4221163"/>
            <a:ext cx="790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anchor="b">
            <a:spAutoFit/>
          </a:bodyPr>
          <a:lstStyle/>
          <a:p>
            <a:r>
              <a:rPr lang="de-AT" sz="1100" b="0">
                <a:solidFill>
                  <a:srgbClr val="0093D0"/>
                </a:solidFill>
              </a:rPr>
              <a:t>Automotive</a:t>
            </a:r>
          </a:p>
        </p:txBody>
      </p:sp>
      <p:sp>
        <p:nvSpPr>
          <p:cNvPr id="41992" name="Text Box 11"/>
          <p:cNvSpPr txBox="1">
            <a:spLocks noChangeArrowheads="1"/>
          </p:cNvSpPr>
          <p:nvPr/>
        </p:nvSpPr>
        <p:spPr bwMode="auto">
          <a:xfrm>
            <a:off x="4643438" y="4221163"/>
            <a:ext cx="65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anchor="b">
            <a:spAutoFit/>
          </a:bodyPr>
          <a:lstStyle/>
          <a:p>
            <a:r>
              <a:rPr lang="de-AT" sz="1100" b="0">
                <a:solidFill>
                  <a:srgbClr val="0093D0"/>
                </a:solidFill>
              </a:rPr>
              <a:t>Industrial</a:t>
            </a:r>
          </a:p>
        </p:txBody>
      </p:sp>
      <p:sp>
        <p:nvSpPr>
          <p:cNvPr id="41993" name="Text Box 12"/>
          <p:cNvSpPr txBox="1">
            <a:spLocks noChangeArrowheads="1"/>
          </p:cNvSpPr>
          <p:nvPr/>
        </p:nvSpPr>
        <p:spPr bwMode="auto">
          <a:xfrm>
            <a:off x="6732588" y="4221163"/>
            <a:ext cx="8604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anchor="b">
            <a:spAutoFit/>
          </a:bodyPr>
          <a:lstStyle/>
          <a:p>
            <a:r>
              <a:rPr lang="de-AT" sz="1100" b="0">
                <a:solidFill>
                  <a:srgbClr val="0093D0"/>
                </a:solidFill>
              </a:rPr>
              <a:t>Off-Highway</a:t>
            </a:r>
          </a:p>
        </p:txBody>
      </p:sp>
      <p:pic>
        <p:nvPicPr>
          <p:cNvPr id="41994" name="Picture 13" descr="VY_se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510088"/>
            <a:ext cx="194468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6" name="Rectangle 13"/>
          <p:cNvSpPr>
            <a:spLocks noChangeArrowheads="1"/>
          </p:cNvSpPr>
          <p:nvPr/>
        </p:nvSpPr>
        <p:spPr bwMode="auto">
          <a:xfrm>
            <a:off x="6837363" y="6477000"/>
            <a:ext cx="2159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200" b="0">
                <a:solidFill>
                  <a:srgbClr val="0093D0"/>
                </a:solidFill>
              </a:rPr>
              <a:t>Page </a:t>
            </a:r>
            <a:fld id="{C2D54F12-CEAE-4F77-80FC-B59D92CDC19D}" type="slidenum">
              <a:rPr lang="en-US" sz="1200" b="0">
                <a:solidFill>
                  <a:srgbClr val="0093D0"/>
                </a:solidFill>
              </a:rPr>
              <a:pPr algn="r"/>
              <a:t>2</a:t>
            </a:fld>
            <a:endParaRPr lang="en-US" sz="1200" b="0">
              <a:solidFill>
                <a:srgbClr val="0093D0"/>
              </a:solidFill>
            </a:endParaRPr>
          </a:p>
          <a:p>
            <a:pPr algn="r"/>
            <a:endParaRPr lang="en-US" sz="1200" b="0">
              <a:solidFill>
                <a:srgbClr val="0093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10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260648"/>
            <a:ext cx="5399088" cy="689124"/>
          </a:xfrm>
        </p:spPr>
        <p:txBody>
          <a:bodyPr/>
          <a:lstStyle/>
          <a:p>
            <a:pPr eaLnBrk="1" hangingPunct="1"/>
            <a:r>
              <a:rPr lang="en-GB" sz="2800" dirty="0" smtClean="0"/>
              <a:t>Summary of Space Projects</a:t>
            </a:r>
            <a:endParaRPr lang="en-US" sz="28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412776"/>
            <a:ext cx="5365750" cy="4597499"/>
          </a:xfrm>
        </p:spPr>
        <p:txBody>
          <a:bodyPr/>
          <a:lstStyle/>
          <a:p>
            <a:pPr marL="476250" indent="-476250" eaLnBrk="1" hangingPunct="1">
              <a:buFont typeface="Wingdings" pitchFamily="2" charset="2"/>
              <a:buChar char="q"/>
            </a:pPr>
            <a:r>
              <a:rPr lang="en-US" sz="1800" dirty="0" smtClean="0"/>
              <a:t>MPCV Crew Module (Chip IP to Honeywell, Services and Test Equipment to NASA and LMCO), Space Act Agreement with NASA</a:t>
            </a:r>
          </a:p>
          <a:p>
            <a:pPr marL="476250" indent="-476250" eaLnBrk="1" hangingPunct="1">
              <a:buFont typeface="Wingdings" pitchFamily="2" charset="2"/>
              <a:buChar char="q"/>
            </a:pPr>
            <a:r>
              <a:rPr lang="en-US" sz="1800" dirty="0" smtClean="0"/>
              <a:t>MPCV Service Module (ESA, </a:t>
            </a:r>
            <a:r>
              <a:rPr lang="en-US" sz="1800" dirty="0" err="1" smtClean="0"/>
              <a:t>Astrium</a:t>
            </a:r>
            <a:r>
              <a:rPr lang="en-US" sz="1800" dirty="0" smtClean="0"/>
              <a:t>-ST)</a:t>
            </a:r>
          </a:p>
          <a:p>
            <a:pPr marL="476250" indent="-476250" eaLnBrk="1" hangingPunct="1">
              <a:buFont typeface="Wingdings" pitchFamily="2" charset="2"/>
              <a:buChar char="q"/>
            </a:pPr>
            <a:r>
              <a:rPr lang="en-US" sz="1800" dirty="0" smtClean="0"/>
              <a:t>Next Launcher / Avionics-X (CNES / ESA)   </a:t>
            </a:r>
          </a:p>
          <a:p>
            <a:pPr marL="476250" indent="-476250" eaLnBrk="1" hangingPunct="1">
              <a:buFont typeface="Wingdings" pitchFamily="2" charset="2"/>
              <a:buChar char="q"/>
            </a:pPr>
            <a:r>
              <a:rPr lang="en-US" sz="1800" dirty="0" smtClean="0"/>
              <a:t>OBC-SA Demonstrator (DLR)</a:t>
            </a:r>
          </a:p>
          <a:p>
            <a:pPr marL="476250" indent="-476250" eaLnBrk="1" hangingPunct="1">
              <a:buFont typeface="Wingdings" pitchFamily="2" charset="2"/>
              <a:buChar char="q"/>
            </a:pPr>
            <a:r>
              <a:rPr lang="en-US" sz="1800" dirty="0" smtClean="0"/>
              <a:t>TRP for Building Blocks for Deterministic Ethernet (ESA ITT 7594) – with </a:t>
            </a:r>
            <a:r>
              <a:rPr lang="en-US" sz="1800" dirty="0" err="1" smtClean="0"/>
              <a:t>Astrium</a:t>
            </a:r>
            <a:r>
              <a:rPr lang="en-US" sz="1800" dirty="0" smtClean="0"/>
              <a:t>-ST</a:t>
            </a:r>
          </a:p>
          <a:p>
            <a:pPr marL="476250" indent="-476250" eaLnBrk="1" hangingPunct="1">
              <a:buFont typeface="Wingdings" pitchFamily="2" charset="2"/>
              <a:buChar char="q"/>
            </a:pPr>
            <a:r>
              <a:rPr lang="en-US" sz="1800" dirty="0" smtClean="0"/>
              <a:t>Launcher Avionics Studies (JAXA)</a:t>
            </a:r>
          </a:p>
        </p:txBody>
      </p:sp>
      <p:pic>
        <p:nvPicPr>
          <p:cNvPr id="19460" name="Picture 2" descr="http://i122.photobucket.com/albums/o263/Daneelo/ET%20other/Ariane-5-ES-ATV_c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571179"/>
            <a:ext cx="3024187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29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196975"/>
            <a:ext cx="38893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3" descr="landerBurnMed"/>
          <p:cNvPicPr>
            <a:picLocks noChangeAspect="1" noChangeArrowheads="1"/>
          </p:cNvPicPr>
          <p:nvPr/>
        </p:nvPicPr>
        <p:blipFill>
          <a:blip r:embed="rId4"/>
          <a:srcRect t="6598"/>
          <a:stretch>
            <a:fillRect/>
          </a:stretch>
        </p:blipFill>
        <p:spPr bwMode="auto">
          <a:xfrm>
            <a:off x="4572000" y="1196975"/>
            <a:ext cx="39608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4" descr="A_380_meeting"/>
          <p:cNvPicPr>
            <a:picLocks noChangeAspect="1" noChangeArrowheads="1"/>
          </p:cNvPicPr>
          <p:nvPr/>
        </p:nvPicPr>
        <p:blipFill>
          <a:blip r:embed="rId5"/>
          <a:srcRect b="12502"/>
          <a:stretch>
            <a:fillRect/>
          </a:stretch>
        </p:blipFill>
        <p:spPr bwMode="auto">
          <a:xfrm>
            <a:off x="4572000" y="3716338"/>
            <a:ext cx="3960813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 descr="A8"/>
          <p:cNvPicPr>
            <a:picLocks noChangeAspect="1" noChangeArrowheads="1"/>
          </p:cNvPicPr>
          <p:nvPr/>
        </p:nvPicPr>
        <p:blipFill>
          <a:blip r:embed="rId6"/>
          <a:srcRect l="3836" r="3035"/>
          <a:stretch>
            <a:fillRect/>
          </a:stretch>
        </p:blipFill>
        <p:spPr bwMode="auto">
          <a:xfrm>
            <a:off x="611188" y="3716338"/>
            <a:ext cx="3889375" cy="2376487"/>
          </a:xfrm>
          <a:prstGeom prst="rect">
            <a:avLst/>
          </a:prstGeom>
          <a:solidFill>
            <a:srgbClr val="0072BD"/>
          </a:solidFill>
          <a:ln w="9525">
            <a:noFill/>
            <a:miter lim="800000"/>
            <a:headEnd/>
            <a:tailEnd/>
          </a:ln>
        </p:spPr>
      </p:pic>
      <p:grpSp>
        <p:nvGrpSpPr>
          <p:cNvPr id="244742" name="Group 6"/>
          <p:cNvGrpSpPr>
            <a:grpSpLocks/>
          </p:cNvGrpSpPr>
          <p:nvPr/>
        </p:nvGrpSpPr>
        <p:grpSpPr bwMode="auto">
          <a:xfrm>
            <a:off x="1547813" y="2852738"/>
            <a:ext cx="6408737" cy="1511300"/>
            <a:chOff x="793" y="2069"/>
            <a:chExt cx="4037" cy="362"/>
          </a:xfrm>
        </p:grpSpPr>
        <p:sp>
          <p:nvSpPr>
            <p:cNvPr id="244743" name="AutoShape 7"/>
            <p:cNvSpPr>
              <a:spLocks noChangeArrowheads="1"/>
            </p:cNvSpPr>
            <p:nvPr/>
          </p:nvSpPr>
          <p:spPr bwMode="ltGray">
            <a:xfrm>
              <a:off x="793" y="2069"/>
              <a:ext cx="4037" cy="362"/>
            </a:xfrm>
            <a:prstGeom prst="flowChartAlternateProcess">
              <a:avLst/>
            </a:pr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/>
          </p:spPr>
          <p:txBody>
            <a:bodyPr lIns="0" tIns="0" rIns="0" bIns="0" anchor="ctr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defRPr/>
              </a:pPr>
              <a:endParaRPr lang="de-DE"/>
            </a:p>
          </p:txBody>
        </p:sp>
        <p:sp>
          <p:nvSpPr>
            <p:cNvPr id="43022" name="Rectangle 8"/>
            <p:cNvSpPr>
              <a:spLocks noChangeArrowheads="1"/>
            </p:cNvSpPr>
            <p:nvPr/>
          </p:nvSpPr>
          <p:spPr bwMode="black">
            <a:xfrm>
              <a:off x="896" y="2115"/>
              <a:ext cx="3844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/>
              <a:r>
                <a:rPr lang="de-AT" sz="3200" b="0">
                  <a:solidFill>
                    <a:srgbClr val="0072BD"/>
                  </a:solidFill>
                </a:rPr>
                <a:t>Reliable Networks &amp; </a:t>
              </a:r>
              <a:br>
                <a:rPr lang="de-AT" sz="3200" b="0">
                  <a:solidFill>
                    <a:srgbClr val="0072BD"/>
                  </a:solidFill>
                </a:rPr>
              </a:br>
              <a:r>
                <a:rPr lang="de-AT" sz="3200" b="0">
                  <a:solidFill>
                    <a:srgbClr val="0072BD"/>
                  </a:solidFill>
                </a:rPr>
                <a:t>Modular Safety Platforms </a:t>
              </a:r>
              <a:br>
                <a:rPr lang="de-AT" sz="3200" b="0">
                  <a:solidFill>
                    <a:srgbClr val="0072BD"/>
                  </a:solidFill>
                </a:rPr>
              </a:br>
              <a:r>
                <a:rPr lang="de-AT" sz="3200" b="0">
                  <a:solidFill>
                    <a:srgbClr val="0072BD"/>
                  </a:solidFill>
                </a:rPr>
                <a:t>from TTTech</a:t>
              </a:r>
            </a:p>
          </p:txBody>
        </p:sp>
      </p:grpSp>
      <p:sp>
        <p:nvSpPr>
          <p:cNvPr id="43014" name="Rectangle 9"/>
          <p:cNvSpPr>
            <a:spLocks noGrp="1" noChangeArrowheads="1"/>
          </p:cNvSpPr>
          <p:nvPr>
            <p:ph type="title"/>
          </p:nvPr>
        </p:nvSpPr>
        <p:spPr>
          <a:xfrm>
            <a:off x="358775" y="104726"/>
            <a:ext cx="5726113" cy="876002"/>
          </a:xfrm>
        </p:spPr>
        <p:txBody>
          <a:bodyPr/>
          <a:lstStyle/>
          <a:p>
            <a:pPr eaLnBrk="1" hangingPunct="1"/>
            <a:r>
              <a:rPr lang="en-US" sz="2800" smtClean="0"/>
              <a:t>What They Have in Common …</a:t>
            </a:r>
          </a:p>
        </p:txBody>
      </p:sp>
      <p:sp>
        <p:nvSpPr>
          <p:cNvPr id="43015" name="AutoShape 10"/>
          <p:cNvSpPr>
            <a:spLocks noChangeArrowheads="1"/>
          </p:cNvSpPr>
          <p:nvPr/>
        </p:nvSpPr>
        <p:spPr bwMode="ltGray">
          <a:xfrm>
            <a:off x="684213" y="1268413"/>
            <a:ext cx="936625" cy="215900"/>
          </a:xfrm>
          <a:prstGeom prst="flowChartAlternateProcess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>
              <a:spcBef>
                <a:spcPct val="50000"/>
              </a:spcBef>
            </a:pPr>
            <a:r>
              <a:rPr lang="de-AT" sz="1200">
                <a:solidFill>
                  <a:schemeClr val="tx1"/>
                </a:solidFill>
              </a:rPr>
              <a:t>Boeing 787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3016" name="AutoShape 11"/>
          <p:cNvSpPr>
            <a:spLocks noChangeArrowheads="1"/>
          </p:cNvSpPr>
          <p:nvPr/>
        </p:nvSpPr>
        <p:spPr bwMode="ltGray">
          <a:xfrm>
            <a:off x="7524750" y="1268413"/>
            <a:ext cx="936625" cy="215900"/>
          </a:xfrm>
          <a:prstGeom prst="flowChartAlternateProcess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>
              <a:spcBef>
                <a:spcPct val="50000"/>
              </a:spcBef>
            </a:pPr>
            <a:r>
              <a:rPr lang="de-AT" sz="1200">
                <a:solidFill>
                  <a:schemeClr val="tx1"/>
                </a:solidFill>
              </a:rPr>
              <a:t>NASA Orion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3017" name="AutoShape 12"/>
          <p:cNvSpPr>
            <a:spLocks noChangeArrowheads="1"/>
          </p:cNvSpPr>
          <p:nvPr/>
        </p:nvSpPr>
        <p:spPr bwMode="ltGray">
          <a:xfrm>
            <a:off x="684213" y="5805488"/>
            <a:ext cx="936625" cy="215900"/>
          </a:xfrm>
          <a:prstGeom prst="flowChartAlternateProcess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>
              <a:spcBef>
                <a:spcPct val="50000"/>
              </a:spcBef>
            </a:pPr>
            <a:r>
              <a:rPr lang="de-AT" sz="1200">
                <a:solidFill>
                  <a:schemeClr val="tx1"/>
                </a:solidFill>
              </a:rPr>
              <a:t>Audi A8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3018" name="AutoShape 13"/>
          <p:cNvSpPr>
            <a:spLocks noChangeArrowheads="1"/>
          </p:cNvSpPr>
          <p:nvPr/>
        </p:nvSpPr>
        <p:spPr bwMode="ltGray">
          <a:xfrm>
            <a:off x="7235825" y="5805488"/>
            <a:ext cx="1225550" cy="215900"/>
          </a:xfrm>
          <a:prstGeom prst="flowChartAlternateProcess">
            <a:avLst/>
          </a:prstGeom>
          <a:solidFill>
            <a:schemeClr val="bg1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>
              <a:spcBef>
                <a:spcPct val="50000"/>
              </a:spcBef>
            </a:pPr>
            <a:r>
              <a:rPr lang="de-AT" sz="1200">
                <a:solidFill>
                  <a:schemeClr val="tx1"/>
                </a:solidFill>
              </a:rPr>
              <a:t>Airbus A380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3020" name="Rectangle 16"/>
          <p:cNvSpPr>
            <a:spLocks noChangeArrowheads="1"/>
          </p:cNvSpPr>
          <p:nvPr/>
        </p:nvSpPr>
        <p:spPr bwMode="auto">
          <a:xfrm>
            <a:off x="6837363" y="6477000"/>
            <a:ext cx="2159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200" b="0">
                <a:solidFill>
                  <a:srgbClr val="0093D0"/>
                </a:solidFill>
              </a:rPr>
              <a:t>Page </a:t>
            </a:r>
            <a:fld id="{FB3325A0-EBB4-4691-A8A8-ABF066338BEB}" type="slidenum">
              <a:rPr lang="en-US" sz="1200" b="0">
                <a:solidFill>
                  <a:srgbClr val="0093D0"/>
                </a:solidFill>
              </a:rPr>
              <a:pPr algn="r"/>
              <a:t>3</a:t>
            </a:fld>
            <a:endParaRPr lang="en-US" sz="1200" b="0">
              <a:solidFill>
                <a:srgbClr val="0093D0"/>
              </a:solidFill>
            </a:endParaRPr>
          </a:p>
          <a:p>
            <a:pPr algn="r"/>
            <a:endParaRPr lang="en-US" sz="1200" b="0">
              <a:solidFill>
                <a:srgbClr val="0093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4527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4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4213" y="3627834"/>
            <a:ext cx="7702550" cy="2765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de-AT"/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116632"/>
            <a:ext cx="7021513" cy="864096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TTTech Group:</a:t>
            </a:r>
            <a:br>
              <a:rPr lang="en-US" sz="2800" dirty="0" smtClean="0"/>
            </a:br>
            <a:r>
              <a:rPr lang="en-US" sz="2800" dirty="0" smtClean="0"/>
              <a:t>Capabilities &amp; Markets</a:t>
            </a:r>
          </a:p>
        </p:txBody>
      </p:sp>
      <p:pic>
        <p:nvPicPr>
          <p:cNvPr id="7172" name="Picture 4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3588" y="1978422"/>
            <a:ext cx="1592262" cy="9652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</p:pic>
      <p:pic>
        <p:nvPicPr>
          <p:cNvPr id="7173" name="Picture 5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8750" y="1980009"/>
            <a:ext cx="1406525" cy="9604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</p:pic>
      <p:pic>
        <p:nvPicPr>
          <p:cNvPr id="7174" name="Picture 6" descr="Baumaschinen_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2000647"/>
            <a:ext cx="1655763" cy="9525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/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755650" y="1210072"/>
            <a:ext cx="1584325" cy="646112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de-AT" sz="1800">
                <a:solidFill>
                  <a:schemeClr val="tx1"/>
                </a:solidFill>
              </a:rPr>
              <a:t>Aerospace &amp;</a:t>
            </a:r>
            <a:br>
              <a:rPr lang="de-AT" sz="1800">
                <a:solidFill>
                  <a:schemeClr val="tx1"/>
                </a:solidFill>
              </a:rPr>
            </a:br>
            <a:r>
              <a:rPr lang="de-AT" sz="1800">
                <a:solidFill>
                  <a:schemeClr val="tx1"/>
                </a:solidFill>
              </a:rPr>
              <a:t>Defense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698750" y="1210072"/>
            <a:ext cx="1441450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de-AT" sz="1800">
                <a:solidFill>
                  <a:schemeClr val="tx1"/>
                </a:solidFill>
              </a:rPr>
              <a:t>Automotive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6156325" y="1210072"/>
            <a:ext cx="1655763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de-AT" sz="1800">
                <a:solidFill>
                  <a:schemeClr val="tx1"/>
                </a:solidFill>
              </a:rPr>
              <a:t>Off-Highway</a:t>
            </a:r>
          </a:p>
        </p:txBody>
      </p:sp>
      <p:pic>
        <p:nvPicPr>
          <p:cNvPr id="248843" name="Picture 11" descr="TTP-Disturbance Node-small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363" y="5170884"/>
            <a:ext cx="431800" cy="3873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/>
        </p:spPr>
      </p:pic>
      <p:pic>
        <p:nvPicPr>
          <p:cNvPr id="45066" name="Picture 12" descr="box-transparen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96188" y="5097859"/>
            <a:ext cx="4318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7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6100" y="5026422"/>
            <a:ext cx="33496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8" name="Picture 14" descr="view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51500" y="5026422"/>
            <a:ext cx="7699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9" name="Picture 1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88125" y="5026422"/>
            <a:ext cx="8461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3" name="AutoShape 16"/>
          <p:cNvSpPr>
            <a:spLocks noChangeArrowheads="1"/>
          </p:cNvSpPr>
          <p:nvPr/>
        </p:nvSpPr>
        <p:spPr bwMode="auto">
          <a:xfrm>
            <a:off x="1258888" y="2937272"/>
            <a:ext cx="792162" cy="576262"/>
          </a:xfrm>
          <a:prstGeom prst="upArrow">
            <a:avLst>
              <a:gd name="adj1" fmla="val 49898"/>
              <a:gd name="adj2" fmla="val 4765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vert="eaVert"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de-AT"/>
          </a:p>
        </p:txBody>
      </p:sp>
      <p:sp>
        <p:nvSpPr>
          <p:cNvPr id="7184" name="AutoShape 17"/>
          <p:cNvSpPr>
            <a:spLocks noChangeArrowheads="1"/>
          </p:cNvSpPr>
          <p:nvPr/>
        </p:nvSpPr>
        <p:spPr bwMode="auto">
          <a:xfrm>
            <a:off x="3130550" y="2937272"/>
            <a:ext cx="792163" cy="576262"/>
          </a:xfrm>
          <a:prstGeom prst="upArrow">
            <a:avLst>
              <a:gd name="adj1" fmla="val 49898"/>
              <a:gd name="adj2" fmla="val 4765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vert="eaVert"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de-AT"/>
          </a:p>
        </p:txBody>
      </p:sp>
      <p:sp>
        <p:nvSpPr>
          <p:cNvPr id="7185" name="AutoShape 18"/>
          <p:cNvSpPr>
            <a:spLocks noChangeArrowheads="1"/>
          </p:cNvSpPr>
          <p:nvPr/>
        </p:nvSpPr>
        <p:spPr bwMode="auto">
          <a:xfrm>
            <a:off x="4787900" y="2937272"/>
            <a:ext cx="792163" cy="576262"/>
          </a:xfrm>
          <a:prstGeom prst="upArrow">
            <a:avLst>
              <a:gd name="adj1" fmla="val 49898"/>
              <a:gd name="adj2" fmla="val 4765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vert="eaVert"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de-AT"/>
          </a:p>
        </p:txBody>
      </p:sp>
      <p:sp>
        <p:nvSpPr>
          <p:cNvPr id="7186" name="AutoShape 19"/>
          <p:cNvSpPr>
            <a:spLocks noChangeArrowheads="1"/>
          </p:cNvSpPr>
          <p:nvPr/>
        </p:nvSpPr>
        <p:spPr bwMode="auto">
          <a:xfrm>
            <a:off x="6877050" y="2937272"/>
            <a:ext cx="792163" cy="576262"/>
          </a:xfrm>
          <a:prstGeom prst="upArrow">
            <a:avLst>
              <a:gd name="adj1" fmla="val 49898"/>
              <a:gd name="adj2" fmla="val 4765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vert="eaVert"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de-AT"/>
          </a:p>
        </p:txBody>
      </p:sp>
      <p:pic>
        <p:nvPicPr>
          <p:cNvPr id="45074" name="Picture 20" descr="ttp-transparent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27088" y="5242156"/>
            <a:ext cx="348777" cy="31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5" name="Picture 22" descr="chip-transparent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63938" y="5026422"/>
            <a:ext cx="57785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6" name="Picture 23" descr="TTTech-logo-blu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04875" y="3802459"/>
            <a:ext cx="117316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77" name="Text Box 24"/>
          <p:cNvSpPr txBox="1">
            <a:spLocks noChangeArrowheads="1"/>
          </p:cNvSpPr>
          <p:nvPr/>
        </p:nvSpPr>
        <p:spPr bwMode="auto">
          <a:xfrm>
            <a:off x="2151063" y="3657997"/>
            <a:ext cx="44783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Globally leading know-how and products for</a:t>
            </a:r>
            <a:br>
              <a:rPr lang="en-US" sz="1600">
                <a:solidFill>
                  <a:schemeClr val="tx1"/>
                </a:solidFill>
              </a:rPr>
            </a:br>
            <a:r>
              <a:rPr lang="en-US" sz="1600">
                <a:solidFill>
                  <a:schemeClr val="tx1"/>
                </a:solidFill>
              </a:rPr>
              <a:t>reliable embedded controls</a:t>
            </a:r>
          </a:p>
        </p:txBody>
      </p:sp>
      <p:sp>
        <p:nvSpPr>
          <p:cNvPr id="45078" name="Rectangle 25"/>
          <p:cNvSpPr>
            <a:spLocks noChangeArrowheads="1"/>
          </p:cNvSpPr>
          <p:nvPr/>
        </p:nvSpPr>
        <p:spPr bwMode="auto">
          <a:xfrm>
            <a:off x="900113" y="4329509"/>
            <a:ext cx="13573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Support/</a:t>
            </a:r>
            <a:br>
              <a:rPr lang="en-US" sz="1600">
                <a:solidFill>
                  <a:schemeClr val="tx1"/>
                </a:solidFill>
              </a:rPr>
            </a:br>
            <a:r>
              <a:rPr lang="en-US" sz="1600">
                <a:solidFill>
                  <a:schemeClr val="tx1"/>
                </a:solidFill>
              </a:rPr>
              <a:t>Engineering</a:t>
            </a:r>
          </a:p>
        </p:txBody>
      </p:sp>
      <p:sp>
        <p:nvSpPr>
          <p:cNvPr id="45079" name="Rectangle 26"/>
          <p:cNvSpPr>
            <a:spLocks noChangeArrowheads="1"/>
          </p:cNvSpPr>
          <p:nvPr/>
        </p:nvSpPr>
        <p:spPr bwMode="auto">
          <a:xfrm>
            <a:off x="2771775" y="4305697"/>
            <a:ext cx="2232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Safety Relevant</a:t>
            </a:r>
            <a:br>
              <a:rPr lang="en-US" sz="1600">
                <a:solidFill>
                  <a:schemeClr val="tx1"/>
                </a:solidFill>
              </a:rPr>
            </a:br>
            <a:r>
              <a:rPr lang="en-US" sz="1600">
                <a:solidFill>
                  <a:schemeClr val="tx1"/>
                </a:solidFill>
              </a:rPr>
              <a:t>Embedded Software</a:t>
            </a:r>
          </a:p>
        </p:txBody>
      </p:sp>
      <p:sp>
        <p:nvSpPr>
          <p:cNvPr id="45080" name="Rectangle 27"/>
          <p:cNvSpPr>
            <a:spLocks noChangeArrowheads="1"/>
          </p:cNvSpPr>
          <p:nvPr/>
        </p:nvSpPr>
        <p:spPr bwMode="auto">
          <a:xfrm>
            <a:off x="5003800" y="4315222"/>
            <a:ext cx="1655763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Development Tools</a:t>
            </a:r>
          </a:p>
          <a:p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5081" name="Rectangle 28"/>
          <p:cNvSpPr>
            <a:spLocks noChangeArrowheads="1"/>
          </p:cNvSpPr>
          <p:nvPr/>
        </p:nvSpPr>
        <p:spPr bwMode="auto">
          <a:xfrm>
            <a:off x="6804025" y="4337447"/>
            <a:ext cx="12795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Hardware/</a:t>
            </a:r>
            <a:br>
              <a:rPr lang="en-US" sz="1600">
                <a:solidFill>
                  <a:schemeClr val="tx1"/>
                </a:solidFill>
              </a:rPr>
            </a:br>
            <a:r>
              <a:rPr lang="en-US" sz="1600">
                <a:solidFill>
                  <a:schemeClr val="tx1"/>
                </a:solidFill>
              </a:rPr>
              <a:t>Electronics</a:t>
            </a:r>
          </a:p>
        </p:txBody>
      </p:sp>
      <p:sp>
        <p:nvSpPr>
          <p:cNvPr id="45082" name="Rectangle 29"/>
          <p:cNvSpPr>
            <a:spLocks noChangeArrowheads="1"/>
          </p:cNvSpPr>
          <p:nvPr/>
        </p:nvSpPr>
        <p:spPr bwMode="auto">
          <a:xfrm>
            <a:off x="900113" y="5745559"/>
            <a:ext cx="13684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Chip Design</a:t>
            </a:r>
            <a:br>
              <a:rPr lang="en-US" sz="1600">
                <a:solidFill>
                  <a:schemeClr val="tx1"/>
                </a:solidFill>
              </a:rPr>
            </a:br>
            <a:r>
              <a:rPr lang="en-US" sz="1600">
                <a:solidFill>
                  <a:schemeClr val="tx1"/>
                </a:solidFill>
              </a:rPr>
              <a:t>to Silicon</a:t>
            </a:r>
          </a:p>
        </p:txBody>
      </p:sp>
      <p:sp>
        <p:nvSpPr>
          <p:cNvPr id="45083" name="Rectangle 30"/>
          <p:cNvSpPr>
            <a:spLocks noChangeArrowheads="1"/>
          </p:cNvSpPr>
          <p:nvPr/>
        </p:nvSpPr>
        <p:spPr bwMode="auto">
          <a:xfrm>
            <a:off x="2771775" y="5729684"/>
            <a:ext cx="1755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Networking incl.</a:t>
            </a:r>
            <a:br>
              <a:rPr lang="en-US" sz="1600">
                <a:solidFill>
                  <a:schemeClr val="tx1"/>
                </a:solidFill>
              </a:rPr>
            </a:br>
            <a:r>
              <a:rPr lang="en-US" sz="1600">
                <a:solidFill>
                  <a:schemeClr val="tx1"/>
                </a:solidFill>
              </a:rPr>
              <a:t>Physical Layer</a:t>
            </a:r>
          </a:p>
        </p:txBody>
      </p:sp>
      <p:sp>
        <p:nvSpPr>
          <p:cNvPr id="45084" name="Rectangle 31"/>
          <p:cNvSpPr>
            <a:spLocks noChangeArrowheads="1"/>
          </p:cNvSpPr>
          <p:nvPr/>
        </p:nvSpPr>
        <p:spPr bwMode="auto">
          <a:xfrm>
            <a:off x="4932363" y="5769372"/>
            <a:ext cx="1504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Testing Tools</a:t>
            </a:r>
          </a:p>
        </p:txBody>
      </p:sp>
      <p:sp>
        <p:nvSpPr>
          <p:cNvPr id="45085" name="Rectangle 32"/>
          <p:cNvSpPr>
            <a:spLocks noChangeArrowheads="1"/>
          </p:cNvSpPr>
          <p:nvPr/>
        </p:nvSpPr>
        <p:spPr bwMode="auto">
          <a:xfrm>
            <a:off x="6804025" y="5713809"/>
            <a:ext cx="1371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Safety/</a:t>
            </a:r>
            <a:br>
              <a:rPr lang="en-US" sz="1600">
                <a:solidFill>
                  <a:schemeClr val="tx1"/>
                </a:solidFill>
              </a:rPr>
            </a:br>
            <a:r>
              <a:rPr lang="en-US" sz="1600">
                <a:solidFill>
                  <a:schemeClr val="tx1"/>
                </a:solidFill>
              </a:rPr>
              <a:t>Certification</a:t>
            </a:r>
          </a:p>
        </p:txBody>
      </p:sp>
      <p:pic>
        <p:nvPicPr>
          <p:cNvPr id="45086" name="Picture 33" descr="TTEthernet-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476053" y="5242156"/>
            <a:ext cx="2015827" cy="28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87" name="Rectangle 34"/>
          <p:cNvSpPr>
            <a:spLocks noChangeArrowheads="1"/>
          </p:cNvSpPr>
          <p:nvPr/>
        </p:nvSpPr>
        <p:spPr bwMode="auto">
          <a:xfrm>
            <a:off x="900113" y="4305697"/>
            <a:ext cx="1368425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de-AT"/>
          </a:p>
        </p:txBody>
      </p:sp>
      <p:sp>
        <p:nvSpPr>
          <p:cNvPr id="45088" name="Rectangle 35"/>
          <p:cNvSpPr>
            <a:spLocks noChangeArrowheads="1"/>
          </p:cNvSpPr>
          <p:nvPr/>
        </p:nvSpPr>
        <p:spPr bwMode="auto">
          <a:xfrm>
            <a:off x="900113" y="5674122"/>
            <a:ext cx="1368425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de-AT"/>
          </a:p>
        </p:txBody>
      </p:sp>
      <p:sp>
        <p:nvSpPr>
          <p:cNvPr id="45089" name="Rectangle 36"/>
          <p:cNvSpPr>
            <a:spLocks noChangeArrowheads="1"/>
          </p:cNvSpPr>
          <p:nvPr/>
        </p:nvSpPr>
        <p:spPr bwMode="auto">
          <a:xfrm>
            <a:off x="2771775" y="4305697"/>
            <a:ext cx="2087563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de-AT"/>
          </a:p>
        </p:txBody>
      </p:sp>
      <p:sp>
        <p:nvSpPr>
          <p:cNvPr id="45090" name="Rectangle 37"/>
          <p:cNvSpPr>
            <a:spLocks noChangeArrowheads="1"/>
          </p:cNvSpPr>
          <p:nvPr/>
        </p:nvSpPr>
        <p:spPr bwMode="auto">
          <a:xfrm>
            <a:off x="2771775" y="5674122"/>
            <a:ext cx="2087563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de-AT"/>
          </a:p>
        </p:txBody>
      </p:sp>
      <p:sp>
        <p:nvSpPr>
          <p:cNvPr id="45091" name="Rectangle 38"/>
          <p:cNvSpPr>
            <a:spLocks noChangeArrowheads="1"/>
          </p:cNvSpPr>
          <p:nvPr/>
        </p:nvSpPr>
        <p:spPr bwMode="auto">
          <a:xfrm>
            <a:off x="5003800" y="4305697"/>
            <a:ext cx="1439863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de-AT"/>
          </a:p>
        </p:txBody>
      </p:sp>
      <p:sp>
        <p:nvSpPr>
          <p:cNvPr id="45092" name="Rectangle 39"/>
          <p:cNvSpPr>
            <a:spLocks noChangeArrowheads="1"/>
          </p:cNvSpPr>
          <p:nvPr/>
        </p:nvSpPr>
        <p:spPr bwMode="auto">
          <a:xfrm>
            <a:off x="6732588" y="4305697"/>
            <a:ext cx="1439862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de-AT"/>
          </a:p>
        </p:txBody>
      </p:sp>
      <p:sp>
        <p:nvSpPr>
          <p:cNvPr id="45093" name="Rectangle 40"/>
          <p:cNvSpPr>
            <a:spLocks noChangeArrowheads="1"/>
          </p:cNvSpPr>
          <p:nvPr/>
        </p:nvSpPr>
        <p:spPr bwMode="auto">
          <a:xfrm>
            <a:off x="6732588" y="5689997"/>
            <a:ext cx="1439862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de-AT"/>
          </a:p>
        </p:txBody>
      </p:sp>
      <p:sp>
        <p:nvSpPr>
          <p:cNvPr id="45094" name="Rectangle 41"/>
          <p:cNvSpPr>
            <a:spLocks noChangeArrowheads="1"/>
          </p:cNvSpPr>
          <p:nvPr/>
        </p:nvSpPr>
        <p:spPr bwMode="auto">
          <a:xfrm>
            <a:off x="5003800" y="5674122"/>
            <a:ext cx="1439863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de-AT"/>
          </a:p>
        </p:txBody>
      </p:sp>
      <p:pic>
        <p:nvPicPr>
          <p:cNvPr id="7208" name="Picture 42" descr="wind_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427538" y="1981597"/>
            <a:ext cx="1406525" cy="977900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/>
        </p:spPr>
      </p:pic>
      <p:sp>
        <p:nvSpPr>
          <p:cNvPr id="7209" name="Rectangle 43"/>
          <p:cNvSpPr>
            <a:spLocks noChangeArrowheads="1"/>
          </p:cNvSpPr>
          <p:nvPr/>
        </p:nvSpPr>
        <p:spPr bwMode="auto">
          <a:xfrm>
            <a:off x="4418013" y="1210072"/>
            <a:ext cx="1449387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de-AT" sz="1800">
                <a:solidFill>
                  <a:schemeClr val="tx1"/>
                </a:solidFill>
              </a:rPr>
              <a:t>Industrial</a:t>
            </a:r>
          </a:p>
        </p:txBody>
      </p:sp>
    </p:spTree>
    <p:extLst>
      <p:ext uri="{BB962C8B-B14F-4D97-AF65-F5344CB8AC3E}">
        <p14:creationId xmlns:p14="http://schemas.microsoft.com/office/powerpoint/2010/main" val="16820159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ttethernet-c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63" y="1876425"/>
            <a:ext cx="377825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528" y="-27384"/>
            <a:ext cx="6229450" cy="1008063"/>
          </a:xfrm>
        </p:spPr>
        <p:txBody>
          <a:bodyPr/>
          <a:lstStyle/>
          <a:p>
            <a:pPr eaLnBrk="1" hangingPunct="1"/>
            <a:r>
              <a:rPr lang="en-US" sz="2800" dirty="0" err="1" smtClean="0"/>
              <a:t>TTEthernet</a:t>
            </a:r>
            <a:r>
              <a:rPr lang="en-US" sz="2800" dirty="0" smtClean="0"/>
              <a:t>: Integrated Service Delivery in a Single Ethernet Network</a:t>
            </a:r>
          </a:p>
        </p:txBody>
      </p:sp>
      <p:sp>
        <p:nvSpPr>
          <p:cNvPr id="11268" name="AutoShape 3"/>
          <p:cNvSpPr>
            <a:spLocks noChangeArrowheads="1"/>
          </p:cNvSpPr>
          <p:nvPr/>
        </p:nvSpPr>
        <p:spPr bwMode="ltGray">
          <a:xfrm>
            <a:off x="468313" y="4760913"/>
            <a:ext cx="3240087" cy="900112"/>
          </a:xfrm>
          <a:prstGeom prst="homePlate">
            <a:avLst>
              <a:gd name="adj" fmla="val 45996"/>
            </a:avLst>
          </a:prstGeom>
          <a:solidFill>
            <a:schemeClr val="bg1"/>
          </a:solidFill>
          <a:ln w="12700">
            <a:solidFill>
              <a:srgbClr val="0093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82563" indent="-90488" eaLnBrk="0" hangingPunct="0">
              <a:spcBef>
                <a:spcPct val="25000"/>
              </a:spcBef>
            </a:pPr>
            <a:r>
              <a:rPr lang="en-US" sz="1800">
                <a:ea typeface="ＭＳ Ｐゴシック" charset="-128"/>
                <a:cs typeface="Arial" charset="0"/>
              </a:rPr>
              <a:t>Ethernet (Best Effort)</a:t>
            </a:r>
          </a:p>
          <a:p>
            <a:pPr marL="182563" indent="-90488" eaLnBrk="0" hangingPunct="0">
              <a:spcBef>
                <a:spcPct val="25000"/>
              </a:spcBef>
              <a:buFontTx/>
              <a:buChar char="•"/>
            </a:pP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IEEE 802.3 standard traffic</a:t>
            </a:r>
          </a:p>
          <a:p>
            <a:pPr marL="182563" indent="-90488" eaLnBrk="0" hangingPunct="0">
              <a:spcBef>
                <a:spcPct val="25000"/>
              </a:spcBef>
              <a:buFontTx/>
              <a:buChar char="•"/>
            </a:pP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Best effort (IP)</a:t>
            </a:r>
          </a:p>
        </p:txBody>
      </p:sp>
      <p:sp>
        <p:nvSpPr>
          <p:cNvPr id="11269" name="AutoShape 4"/>
          <p:cNvSpPr>
            <a:spLocks noChangeArrowheads="1"/>
          </p:cNvSpPr>
          <p:nvPr/>
        </p:nvSpPr>
        <p:spPr bwMode="ltGray">
          <a:xfrm>
            <a:off x="468313" y="3357563"/>
            <a:ext cx="3392487" cy="1295400"/>
          </a:xfrm>
          <a:prstGeom prst="homePlate">
            <a:avLst>
              <a:gd name="adj" fmla="val 33160"/>
            </a:avLst>
          </a:prstGeom>
          <a:solidFill>
            <a:schemeClr val="bg1"/>
          </a:solidFill>
          <a:ln w="12700">
            <a:solidFill>
              <a:srgbClr val="0093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82563" indent="-90488" eaLnBrk="0" hangingPunct="0">
              <a:spcBef>
                <a:spcPct val="25000"/>
              </a:spcBef>
            </a:pPr>
            <a:r>
              <a:rPr lang="en-US" sz="1800">
                <a:ea typeface="ＭＳ Ｐゴシック" charset="-128"/>
                <a:cs typeface="Arial" charset="0"/>
              </a:rPr>
              <a:t>Streaming (Time-Sensitive)</a:t>
            </a:r>
            <a:endParaRPr lang="en-US" sz="1400">
              <a:ea typeface="ＭＳ Ｐゴシック" charset="-128"/>
              <a:cs typeface="Arial" charset="0"/>
            </a:endParaRPr>
          </a:p>
          <a:p>
            <a:pPr marL="182563" indent="-90488" eaLnBrk="0" hangingPunct="0">
              <a:spcBef>
                <a:spcPct val="25000"/>
              </a:spcBef>
              <a:buFontTx/>
              <a:buChar char="•"/>
            </a:pP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ARINC 664 p7</a:t>
            </a:r>
          </a:p>
          <a:p>
            <a:pPr marL="182563" indent="-90488" eaLnBrk="0" hangingPunct="0">
              <a:spcBef>
                <a:spcPct val="25000"/>
              </a:spcBef>
              <a:buFontTx/>
              <a:buChar char="•"/>
            </a:pP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Rate-constrained</a:t>
            </a:r>
          </a:p>
          <a:p>
            <a:pPr marL="182563" indent="-90488" eaLnBrk="0" hangingPunct="0">
              <a:spcBef>
                <a:spcPct val="25000"/>
              </a:spcBef>
              <a:buFontTx/>
              <a:buChar char="•"/>
            </a:pP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Audio/video, payload data</a:t>
            </a:r>
          </a:p>
          <a:p>
            <a:pPr marL="182563" indent="-90488" eaLnBrk="0" hangingPunct="0">
              <a:spcBef>
                <a:spcPct val="25000"/>
              </a:spcBef>
              <a:buFontTx/>
              <a:buChar char="•"/>
            </a:pP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Sensor fusion</a:t>
            </a:r>
          </a:p>
        </p:txBody>
      </p:sp>
      <p:sp>
        <p:nvSpPr>
          <p:cNvPr id="11270" name="AutoShape 5"/>
          <p:cNvSpPr>
            <a:spLocks noChangeArrowheads="1"/>
          </p:cNvSpPr>
          <p:nvPr/>
        </p:nvSpPr>
        <p:spPr bwMode="ltGray">
          <a:xfrm>
            <a:off x="468313" y="1619250"/>
            <a:ext cx="3384550" cy="1593850"/>
          </a:xfrm>
          <a:prstGeom prst="homePlate">
            <a:avLst>
              <a:gd name="adj" fmla="val 29120"/>
            </a:avLst>
          </a:prstGeom>
          <a:solidFill>
            <a:schemeClr val="bg1"/>
          </a:solidFill>
          <a:ln w="12700">
            <a:solidFill>
              <a:srgbClr val="0093D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82563" indent="-90488" eaLnBrk="0" hangingPunct="0">
              <a:spcBef>
                <a:spcPct val="25000"/>
              </a:spcBef>
            </a:pPr>
            <a:r>
              <a:rPr lang="en-US" sz="1800">
                <a:ea typeface="ＭＳ Ｐゴシック" charset="-128"/>
                <a:cs typeface="Arial" charset="0"/>
              </a:rPr>
              <a:t>Synchronous (Time-Critical)</a:t>
            </a:r>
          </a:p>
          <a:p>
            <a:pPr marL="182563" indent="-90488" eaLnBrk="0" hangingPunct="0">
              <a:spcBef>
                <a:spcPct val="25000"/>
              </a:spcBef>
              <a:buFontTx/>
              <a:buChar char="•"/>
            </a:pPr>
            <a:r>
              <a:rPr lang="en-US" sz="1200" b="1">
                <a:solidFill>
                  <a:srgbClr val="414141"/>
                </a:solidFill>
                <a:ea typeface="ＭＳ Ｐゴシック" charset="-128"/>
                <a:cs typeface="Arial" charset="0"/>
              </a:rPr>
              <a:t>Time-triggered Ethernet </a:t>
            </a: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–</a:t>
            </a:r>
            <a:b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</a:b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SAE AS6802 clock synchronization</a:t>
            </a:r>
            <a:b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</a:b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Real-time control with ultra-low latency</a:t>
            </a:r>
          </a:p>
          <a:p>
            <a:pPr marL="182563" indent="-90488" eaLnBrk="0" hangingPunct="0">
              <a:spcBef>
                <a:spcPct val="25000"/>
              </a:spcBef>
              <a:buFontTx/>
              <a:buChar char="•"/>
            </a:pP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Fault-tolerance</a:t>
            </a:r>
          </a:p>
          <a:p>
            <a:pPr marL="182563" indent="-90488" eaLnBrk="0" hangingPunct="0">
              <a:spcBef>
                <a:spcPct val="25000"/>
              </a:spcBef>
              <a:buFontTx/>
              <a:buChar char="•"/>
            </a:pPr>
            <a:r>
              <a:rPr lang="en-US" sz="1200">
                <a:solidFill>
                  <a:srgbClr val="414141"/>
                </a:solidFill>
                <a:ea typeface="ＭＳ Ｐゴシック" charset="-128"/>
                <a:cs typeface="Arial" charset="0"/>
              </a:rPr>
              <a:t>Safety-critical systems</a:t>
            </a:r>
          </a:p>
        </p:txBody>
      </p:sp>
      <p:sp>
        <p:nvSpPr>
          <p:cNvPr id="11271" name="AutoShape 7"/>
          <p:cNvSpPr>
            <a:spLocks/>
          </p:cNvSpPr>
          <p:nvPr/>
        </p:nvSpPr>
        <p:spPr bwMode="ltGray">
          <a:xfrm>
            <a:off x="4643438" y="2276475"/>
            <a:ext cx="215900" cy="720725"/>
          </a:xfrm>
          <a:prstGeom prst="leftBrace">
            <a:avLst>
              <a:gd name="adj1" fmla="val 36983"/>
              <a:gd name="adj2" fmla="val 50000"/>
            </a:avLst>
          </a:prstGeom>
          <a:noFill/>
          <a:ln w="19050">
            <a:solidFill>
              <a:srgbClr val="4141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1272" name="AutoShape 8"/>
          <p:cNvSpPr>
            <a:spLocks/>
          </p:cNvSpPr>
          <p:nvPr/>
        </p:nvSpPr>
        <p:spPr bwMode="ltGray">
          <a:xfrm>
            <a:off x="4643438" y="3357563"/>
            <a:ext cx="215900" cy="723900"/>
          </a:xfrm>
          <a:prstGeom prst="leftBrace">
            <a:avLst>
              <a:gd name="adj1" fmla="val 39692"/>
              <a:gd name="adj2" fmla="val 50000"/>
            </a:avLst>
          </a:prstGeom>
          <a:noFill/>
          <a:ln w="19050">
            <a:solidFill>
              <a:srgbClr val="4141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1273" name="AutoShape 9"/>
          <p:cNvSpPr>
            <a:spLocks/>
          </p:cNvSpPr>
          <p:nvPr/>
        </p:nvSpPr>
        <p:spPr bwMode="ltGray">
          <a:xfrm>
            <a:off x="4643438" y="4437063"/>
            <a:ext cx="215900" cy="723900"/>
          </a:xfrm>
          <a:prstGeom prst="leftBrace">
            <a:avLst>
              <a:gd name="adj1" fmla="val 39692"/>
              <a:gd name="adj2" fmla="val 50000"/>
            </a:avLst>
          </a:prstGeom>
          <a:noFill/>
          <a:ln w="19050">
            <a:solidFill>
              <a:srgbClr val="4141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1274" name="Line 11"/>
          <p:cNvSpPr>
            <a:spLocks noChangeShapeType="1"/>
          </p:cNvSpPr>
          <p:nvPr/>
        </p:nvSpPr>
        <p:spPr bwMode="ltGray">
          <a:xfrm flipV="1">
            <a:off x="3924300" y="3717925"/>
            <a:ext cx="647700" cy="258763"/>
          </a:xfrm>
          <a:prstGeom prst="line">
            <a:avLst/>
          </a:prstGeom>
          <a:noFill/>
          <a:ln w="19050">
            <a:solidFill>
              <a:srgbClr val="41414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1275" name="Line 12"/>
          <p:cNvSpPr>
            <a:spLocks noChangeShapeType="1"/>
          </p:cNvSpPr>
          <p:nvPr/>
        </p:nvSpPr>
        <p:spPr bwMode="ltGray">
          <a:xfrm>
            <a:off x="3924300" y="2349500"/>
            <a:ext cx="576263" cy="215900"/>
          </a:xfrm>
          <a:prstGeom prst="line">
            <a:avLst/>
          </a:prstGeom>
          <a:noFill/>
          <a:ln w="19050">
            <a:solidFill>
              <a:srgbClr val="41414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1276" name="Line 13"/>
          <p:cNvSpPr>
            <a:spLocks noChangeShapeType="1"/>
          </p:cNvSpPr>
          <p:nvPr/>
        </p:nvSpPr>
        <p:spPr bwMode="ltGray">
          <a:xfrm flipV="1">
            <a:off x="3851275" y="4797425"/>
            <a:ext cx="649288" cy="360363"/>
          </a:xfrm>
          <a:prstGeom prst="line">
            <a:avLst/>
          </a:prstGeom>
          <a:noFill/>
          <a:ln w="19050">
            <a:solidFill>
              <a:srgbClr val="41414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pic>
        <p:nvPicPr>
          <p:cNvPr id="11277" name="Picture 14"/>
          <p:cNvPicPr preferRelativeResize="0"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3242246" y="2060849"/>
            <a:ext cx="393650" cy="39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1278" name="Picture 14" descr="TTEthernet_whit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913" y="3481388"/>
            <a:ext cx="215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le 1"/>
          <p:cNvSpPr/>
          <p:nvPr/>
        </p:nvSpPr>
        <p:spPr bwMode="auto">
          <a:xfrm rot="1217519">
            <a:off x="5824916" y="1989461"/>
            <a:ext cx="3096344" cy="72008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5875">
            <a:solidFill>
              <a:srgbClr val="FF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Cross-Industry</a:t>
            </a:r>
          </a:p>
        </p:txBody>
      </p:sp>
    </p:spTree>
    <p:extLst>
      <p:ext uri="{BB962C8B-B14F-4D97-AF65-F5344CB8AC3E}">
        <p14:creationId xmlns:p14="http://schemas.microsoft.com/office/powerpoint/2010/main" val="17122486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260648"/>
            <a:ext cx="5399088" cy="689124"/>
          </a:xfrm>
        </p:spPr>
        <p:txBody>
          <a:bodyPr/>
          <a:lstStyle/>
          <a:p>
            <a:pPr eaLnBrk="1" hangingPunct="1"/>
            <a:r>
              <a:rPr lang="en-GB" sz="2800" dirty="0" smtClean="0"/>
              <a:t>Development of </a:t>
            </a:r>
            <a:r>
              <a:rPr lang="en-GB" sz="2800" dirty="0" err="1" smtClean="0"/>
              <a:t>TTEthernet</a:t>
            </a:r>
            <a:endParaRPr lang="en-US" sz="28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4" y="1268760"/>
            <a:ext cx="8605714" cy="5112568"/>
          </a:xfrm>
        </p:spPr>
        <p:txBody>
          <a:bodyPr/>
          <a:lstStyle/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2007ff: Partnership with Honeywell, development of first generation (“</a:t>
            </a:r>
            <a:r>
              <a:rPr lang="en-US" sz="1600" dirty="0" err="1" smtClean="0"/>
              <a:t>TTGbE</a:t>
            </a:r>
            <a:r>
              <a:rPr lang="en-US" sz="1600" dirty="0" smtClean="0"/>
              <a:t>”) subsequently used in MPCV/Orion program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2008: Introduction of </a:t>
            </a:r>
            <a:r>
              <a:rPr lang="en-US" sz="1600" baseline="30000" dirty="0" err="1" smtClean="0"/>
              <a:t>TTE</a:t>
            </a:r>
            <a:r>
              <a:rPr lang="en-US" sz="1600" dirty="0" err="1" smtClean="0"/>
              <a:t>Monitoring</a:t>
            </a:r>
            <a:r>
              <a:rPr lang="en-US" sz="1600" dirty="0" smtClean="0"/>
              <a:t> System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2009: Announcement of Space Act Agreement with NASA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2010ff: Projects for rotorcraft and other advanced aircraft in the Americas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2011ff: Major project with leading European defense company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2011ff: Development program with European wind power market leader  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Nov. 2011: Release of SAE standard AS6802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2012ff: Development of second generation, usage in automotive projects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2012-2013: Evaluation by </a:t>
            </a:r>
            <a:r>
              <a:rPr lang="en-US" sz="1600" dirty="0" err="1" smtClean="0"/>
              <a:t>Eurocopter</a:t>
            </a:r>
            <a:endParaRPr lang="en-US" sz="1600" dirty="0" smtClean="0"/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2013ff: Cooperation with chip manufacturers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2013: Start of cooperation with </a:t>
            </a:r>
            <a:r>
              <a:rPr lang="en-US" sz="1600" dirty="0" err="1" smtClean="0"/>
              <a:t>Astrium</a:t>
            </a:r>
            <a:r>
              <a:rPr lang="en-US" sz="1600" dirty="0"/>
              <a:t> </a:t>
            </a:r>
            <a:r>
              <a:rPr lang="en-US" sz="1600" dirty="0" smtClean="0"/>
              <a:t>and European space chip IP development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2014/2015: Expected IEEE standard, announcement of partnership with leading networking specialist</a:t>
            </a:r>
          </a:p>
          <a:p>
            <a:pPr marL="358775" indent="-358775" eaLnBrk="1" hangingPunct="1">
              <a:buFont typeface="Wingdings" pitchFamily="2" charset="2"/>
              <a:buChar char="q"/>
            </a:pPr>
            <a:r>
              <a:rPr lang="en-US" sz="1600" dirty="0" smtClean="0"/>
              <a:t>Q1 2016: Release of European space graded ASIC (</a:t>
            </a:r>
            <a:r>
              <a:rPr lang="en-US" sz="1600" i="1" dirty="0" smtClean="0">
                <a:solidFill>
                  <a:srgbClr val="FF0000"/>
                </a:solidFill>
              </a:rPr>
              <a:t>pending on funding</a:t>
            </a:r>
            <a:r>
              <a:rPr lang="en-US" sz="16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2491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8"/>
          <p:cNvSpPr txBox="1">
            <a:spLocks noGrp="1" noChangeArrowheads="1"/>
          </p:cNvSpPr>
          <p:nvPr/>
        </p:nvSpPr>
        <p:spPr bwMode="black">
          <a:xfrm>
            <a:off x="8153400" y="6597650"/>
            <a:ext cx="7096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r"/>
            <a:r>
              <a:rPr lang="de-DE" sz="1000" b="0">
                <a:solidFill>
                  <a:schemeClr val="bg1"/>
                </a:solidFill>
                <a:ea typeface="ＭＳ Ｐゴシック" pitchFamily="34" charset="-128"/>
              </a:rPr>
              <a:t>Page</a:t>
            </a:r>
            <a:r>
              <a:rPr lang="de-DE" sz="1000" b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fld id="{305EFA14-6197-4F3E-ABA5-696D83534681}" type="slidenum">
              <a:rPr lang="de-DE" sz="1000" b="0">
                <a:solidFill>
                  <a:schemeClr val="bg1"/>
                </a:solidFill>
                <a:ea typeface="ＭＳ Ｐゴシック" pitchFamily="34" charset="-128"/>
              </a:rPr>
              <a:pPr algn="r"/>
              <a:t>7</a:t>
            </a:fld>
            <a:endParaRPr lang="de-DE" sz="1000" b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47106" name="Picture 2" descr="landerBurn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052513"/>
            <a:ext cx="8137525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229225"/>
            <a:ext cx="5400675" cy="1295400"/>
          </a:xfrm>
        </p:spPr>
        <p:txBody>
          <a:bodyPr lIns="0" tIns="0" rIns="0" bIns="0"/>
          <a:lstStyle/>
          <a:p>
            <a:pPr marL="538163" lvl="1" eaLnBrk="1" hangingPunct="1">
              <a:lnSpc>
                <a:spcPct val="90000"/>
              </a:lnSpc>
              <a:buFontTx/>
              <a:buNone/>
            </a:pPr>
            <a:r>
              <a:rPr lang="en-US" sz="1600" smtClean="0">
                <a:solidFill>
                  <a:schemeClr val="bg1"/>
                </a:solidFill>
              </a:rPr>
              <a:t>	"We look forward to realizing the potential of TTEthernet technology development, which provides a high bandwidth avionics databus capability supporting future technology insertion.“</a:t>
            </a:r>
            <a:endParaRPr lang="en-US" sz="1600" i="1" smtClean="0">
              <a:solidFill>
                <a:schemeClr val="bg1"/>
              </a:solidFill>
            </a:endParaRPr>
          </a:p>
          <a:p>
            <a:pPr marL="538163" lvl="1" algn="r" eaLnBrk="1" hangingPunct="1">
              <a:lnSpc>
                <a:spcPct val="90000"/>
              </a:lnSpc>
              <a:buFontTx/>
              <a:buNone/>
            </a:pPr>
            <a:r>
              <a:rPr lang="en-US" sz="1600" i="1" smtClean="0">
                <a:solidFill>
                  <a:schemeClr val="bg1"/>
                </a:solidFill>
              </a:rPr>
              <a:t>NASA statement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60648"/>
            <a:ext cx="5399087" cy="864096"/>
          </a:xfrm>
        </p:spPr>
        <p:txBody>
          <a:bodyPr lIns="0" tIns="0" rIns="0" bIns="0" anchor="ctr"/>
          <a:lstStyle/>
          <a:p>
            <a:pPr eaLnBrk="1" hangingPunct="1"/>
            <a:r>
              <a:rPr lang="en-US" sz="2800" smtClean="0"/>
              <a:t>NASA MPCV and TTTech</a:t>
            </a:r>
          </a:p>
        </p:txBody>
      </p:sp>
      <p:pic>
        <p:nvPicPr>
          <p:cNvPr id="47109" name="Picture 6" descr="meat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1268413"/>
            <a:ext cx="7810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5" descr="TTEthernet-logo-whit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193CF"/>
              </a:clrFrom>
              <a:clrTo>
                <a:srgbClr val="0193C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6108700"/>
            <a:ext cx="1871663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AutoShape 7"/>
          <p:cNvSpPr>
            <a:spLocks noChangeArrowheads="1"/>
          </p:cNvSpPr>
          <p:nvPr/>
        </p:nvSpPr>
        <p:spPr bwMode="ltGray">
          <a:xfrm>
            <a:off x="395288" y="1196975"/>
            <a:ext cx="6624637" cy="12239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eaLnBrk="0" hangingPunct="0">
              <a:spcBef>
                <a:spcPct val="50000"/>
              </a:spcBef>
            </a:pPr>
            <a:r>
              <a:rPr lang="de-AT" sz="2400" b="0" dirty="0">
                <a:solidFill>
                  <a:srgbClr val="0093D0"/>
                </a:solidFill>
                <a:ea typeface="ＭＳ Ｐゴシック" pitchFamily="34" charset="-128"/>
              </a:rPr>
              <a:t>NASA Orion </a:t>
            </a:r>
            <a:r>
              <a:rPr lang="de-AT" sz="2400" b="0" dirty="0" err="1">
                <a:solidFill>
                  <a:srgbClr val="0093D0"/>
                </a:solidFill>
                <a:ea typeface="ＭＳ Ｐゴシック" pitchFamily="34" charset="-128"/>
              </a:rPr>
              <a:t>Spacecraft</a:t>
            </a:r>
            <a:r>
              <a:rPr lang="de-AT" sz="2400" b="0" dirty="0">
                <a:solidFill>
                  <a:srgbClr val="0093D0"/>
                </a:solidFill>
                <a:ea typeface="ＭＳ Ｐゴシック" pitchFamily="34" charset="-128"/>
              </a:rPr>
              <a:t>:</a:t>
            </a:r>
            <a:br>
              <a:rPr lang="de-AT" sz="2400" b="0" dirty="0">
                <a:solidFill>
                  <a:srgbClr val="0093D0"/>
                </a:solidFill>
                <a:ea typeface="ＭＳ Ｐゴシック" pitchFamily="34" charset="-128"/>
              </a:rPr>
            </a:b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TTEthernet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architecture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backbone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from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TTTech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to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enable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missions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where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maintenance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and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repair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</a:t>
            </a:r>
            <a:r>
              <a:rPr lang="de-AT" sz="2000" b="0" dirty="0" err="1">
                <a:solidFill>
                  <a:srgbClr val="0093D0"/>
                </a:solidFill>
                <a:ea typeface="ＭＳ Ｐゴシック" pitchFamily="34" charset="-128"/>
              </a:rPr>
              <a:t>is</a:t>
            </a:r>
            <a:r>
              <a:rPr lang="de-AT" sz="2000" b="0" dirty="0">
                <a:solidFill>
                  <a:srgbClr val="0093D0"/>
                </a:solidFill>
                <a:ea typeface="ＭＳ Ｐゴシック" pitchFamily="34" charset="-128"/>
              </a:rPr>
              <a:t> not an </a:t>
            </a:r>
            <a:r>
              <a:rPr lang="de-AT" sz="2000" b="0" dirty="0" err="1" smtClean="0">
                <a:solidFill>
                  <a:srgbClr val="0093D0"/>
                </a:solidFill>
                <a:ea typeface="ＭＳ Ｐゴシック" pitchFamily="34" charset="-128"/>
              </a:rPr>
              <a:t>option</a:t>
            </a:r>
            <a:endParaRPr lang="de-AT" sz="2000" b="0" dirty="0">
              <a:solidFill>
                <a:srgbClr val="0093D0"/>
              </a:solidFill>
              <a:ea typeface="ＭＳ Ｐゴシック" pitchFamily="34" charset="-128"/>
            </a:endParaRPr>
          </a:p>
        </p:txBody>
      </p:sp>
      <p:sp>
        <p:nvSpPr>
          <p:cNvPr id="47112" name="Rectangle 9"/>
          <p:cNvSpPr>
            <a:spLocks noChangeArrowheads="1"/>
          </p:cNvSpPr>
          <p:nvPr/>
        </p:nvSpPr>
        <p:spPr bwMode="auto">
          <a:xfrm>
            <a:off x="6837363" y="6477000"/>
            <a:ext cx="2159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200" b="0">
                <a:solidFill>
                  <a:srgbClr val="0093D0"/>
                </a:solidFill>
              </a:rPr>
              <a:t>Page </a:t>
            </a:r>
            <a:fld id="{E8A98115-105F-488E-9730-4381391B61F7}" type="slidenum">
              <a:rPr lang="en-US" sz="1200" b="0">
                <a:solidFill>
                  <a:srgbClr val="0093D0"/>
                </a:solidFill>
              </a:rPr>
              <a:pPr algn="r"/>
              <a:t>7</a:t>
            </a:fld>
            <a:endParaRPr lang="en-US" sz="1200" b="0">
              <a:solidFill>
                <a:srgbClr val="0093D0"/>
              </a:solidFill>
            </a:endParaRPr>
          </a:p>
          <a:p>
            <a:pPr algn="r"/>
            <a:endParaRPr lang="en-US" sz="1200" b="0">
              <a:solidFill>
                <a:srgbClr val="0093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4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44624"/>
            <a:ext cx="5399088" cy="905148"/>
          </a:xfrm>
        </p:spPr>
        <p:txBody>
          <a:bodyPr/>
          <a:lstStyle/>
          <a:p>
            <a:pPr eaLnBrk="1" hangingPunct="1"/>
            <a:r>
              <a:rPr lang="en-GB" sz="2800" dirty="0" err="1" smtClean="0"/>
              <a:t>TTEthernet</a:t>
            </a:r>
            <a:r>
              <a:rPr lang="en-GB" sz="2800" dirty="0" smtClean="0"/>
              <a:t> as Open Standard</a:t>
            </a:r>
            <a:endParaRPr lang="en-US" sz="2800" dirty="0" smtClean="0"/>
          </a:p>
        </p:txBody>
      </p:sp>
      <p:sp>
        <p:nvSpPr>
          <p:cNvPr id="1024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4125"/>
            <a:ext cx="8637588" cy="491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http://www.channelinsider.com/imagesvr_ce/2833/Cisco-new-logo-should-b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519363"/>
            <a:ext cx="11525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8" descr="http://wsn.spaceflight.esa.int/data/thumbs/W4faa8869e229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489200"/>
            <a:ext cx="1223963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188640"/>
            <a:ext cx="5399088" cy="792088"/>
          </a:xfrm>
        </p:spPr>
        <p:txBody>
          <a:bodyPr/>
          <a:lstStyle/>
          <a:p>
            <a:pPr eaLnBrk="1" hangingPunct="1"/>
            <a:r>
              <a:rPr lang="en-GB" sz="2800" dirty="0" smtClean="0"/>
              <a:t>Synergies/Common Core</a:t>
            </a:r>
            <a:endParaRPr lang="en-US" sz="2800" dirty="0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4" y="1296098"/>
            <a:ext cx="5535613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183760" y="4725144"/>
            <a:ext cx="2604959" cy="410022"/>
            <a:chOff x="905" y="1162"/>
            <a:chExt cx="2307" cy="462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338" y="1162"/>
              <a:ext cx="1874" cy="462"/>
              <a:chOff x="1376" y="2390"/>
              <a:chExt cx="1874" cy="462"/>
            </a:xfrm>
          </p:grpSpPr>
          <p:pic>
            <p:nvPicPr>
              <p:cNvPr id="7" name="Picture 14" descr="TTE-Buil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6" y="2401"/>
                <a:ext cx="447" cy="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15" descr="TTE-Load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8" y="2408"/>
                <a:ext cx="453" cy="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16" descr="TTE-Verify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96" y="2408"/>
                <a:ext cx="454" cy="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17" descr="TTE-View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2" y="2390"/>
                <a:ext cx="450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" name="Picture 18" descr="TTE-Plan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" y="1162"/>
              <a:ext cx="40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Oval Callout 1"/>
          <p:cNvSpPr/>
          <p:nvPr/>
        </p:nvSpPr>
        <p:spPr bwMode="auto">
          <a:xfrm>
            <a:off x="1771762" y="2996952"/>
            <a:ext cx="3160278" cy="1224136"/>
          </a:xfrm>
          <a:prstGeom prst="wedgeEllipseCallout">
            <a:avLst>
              <a:gd name="adj1" fmla="val 106805"/>
              <a:gd name="adj2" fmla="val 60463"/>
            </a:avLst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300" b="0" i="0" u="none" strike="noStrike" cap="none" normalizeH="0" baseline="0" smtClean="0">
              <a:ln>
                <a:noFill/>
              </a:ln>
              <a:solidFill>
                <a:srgbClr val="0093D0"/>
              </a:solidFill>
              <a:effectLst/>
              <a:latin typeface="Arial" charset="0"/>
            </a:endParaRPr>
          </a:p>
        </p:txBody>
      </p:sp>
      <p:pic>
        <p:nvPicPr>
          <p:cNvPr id="12" name="Picture 24" descr="TTE_12-port-switch-small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732" y="4149080"/>
            <a:ext cx="1532756" cy="102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2" descr="pmc_card_72dpi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071" y="4138472"/>
            <a:ext cx="945331" cy="63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ounded Rectangle 14"/>
          <p:cNvSpPr/>
          <p:nvPr/>
        </p:nvSpPr>
        <p:spPr bwMode="auto">
          <a:xfrm rot="1217519">
            <a:off x="6557839" y="3762871"/>
            <a:ext cx="2427504" cy="48517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5875">
            <a:solidFill>
              <a:srgbClr val="FF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Cross-Industry</a:t>
            </a:r>
          </a:p>
        </p:txBody>
      </p:sp>
    </p:spTree>
    <p:extLst>
      <p:ext uri="{BB962C8B-B14F-4D97-AF65-F5344CB8AC3E}">
        <p14:creationId xmlns:p14="http://schemas.microsoft.com/office/powerpoint/2010/main" val="251198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duct-Roadmap">
  <a:themeElements>
    <a:clrScheme name="Product-Roadma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duct-Roadm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4300" b="0" i="0" u="none" strike="noStrike" cap="none" normalizeH="0" baseline="0" smtClean="0">
            <a:ln>
              <a:noFill/>
            </a:ln>
            <a:solidFill>
              <a:srgbClr val="0093D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4300" b="0" i="0" u="none" strike="noStrike" cap="none" normalizeH="0" baseline="0" smtClean="0">
            <a:ln>
              <a:noFill/>
            </a:ln>
            <a:solidFill>
              <a:srgbClr val="0093D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duct-Roadma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duct-Roadma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duct-Roadma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duct-Roadma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duct-Roadma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duct-Roadma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duct-Roadma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duct-Roadma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duct-Roadma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duct-Roadma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duct-Roadma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duct-Roadma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4300" b="0" i="0" u="none" strike="noStrike" cap="none" normalizeH="0" baseline="0" smtClean="0">
            <a:ln>
              <a:noFill/>
            </a:ln>
            <a:solidFill>
              <a:srgbClr val="0093D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4300" b="0" i="0" u="none" strike="noStrike" cap="none" normalizeH="0" baseline="0" smtClean="0">
            <a:ln>
              <a:noFill/>
            </a:ln>
            <a:solidFill>
              <a:srgbClr val="0093D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4300" b="0" i="0" u="none" strike="noStrike" cap="none" normalizeH="0" baseline="0" smtClean="0">
            <a:ln>
              <a:noFill/>
            </a:ln>
            <a:solidFill>
              <a:srgbClr val="0093D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4300" b="0" i="0" u="none" strike="noStrike" cap="none" normalizeH="0" baseline="0" smtClean="0">
            <a:ln>
              <a:noFill/>
            </a:ln>
            <a:solidFill>
              <a:srgbClr val="0093D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TTech">
  <a:themeElements>
    <a:clrScheme name="TTTec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TTe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4300" b="0" i="0" u="none" strike="noStrike" cap="none" normalizeH="0" baseline="0" smtClean="0">
            <a:ln>
              <a:noFill/>
            </a:ln>
            <a:solidFill>
              <a:srgbClr val="0093D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4300" b="0" i="0" u="none" strike="noStrike" cap="none" normalizeH="0" baseline="0" smtClean="0">
            <a:ln>
              <a:noFill/>
            </a:ln>
            <a:solidFill>
              <a:srgbClr val="0093D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TTec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ec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ec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ec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ec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ec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Tec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Tec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Tec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Tec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Tec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Tec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Product-Roadmap</Template>
  <TotalTime>0</TotalTime>
  <Words>878</Words>
  <Application>Microsoft Office PowerPoint</Application>
  <PresentationFormat>On-screen Show (4:3)</PresentationFormat>
  <Paragraphs>251</Paragraphs>
  <Slides>21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Product-Roadmap</vt:lpstr>
      <vt:lpstr>2_Custom Design</vt:lpstr>
      <vt:lpstr>3_Custom Design</vt:lpstr>
      <vt:lpstr>TTTech</vt:lpstr>
      <vt:lpstr>Visio</vt:lpstr>
      <vt:lpstr>TTEthernet for Space – Further Chip IP Development</vt:lpstr>
      <vt:lpstr>TTTech’s Mission</vt:lpstr>
      <vt:lpstr>What They Have in Common …</vt:lpstr>
      <vt:lpstr>TTTech Group: Capabilities &amp; Markets</vt:lpstr>
      <vt:lpstr>TTEthernet: Integrated Service Delivery in a Single Ethernet Network</vt:lpstr>
      <vt:lpstr>Development of TTEthernet</vt:lpstr>
      <vt:lpstr>NASA MPCV and TTTech</vt:lpstr>
      <vt:lpstr>TTEthernet as Open Standard</vt:lpstr>
      <vt:lpstr>Synergies/Common Core</vt:lpstr>
      <vt:lpstr>Space Chip IP/Products Concept – Derived from Common Core</vt:lpstr>
      <vt:lpstr>Expected Modification of Current IP Cores for Space</vt:lpstr>
      <vt:lpstr>Targeted Rad-Tolerant/-Hard Devices</vt:lpstr>
      <vt:lpstr>Space End-System Variants  </vt:lpstr>
      <vt:lpstr>TTE-End System Space (I)</vt:lpstr>
      <vt:lpstr>TTE-End System Space (II)</vt:lpstr>
      <vt:lpstr>TTE-End System Pluto (I)</vt:lpstr>
      <vt:lpstr>TTE-End System Pluto (II)</vt:lpstr>
      <vt:lpstr>IP for Space TTE-Switch</vt:lpstr>
      <vt:lpstr>Space Product Roadmap</vt:lpstr>
      <vt:lpstr>Summary of Space Projects</vt:lpstr>
      <vt:lpstr>PowerPoint Presentation</vt:lpstr>
    </vt:vector>
  </TitlesOfParts>
  <Company>TTTech Computertechnik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TTEthernet for Space</dc:title>
  <dc:creator>K. Matthias Mäke-Kail</dc:creator>
  <cp:lastModifiedBy>Matthias Mäke-Kail</cp:lastModifiedBy>
  <cp:revision>131</cp:revision>
  <cp:lastPrinted>2013-09-12T12:56:50Z</cp:lastPrinted>
  <dcterms:created xsi:type="dcterms:W3CDTF">2012-01-12T09:13:41Z</dcterms:created>
  <dcterms:modified xsi:type="dcterms:W3CDTF">2013-09-16T08:05:15Z</dcterms:modified>
</cp:coreProperties>
</file>