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notesMasterIdLst>
    <p:notesMasterId r:id="rId4"/>
  </p:notesMasterIdLst>
  <p:handoutMasterIdLst>
    <p:handoutMasterId r:id="rId5"/>
  </p:handoutMasterIdLst>
  <p:sldIdLst>
    <p:sldId id="256" r:id="rId2"/>
    <p:sldId id="260" r:id="rId3"/>
  </p:sldIdLst>
  <p:sldSz cx="9144000" cy="6858000" type="screen4x3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DB"/>
    <a:srgbClr val="00549F"/>
    <a:srgbClr val="FDC82F"/>
    <a:srgbClr val="00338D"/>
    <a:srgbClr val="D0103A"/>
    <a:srgbClr val="008542"/>
    <a:srgbClr val="E37222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62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-24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9/16/2013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693738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3886200"/>
            <a:ext cx="7948800" cy="419100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4" y="2574925"/>
            <a:ext cx="7947025" cy="57943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pic>
        <p:nvPicPr>
          <p:cNvPr id="56341" name="Picture 22" descr="signatur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4" name="Picture 24" descr="PPT_Header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5" name="Picture 25" descr="PPT_Header01" hidden="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06898"/>
            <a:ext cx="7789050" cy="1323439"/>
          </a:xfrm>
        </p:spPr>
        <p:txBody>
          <a:bodyPr anchor="t"/>
          <a:lstStyle>
            <a:lvl1pPr algn="l">
              <a:defRPr sz="4000" b="1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2906713"/>
            <a:ext cx="77890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503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673225"/>
            <a:ext cx="3889376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673225"/>
            <a:ext cx="3888000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9867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381600"/>
            <a:ext cx="6105600" cy="428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666800"/>
            <a:ext cx="3895200" cy="4968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6875"/>
            <a:ext cx="3896416" cy="49532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2174400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5409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9165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29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409890"/>
            <a:ext cx="61056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6874"/>
            <a:ext cx="4968875" cy="432435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666800"/>
            <a:ext cx="2846388" cy="4324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98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5069086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666873"/>
            <a:ext cx="5932488" cy="339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5372100"/>
            <a:ext cx="5932800" cy="619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50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31" name="Picture 35" descr="PPT_Header0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32" name="Picture 36" descr="PPT_Header01" hidden="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21" name="Picture 22" descr="signatur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73225"/>
            <a:ext cx="790575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5530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25475" y="381000"/>
            <a:ext cx="61055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5330" name="Text Box 34"/>
          <p:cNvSpPr txBox="1">
            <a:spLocks noChangeAspect="1" noChangeArrowheads="1"/>
          </p:cNvSpPr>
          <p:nvPr/>
        </p:nvSpPr>
        <p:spPr bwMode="auto">
          <a:xfrm>
            <a:off x="630238" y="6197600"/>
            <a:ext cx="6977062" cy="14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GB" sz="800" noProof="1" smtClean="0">
                <a:solidFill>
                  <a:schemeClr val="bg2"/>
                </a:solidFill>
              </a:rPr>
              <a:t>ESA IP-Cores Day | L. Fossati | ESA/ESTEC | 16/09/2013 | TEc-ED | Slide  </a:t>
            </a:r>
            <a:fld id="{C380A0D6-44E7-41E7-BB3D-82655E381D5C}" type="slidenum">
              <a:rPr lang="en-GB" sz="800" noProof="1" smtClean="0">
                <a:solidFill>
                  <a:schemeClr val="bg2"/>
                </a:solidFill>
              </a:r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rabicPeriod"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1227138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lphaLcPeriod"/>
        <a:defRPr sz="1600">
          <a:solidFill>
            <a:schemeClr val="bg2"/>
          </a:solidFill>
          <a:latin typeface="+mn-lt"/>
        </a:defRPr>
      </a:lvl2pPr>
      <a:lvl3pPr marL="1825625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3pPr>
      <a:lvl4pPr marL="2424113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4pPr>
      <a:lvl5pPr marL="30226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587375" y="2350462"/>
            <a:ext cx="7972425" cy="1015663"/>
          </a:xfrm>
        </p:spPr>
        <p:txBody>
          <a:bodyPr/>
          <a:lstStyle/>
          <a:p>
            <a:r>
              <a:rPr lang="en-GB" dirty="0" smtClean="0"/>
              <a:t>ESA IP-Cores Day</a:t>
            </a:r>
            <a:br>
              <a:rPr lang="en-GB" dirty="0" smtClean="0"/>
            </a:br>
            <a:r>
              <a:rPr lang="en-GB" sz="2800" i="1" dirty="0" smtClean="0">
                <a:solidFill>
                  <a:schemeClr val="tx2"/>
                </a:solidFill>
              </a:rPr>
              <a:t>Roundtable on ESA IP-Cores Offer</a:t>
            </a:r>
            <a:endParaRPr lang="en-GB" i="1" dirty="0">
              <a:solidFill>
                <a:schemeClr val="tx2"/>
              </a:solidFill>
            </a:endParaRP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614363" y="4025900"/>
            <a:ext cx="78898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GB" smtClean="0">
                <a:solidFill>
                  <a:schemeClr val="accent1"/>
                </a:solidFill>
              </a:rPr>
              <a:t>L. Fossati</a:t>
            </a:r>
            <a:br>
              <a:rPr lang="en-GB" smtClean="0">
                <a:solidFill>
                  <a:schemeClr val="accent1"/>
                </a:solidFill>
              </a:rPr>
            </a:br>
            <a:r>
              <a:rPr lang="en-GB" smtClean="0">
                <a:solidFill>
                  <a:schemeClr val="accent1"/>
                </a:solidFill>
              </a:rPr>
              <a:t>ESA/ESTEC</a:t>
            </a:r>
            <a:br>
              <a:rPr lang="en-GB" smtClean="0">
                <a:solidFill>
                  <a:schemeClr val="accent1"/>
                </a:solidFill>
              </a:rPr>
            </a:br>
            <a:r>
              <a:rPr lang="en-GB" smtClean="0">
                <a:solidFill>
                  <a:schemeClr val="accent1"/>
                </a:solidFill>
              </a:rPr>
              <a:t>16/09/2013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ESA IP-Cores Offer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7051" y="1511424"/>
            <a:ext cx="3895200" cy="496800"/>
          </a:xfrm>
        </p:spPr>
        <p:txBody>
          <a:bodyPr/>
          <a:lstStyle/>
          <a:p>
            <a:r>
              <a:rPr lang="en-US" dirty="0" smtClean="0"/>
              <a:t>Technical Aspects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2953" y="1511499"/>
            <a:ext cx="3896416" cy="495324"/>
          </a:xfrm>
        </p:spPr>
        <p:txBody>
          <a:bodyPr/>
          <a:lstStyle/>
          <a:p>
            <a:r>
              <a:rPr lang="en-US" dirty="0" smtClean="0"/>
              <a:t>Administrative Aspects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954" y="2019499"/>
            <a:ext cx="3898900" cy="3816350"/>
          </a:xfrm>
        </p:spPr>
        <p:txBody>
          <a:bodyPr/>
          <a:lstStyle/>
          <a:p>
            <a:r>
              <a:rPr lang="en-US" dirty="0" smtClean="0"/>
              <a:t>ESA IP-Cores Website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Is the information provided enough?</a:t>
            </a:r>
          </a:p>
          <a:p>
            <a:r>
              <a:rPr lang="en-US" dirty="0" smtClean="0"/>
              <a:t>Comments on the Licensing Scheme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Clauses of the standard license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Fees</a:t>
            </a:r>
          </a:p>
          <a:p>
            <a:r>
              <a:rPr lang="en-US" dirty="0" smtClean="0"/>
              <a:t>Interface to the user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Latency in processing an IP request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Format of IP-Core delivery</a:t>
            </a:r>
          </a:p>
          <a:p>
            <a:r>
              <a:rPr lang="en-US" dirty="0" smtClean="0"/>
              <a:t>Communications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Adequate Technical Support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Mailing-lists / newsgroups</a:t>
            </a:r>
            <a:r>
              <a:rPr lang="en-US" sz="1100" dirty="0" smtClean="0"/>
              <a:t>?</a:t>
            </a:r>
          </a:p>
          <a:p>
            <a:pPr marL="300900" lvl="1" indent="0">
              <a:buNone/>
            </a:pPr>
            <a:endParaRPr lang="en-US" sz="1100" dirty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637128" y="2019024"/>
            <a:ext cx="3898900" cy="3816350"/>
          </a:xfrm>
        </p:spPr>
        <p:txBody>
          <a:bodyPr/>
          <a:lstStyle/>
          <a:p>
            <a:r>
              <a:rPr lang="en-US" dirty="0"/>
              <a:t>Additional </a:t>
            </a:r>
            <a:r>
              <a:rPr lang="en-US" dirty="0" smtClean="0"/>
              <a:t>IP-Cores to be added?</a:t>
            </a:r>
            <a:endParaRPr lang="en-US" dirty="0"/>
          </a:p>
          <a:p>
            <a:r>
              <a:rPr lang="en-US" dirty="0" smtClean="0"/>
              <a:t>Major issues </a:t>
            </a:r>
            <a:r>
              <a:rPr lang="en-US" dirty="0"/>
              <a:t>for specific </a:t>
            </a:r>
            <a:r>
              <a:rPr lang="en-US" dirty="0" smtClean="0"/>
              <a:t>IP-Cores</a:t>
            </a:r>
          </a:p>
          <a:p>
            <a:r>
              <a:rPr lang="en-GB" dirty="0"/>
              <a:t>Bus system </a:t>
            </a:r>
            <a:r>
              <a:rPr lang="en-GB" dirty="0" smtClean="0"/>
              <a:t>support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Is </a:t>
            </a:r>
            <a:r>
              <a:rPr lang="en-US" sz="1100" dirty="0" smtClean="0"/>
              <a:t>AMBA APB/AHB </a:t>
            </a:r>
            <a:r>
              <a:rPr lang="en-US" sz="1100" dirty="0"/>
              <a:t>enough</a:t>
            </a:r>
            <a:r>
              <a:rPr lang="en-US" sz="1100" dirty="0" smtClean="0"/>
              <a:t>?</a:t>
            </a:r>
            <a:endParaRPr lang="en-GB" dirty="0"/>
          </a:p>
          <a:p>
            <a:r>
              <a:rPr lang="en-GB" dirty="0"/>
              <a:t>Technical </a:t>
            </a:r>
            <a:r>
              <a:rPr lang="en-GB" dirty="0" smtClean="0"/>
              <a:t>documentation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 smtClean="0"/>
              <a:t>Issues with the documents currently provided with the IPs?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 smtClean="0"/>
              <a:t>Any other documents needed?</a:t>
            </a:r>
            <a:endParaRPr lang="en-GB" sz="1100" dirty="0"/>
          </a:p>
          <a:p>
            <a:r>
              <a:rPr lang="en-GB" dirty="0"/>
              <a:t>Source </a:t>
            </a:r>
            <a:r>
              <a:rPr lang="en-GB" dirty="0" smtClean="0"/>
              <a:t>code quality</a:t>
            </a:r>
            <a:endParaRPr lang="en-GB" dirty="0"/>
          </a:p>
          <a:p>
            <a:r>
              <a:rPr lang="en-GB" dirty="0"/>
              <a:t>Test benches / simulation scripts</a:t>
            </a:r>
          </a:p>
          <a:p>
            <a:r>
              <a:rPr lang="en-GB" dirty="0" smtClean="0"/>
              <a:t>Precompiled models</a:t>
            </a:r>
          </a:p>
          <a:p>
            <a:pPr marL="720000" lvl="1">
              <a:buFont typeface="Wingdings" pitchFamily="2" charset="2"/>
              <a:buChar char="§"/>
            </a:pPr>
            <a:r>
              <a:rPr lang="en-US" sz="1100" dirty="0"/>
              <a:t>Would it be useful if we provided simulation models for free before license signature?</a:t>
            </a:r>
            <a:endParaRPr lang="en-GB" sz="1100" dirty="0"/>
          </a:p>
          <a:p>
            <a:r>
              <a:rPr lang="en-GB" dirty="0" smtClean="0"/>
              <a:t>IP version control</a:t>
            </a:r>
          </a:p>
          <a:p>
            <a:r>
              <a:rPr lang="en-GB" dirty="0" smtClean="0"/>
              <a:t>Inclusion of </a:t>
            </a:r>
            <a:r>
              <a:rPr lang="en-GB" dirty="0" err="1" smtClean="0"/>
              <a:t>Analog</a:t>
            </a:r>
            <a:r>
              <a:rPr lang="en-GB" dirty="0" smtClean="0"/>
              <a:t> IP Cores in ESA offer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0</TotalTime>
  <Words>129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ESA Presentation</vt:lpstr>
      <vt:lpstr>ESA IP-Cores Day Roundtable on ESA IP-Cores Offer</vt:lpstr>
      <vt:lpstr>Improving the ESA IP-Cores Offer</vt:lpstr>
    </vt:vector>
  </TitlesOfParts>
  <Company>ESA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 IP-Cores Day Welcome</dc:title>
  <dc:creator>Luca Fossati</dc:creator>
  <cp:lastModifiedBy>Luca Fossati</cp:lastModifiedBy>
  <cp:revision>15</cp:revision>
  <cp:lastPrinted>2008-08-26T16:26:23Z</cp:lastPrinted>
  <dcterms:created xsi:type="dcterms:W3CDTF">2013-07-03T14:21:10Z</dcterms:created>
  <dcterms:modified xsi:type="dcterms:W3CDTF">2013-09-16T06:22:31Z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ESA IP-Cores Day</vt:lpwstr>
  </property>
  <property fmtid="{D5CDD505-2E9C-101B-9397-08002B2CF9AE}" pid="3" name="PSubtitle">
    <vt:lpwstr>ESA IP-Cores Day</vt:lpwstr>
  </property>
  <property fmtid="{D5CDD505-2E9C-101B-9397-08002B2CF9AE}" pid="4" name="PAuthor">
    <vt:lpwstr>L. Fossati</vt:lpwstr>
  </property>
  <property fmtid="{D5CDD505-2E9C-101B-9397-08002B2CF9AE}" pid="5" name="PPlace">
    <vt:lpwstr>ESA/ESTEC</vt:lpwstr>
  </property>
  <property fmtid="{D5CDD505-2E9C-101B-9397-08002B2CF9AE}" pid="6" name="PDate">
    <vt:lpwstr>16/09/2013</vt:lpwstr>
  </property>
  <property fmtid="{D5CDD505-2E9C-101B-9397-08002B2CF9AE}" pid="7" name="PProgramme">
    <vt:lpwstr>TEc-ED</vt:lpwstr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false</vt:bool>
  </property>
  <property fmtid="{D5CDD505-2E9C-101B-9397-08002B2CF9AE}" pid="11" name="POptionButton2">
    <vt:bool>true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</Properties>
</file>